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ms-powerpoint.slideshow.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87" r:id="rId4"/>
    <p:sldMasterId id="2147483705" r:id="rId5"/>
  </p:sldMasterIdLst>
  <p:notesMasterIdLst>
    <p:notesMasterId r:id="rId95"/>
  </p:notesMasterIdLst>
  <p:handoutMasterIdLst>
    <p:handoutMasterId r:id="rId96"/>
  </p:handoutMasterIdLst>
  <p:sldIdLst>
    <p:sldId id="464" r:id="rId6"/>
    <p:sldId id="343" r:id="rId7"/>
    <p:sldId id="467" r:id="rId8"/>
    <p:sldId id="510" r:id="rId9"/>
    <p:sldId id="324" r:id="rId10"/>
    <p:sldId id="487" r:id="rId11"/>
    <p:sldId id="436" r:id="rId12"/>
    <p:sldId id="325" r:id="rId13"/>
    <p:sldId id="518" r:id="rId14"/>
    <p:sldId id="519" r:id="rId15"/>
    <p:sldId id="520" r:id="rId16"/>
    <p:sldId id="522" r:id="rId17"/>
    <p:sldId id="486" r:id="rId18"/>
    <p:sldId id="326" r:id="rId19"/>
    <p:sldId id="532" r:id="rId20"/>
    <p:sldId id="328" r:id="rId21"/>
    <p:sldId id="329" r:id="rId22"/>
    <p:sldId id="327" r:id="rId23"/>
    <p:sldId id="523" r:id="rId24"/>
    <p:sldId id="330" r:id="rId25"/>
    <p:sldId id="314" r:id="rId26"/>
    <p:sldId id="331" r:id="rId27"/>
    <p:sldId id="521" r:id="rId28"/>
    <p:sldId id="355" r:id="rId29"/>
    <p:sldId id="334" r:id="rId30"/>
    <p:sldId id="357" r:id="rId31"/>
    <p:sldId id="336" r:id="rId32"/>
    <p:sldId id="457" r:id="rId33"/>
    <p:sldId id="458" r:id="rId34"/>
    <p:sldId id="459" r:id="rId35"/>
    <p:sldId id="524" r:id="rId36"/>
    <p:sldId id="335" r:id="rId37"/>
    <p:sldId id="525" r:id="rId38"/>
    <p:sldId id="337" r:id="rId39"/>
    <p:sldId id="351" r:id="rId40"/>
    <p:sldId id="338" r:id="rId41"/>
    <p:sldId id="347" r:id="rId42"/>
    <p:sldId id="420" r:id="rId43"/>
    <p:sldId id="344" r:id="rId44"/>
    <p:sldId id="501" r:id="rId45"/>
    <p:sldId id="462" r:id="rId46"/>
    <p:sldId id="424" r:id="rId47"/>
    <p:sldId id="514" r:id="rId48"/>
    <p:sldId id="463" r:id="rId49"/>
    <p:sldId id="460" r:id="rId50"/>
    <p:sldId id="421" r:id="rId51"/>
    <p:sldId id="423" r:id="rId52"/>
    <p:sldId id="428" r:id="rId53"/>
    <p:sldId id="429" r:id="rId54"/>
    <p:sldId id="430" r:id="rId55"/>
    <p:sldId id="426" r:id="rId56"/>
    <p:sldId id="468" r:id="rId57"/>
    <p:sldId id="427" r:id="rId58"/>
    <p:sldId id="348" r:id="rId59"/>
    <p:sldId id="388" r:id="rId60"/>
    <p:sldId id="363" r:id="rId61"/>
    <p:sldId id="461" r:id="rId62"/>
    <p:sldId id="515" r:id="rId63"/>
    <p:sldId id="516" r:id="rId64"/>
    <p:sldId id="432" r:id="rId65"/>
    <p:sldId id="527" r:id="rId66"/>
    <p:sldId id="389" r:id="rId67"/>
    <p:sldId id="526" r:id="rId68"/>
    <p:sldId id="364" r:id="rId69"/>
    <p:sldId id="390" r:id="rId70"/>
    <p:sldId id="393" r:id="rId71"/>
    <p:sldId id="394" r:id="rId72"/>
    <p:sldId id="409" r:id="rId73"/>
    <p:sldId id="399" r:id="rId74"/>
    <p:sldId id="528" r:id="rId75"/>
    <p:sldId id="502" r:id="rId76"/>
    <p:sldId id="405" r:id="rId77"/>
    <p:sldId id="493" r:id="rId78"/>
    <p:sldId id="517" r:id="rId79"/>
    <p:sldId id="494" r:id="rId80"/>
    <p:sldId id="490" r:id="rId81"/>
    <p:sldId id="492" r:id="rId82"/>
    <p:sldId id="491" r:id="rId83"/>
    <p:sldId id="488" r:id="rId84"/>
    <p:sldId id="489" r:id="rId85"/>
    <p:sldId id="495" r:id="rId86"/>
    <p:sldId id="496" r:id="rId87"/>
    <p:sldId id="507" r:id="rId88"/>
    <p:sldId id="529" r:id="rId89"/>
    <p:sldId id="497" r:id="rId90"/>
    <p:sldId id="498" r:id="rId91"/>
    <p:sldId id="499" r:id="rId92"/>
    <p:sldId id="531" r:id="rId93"/>
    <p:sldId id="508"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8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00FF00"/>
    <a:srgbClr val="FFFF99"/>
    <a:srgbClr val="FF0066"/>
    <a:srgbClr val="7E002A"/>
    <a:srgbClr val="66FFCC"/>
    <a:srgbClr val="00FFFF"/>
    <a:srgbClr val="990033"/>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353" autoAdjust="0"/>
  </p:normalViewPr>
  <p:slideViewPr>
    <p:cSldViewPr snapToGrid="0">
      <p:cViewPr varScale="1">
        <p:scale>
          <a:sx n="76" d="100"/>
          <a:sy n="76" d="100"/>
        </p:scale>
        <p:origin x="612" y="96"/>
      </p:cViewPr>
      <p:guideLst>
        <p:guide orient="horz" pos="1956"/>
        <p:guide pos="3863"/>
      </p:guideLst>
    </p:cSldViewPr>
  </p:slideViewPr>
  <p:notesTextViewPr>
    <p:cViewPr>
      <p:scale>
        <a:sx n="1" d="1"/>
        <a:sy n="1" d="1"/>
      </p:scale>
      <p:origin x="0" y="0"/>
    </p:cViewPr>
  </p:notesTextViewPr>
  <p:sorterViewPr>
    <p:cViewPr>
      <p:scale>
        <a:sx n="200" d="100"/>
        <a:sy n="200" d="100"/>
      </p:scale>
      <p:origin x="0" y="75643"/>
    </p:cViewPr>
  </p:sorterViewPr>
  <p:notesViewPr>
    <p:cSldViewPr snapToGrid="0">
      <p:cViewPr varScale="1">
        <p:scale>
          <a:sx n="68" d="100"/>
          <a:sy n="68" d="100"/>
        </p:scale>
        <p:origin x="3288"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11T18:51:28.391" idx="961">
    <p:pos x="5478" y="1757"/>
    <p:text>does this specification of "female" with goat have any connection to the towla mother worm???</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50CD35-3488-43AA-B5FC-B8D2E0E5E8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AFD3A2D-325D-43B3-AD08-92DA61C89F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D70242-D98F-4CA2-AA36-61B2129D3457}" type="datetimeFigureOut">
              <a:rPr lang="en-US" smtClean="0"/>
              <a:t>10/26/2020</a:t>
            </a:fld>
            <a:endParaRPr lang="en-US" dirty="0"/>
          </a:p>
        </p:txBody>
      </p:sp>
      <p:sp>
        <p:nvSpPr>
          <p:cNvPr id="4" name="Footer Placeholder 3">
            <a:extLst>
              <a:ext uri="{FF2B5EF4-FFF2-40B4-BE49-F238E27FC236}">
                <a16:creationId xmlns:a16="http://schemas.microsoft.com/office/drawing/2014/main" id="{B6DC9CF5-6832-4C16-84DD-69D490A927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B900772-0433-4971-B886-8CC9B08E33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4ABCAE-FFE3-4AA0-AEDB-071C3BC5DE9F}" type="slidenum">
              <a:rPr lang="en-US" smtClean="0"/>
              <a:t>‹#›</a:t>
            </a:fld>
            <a:endParaRPr lang="en-US" dirty="0"/>
          </a:p>
        </p:txBody>
      </p:sp>
    </p:spTree>
    <p:extLst>
      <p:ext uri="{BB962C8B-B14F-4D97-AF65-F5344CB8AC3E}">
        <p14:creationId xmlns:p14="http://schemas.microsoft.com/office/powerpoint/2010/main" val="404131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6049E-91CC-41D7-86A4-048631A56457}" type="datetimeFigureOut">
              <a:rPr lang="en-US" smtClean="0"/>
              <a:t>10/26/2020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407AF-B087-4509-BB09-FC5C1A27DEC7}" type="slidenum">
              <a:rPr lang="en-US" smtClean="0"/>
              <a:t>‹#›</a:t>
            </a:fld>
            <a:endParaRPr lang="en-US" dirty="0"/>
          </a:p>
        </p:txBody>
      </p:sp>
    </p:spTree>
    <p:extLst>
      <p:ext uri="{BB962C8B-B14F-4D97-AF65-F5344CB8AC3E}">
        <p14:creationId xmlns:p14="http://schemas.microsoft.com/office/powerpoint/2010/main" val="3680104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407AF-B087-4509-BB09-FC5C1A27DEC7}" type="slidenum">
              <a:rPr lang="en-US" smtClean="0"/>
              <a:t>2</a:t>
            </a:fld>
            <a:endParaRPr lang="en-US" dirty="0"/>
          </a:p>
        </p:txBody>
      </p:sp>
    </p:spTree>
    <p:extLst>
      <p:ext uri="{BB962C8B-B14F-4D97-AF65-F5344CB8AC3E}">
        <p14:creationId xmlns:p14="http://schemas.microsoft.com/office/powerpoint/2010/main" val="3561436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D42839-33DD-467D-9738-A7851507D9F7}"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846562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48AD6C-4D3E-4DC6-98D1-A667A9639A09}"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3327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181E02-24B1-44C8-A579-859CBB8B5233}"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44525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31F740-CAB1-4808-8BA4-984B11628C4F}"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217693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AF4B0-1233-4B5D-AD09-D9753698EF7E}"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01404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C74E4BF-1690-4EDA-8EE8-885E99169D3D}" type="datetime1">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102692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92EBB4D-9736-44BB-9C25-F0DA68659A5B}" type="datetime1">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75224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B93779-8BB1-45E5-B8F5-DA5B45B5650D}"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34697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690BE0A-2A25-4221-A5B9-899A65B58553}" type="datetime1">
              <a:rPr lang="en-US" smtClean="0"/>
              <a:t>10/26/2020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5794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07A2-4C95-4AEB-8AAF-908425DEEA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B8E100-0FDE-4A78-93F1-36A8CB423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FC07F8-6799-48F6-9CF6-F36443465EA1}"/>
              </a:ext>
            </a:extLst>
          </p:cNvPr>
          <p:cNvSpPr>
            <a:spLocks noGrp="1"/>
          </p:cNvSpPr>
          <p:nvPr>
            <p:ph type="dt" sz="half" idx="10"/>
          </p:nvPr>
        </p:nvSpPr>
        <p:spPr/>
        <p:txBody>
          <a:bodyPr/>
          <a:lstStyle/>
          <a:p>
            <a:fld id="{EA7DD3D8-7701-4B6E-BD5B-50796F2D9896}" type="datetime1">
              <a:rPr lang="en-US" smtClean="0">
                <a:solidFill>
                  <a:prstClr val="black">
                    <a:tint val="75000"/>
                  </a:prstClr>
                </a:solidFill>
              </a:rPr>
              <a:pPr/>
              <a:t>10/26/2020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D1F6FF2-F400-4D84-99E9-3951B64C8E1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D23E56-2E73-488E-A440-CA64FF0B9C4C}"/>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82422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2BF6-F2A3-4E44-A764-432275391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DEA160-2DFC-441E-8591-48ADBF7591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603A6-C726-44C7-9E3D-C2657CB86BD4}"/>
              </a:ext>
            </a:extLst>
          </p:cNvPr>
          <p:cNvSpPr>
            <a:spLocks noGrp="1"/>
          </p:cNvSpPr>
          <p:nvPr>
            <p:ph type="dt" sz="half" idx="10"/>
          </p:nvPr>
        </p:nvSpPr>
        <p:spPr/>
        <p:txBody>
          <a:bodyPr/>
          <a:lstStyle/>
          <a:p>
            <a:fld id="{A6A3F6AC-5F80-4647-AE28-3E21BF55E6BB}" type="datetime1">
              <a:rPr lang="en-US" smtClean="0">
                <a:solidFill>
                  <a:prstClr val="black">
                    <a:tint val="75000"/>
                  </a:prstClr>
                </a:solidFill>
              </a:rPr>
              <a:pPr/>
              <a:t>10/26/2020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A5F6E7-C468-4DC2-9BCE-7239733614A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22C0C0-86D4-4881-BB73-D2BC292418D5}"/>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122852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26F35B-D1C3-4159-B203-9EFE6028E9FF}"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65841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22EB-0270-453F-B3EA-5B3C5EEA2E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F7E9E-848E-457E-9A9F-FF7FEF0A8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F7BF33-E3C7-4D56-8BFD-ED4DAF8ABAA0}"/>
              </a:ext>
            </a:extLst>
          </p:cNvPr>
          <p:cNvSpPr>
            <a:spLocks noGrp="1"/>
          </p:cNvSpPr>
          <p:nvPr>
            <p:ph type="dt" sz="half" idx="10"/>
          </p:nvPr>
        </p:nvSpPr>
        <p:spPr/>
        <p:txBody>
          <a:bodyPr/>
          <a:lstStyle/>
          <a:p>
            <a:fld id="{BFA02305-0213-41F5-BCC4-63D4704E779E}" type="datetime1">
              <a:rPr lang="en-US" smtClean="0">
                <a:solidFill>
                  <a:prstClr val="black">
                    <a:tint val="75000"/>
                  </a:prstClr>
                </a:solidFill>
              </a:rPr>
              <a:pPr/>
              <a:t>10/26/2020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21AB670-A4FF-413B-9549-F0AECAF4D67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9C78219-CF0C-4907-A700-F85F540D895B}"/>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069532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F05F-023C-4CFE-BE09-EB3B9BF1B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B35646-7290-41E2-968B-F9461BF1757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9A0C6B-0656-43D7-8277-6D98CE574F3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A28893-E4AC-4C64-8D83-7FF7C5955000}"/>
              </a:ext>
            </a:extLst>
          </p:cNvPr>
          <p:cNvSpPr>
            <a:spLocks noGrp="1"/>
          </p:cNvSpPr>
          <p:nvPr>
            <p:ph type="dt" sz="half" idx="10"/>
          </p:nvPr>
        </p:nvSpPr>
        <p:spPr/>
        <p:txBody>
          <a:bodyPr/>
          <a:lstStyle/>
          <a:p>
            <a:fld id="{321B247F-9610-4270-91E8-0A532086785A}" type="datetime1">
              <a:rPr lang="en-US" smtClean="0">
                <a:solidFill>
                  <a:prstClr val="black">
                    <a:tint val="75000"/>
                  </a:prstClr>
                </a:solidFill>
              </a:rPr>
              <a:pPr/>
              <a:t>10/26/2020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73625E5-8D28-4F9A-BF47-07026F77425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BCB2DD5-0AB5-46A3-BDF4-93C0DF2DB264}"/>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673625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9F968-6696-410B-9C1E-2C54EE05A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4E26C7-CAC3-4A3B-BD42-2A8F44421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4A5DCE-2221-40D4-8FBA-B937A9639E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D23C7F-A1B9-48F3-9D63-632294560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CE39D85-238D-4934-9F20-8D74ABA9A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75B29F-EAF2-4D8A-ADF6-55F644C61BCA}"/>
              </a:ext>
            </a:extLst>
          </p:cNvPr>
          <p:cNvSpPr>
            <a:spLocks noGrp="1"/>
          </p:cNvSpPr>
          <p:nvPr>
            <p:ph type="dt" sz="half" idx="10"/>
          </p:nvPr>
        </p:nvSpPr>
        <p:spPr/>
        <p:txBody>
          <a:bodyPr/>
          <a:lstStyle/>
          <a:p>
            <a:fld id="{BDDF3F47-BB34-4FD7-A589-D8C0E256398A}" type="datetime1">
              <a:rPr lang="en-US" smtClean="0">
                <a:solidFill>
                  <a:prstClr val="black">
                    <a:tint val="75000"/>
                  </a:prstClr>
                </a:solidFill>
              </a:rPr>
              <a:pPr/>
              <a:t>10/26/2020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4BE1553-00B6-46B8-B129-A50D6B5CE9A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B21829D0-4E7C-4B8E-9959-D4FC84B6243B}"/>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187517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C7D8-5499-4383-BF49-F78688A5B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CE00AF-79CC-4FEA-9EBB-F82A64A53D88}"/>
              </a:ext>
            </a:extLst>
          </p:cNvPr>
          <p:cNvSpPr>
            <a:spLocks noGrp="1"/>
          </p:cNvSpPr>
          <p:nvPr>
            <p:ph type="dt" sz="half" idx="10"/>
          </p:nvPr>
        </p:nvSpPr>
        <p:spPr/>
        <p:txBody>
          <a:bodyPr/>
          <a:lstStyle/>
          <a:p>
            <a:fld id="{31F78265-F15C-4FE5-993B-92BC29970C7B}" type="datetime1">
              <a:rPr lang="en-US" smtClean="0">
                <a:solidFill>
                  <a:prstClr val="black">
                    <a:tint val="75000"/>
                  </a:prstClr>
                </a:solidFill>
              </a:rPr>
              <a:pPr/>
              <a:t>10/26/2020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323B594-A993-4CA7-944A-A994CFA4C186}"/>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12D3FD5-427B-4B0E-8FD9-C8B67D38268F}"/>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7962170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p:txBody>
          <a:bodyPr/>
          <a:lstStyle/>
          <a:p>
            <a:fld id="{68E6EE69-4897-4525-BB49-EB2D110656FF}" type="datetime1">
              <a:rPr lang="en-US" smtClean="0">
                <a:solidFill>
                  <a:prstClr val="black">
                    <a:tint val="75000"/>
                  </a:prstClr>
                </a:solidFill>
              </a:rPr>
              <a:pPr/>
              <a:t>10/26/2020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281408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1657-2C76-4530-A6E2-463E44D290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FF99E4-F683-45FF-A751-D5F5C307F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147DB2-C7C3-4A0D-8474-917C8D3B9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A48D65-D952-45EB-BADE-DCB9DC091473}"/>
              </a:ext>
            </a:extLst>
          </p:cNvPr>
          <p:cNvSpPr>
            <a:spLocks noGrp="1"/>
          </p:cNvSpPr>
          <p:nvPr>
            <p:ph type="dt" sz="half" idx="10"/>
          </p:nvPr>
        </p:nvSpPr>
        <p:spPr/>
        <p:txBody>
          <a:bodyPr/>
          <a:lstStyle/>
          <a:p>
            <a:fld id="{90A663A4-6388-456A-8689-336D8CC9CB6E}" type="datetime1">
              <a:rPr lang="en-US" smtClean="0">
                <a:solidFill>
                  <a:prstClr val="black">
                    <a:tint val="75000"/>
                  </a:prstClr>
                </a:solidFill>
              </a:rPr>
              <a:pPr/>
              <a:t>10/26/2020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BDE01C7-2D50-44CD-BB88-9B93F21BAC5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F877B1F-DF7F-47DD-9B36-86250E4E42B2}"/>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08316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86CC-0ACD-4012-BDAD-A1CFE72D9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50E023-3E83-4545-BD73-C0CECD27CE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312D9C-EFB5-4A5D-B182-1F835D9B0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4B8DDB-D971-402A-8BBA-E16C5F0F5C8D}"/>
              </a:ext>
            </a:extLst>
          </p:cNvPr>
          <p:cNvSpPr>
            <a:spLocks noGrp="1"/>
          </p:cNvSpPr>
          <p:nvPr>
            <p:ph type="dt" sz="half" idx="10"/>
          </p:nvPr>
        </p:nvSpPr>
        <p:spPr/>
        <p:txBody>
          <a:bodyPr/>
          <a:lstStyle/>
          <a:p>
            <a:fld id="{891CD689-A619-481D-886B-50979AD49E11}" type="datetime1">
              <a:rPr lang="en-US" smtClean="0">
                <a:solidFill>
                  <a:prstClr val="black">
                    <a:tint val="75000"/>
                  </a:prstClr>
                </a:solidFill>
              </a:rPr>
              <a:pPr/>
              <a:t>10/26/2020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E88ED60-F532-4DED-8BBD-83087B85361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1279634-EE7D-4976-A28A-B349AA4BEE80}"/>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6560863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07C2-62AF-4716-A97C-11A95D1EC2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723045-A5DE-4CB7-8A68-CEA764AA4A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8366D-D47F-45FB-9905-D9F8FB14CD47}"/>
              </a:ext>
            </a:extLst>
          </p:cNvPr>
          <p:cNvSpPr>
            <a:spLocks noGrp="1"/>
          </p:cNvSpPr>
          <p:nvPr>
            <p:ph type="dt" sz="half" idx="10"/>
          </p:nvPr>
        </p:nvSpPr>
        <p:spPr/>
        <p:txBody>
          <a:bodyPr/>
          <a:lstStyle/>
          <a:p>
            <a:fld id="{95DD66F3-F74A-4FFC-AFBD-152C9B20DDFC}" type="datetime1">
              <a:rPr lang="en-US" smtClean="0">
                <a:solidFill>
                  <a:prstClr val="black">
                    <a:tint val="75000"/>
                  </a:prstClr>
                </a:solidFill>
              </a:rPr>
              <a:pPr/>
              <a:t>10/26/2020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E5D95E-51DD-4869-AB82-CA6D6ABAFCF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24203-1024-4E95-B516-EBF03E1386E2}"/>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71604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993537-ABE9-4154-B810-CA2649123B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142B6A-CC1D-4478-8B64-DB236BCA7CB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707F1-9159-43C4-B2C3-A6560258296A}"/>
              </a:ext>
            </a:extLst>
          </p:cNvPr>
          <p:cNvSpPr>
            <a:spLocks noGrp="1"/>
          </p:cNvSpPr>
          <p:nvPr>
            <p:ph type="dt" sz="half" idx="10"/>
          </p:nvPr>
        </p:nvSpPr>
        <p:spPr/>
        <p:txBody>
          <a:bodyPr/>
          <a:lstStyle/>
          <a:p>
            <a:fld id="{8A42DC1C-A7C1-4439-BEAD-D07604FD1E2A}" type="datetime1">
              <a:rPr lang="en-US" smtClean="0">
                <a:solidFill>
                  <a:prstClr val="black">
                    <a:tint val="75000"/>
                  </a:prstClr>
                </a:solidFill>
              </a:rPr>
              <a:pPr/>
              <a:t>10/26/2020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FC51389-D4D3-4366-908B-FC7F3DE1624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3A248B-5434-4AB8-B9A4-8FA12AB24970}"/>
              </a:ext>
            </a:extLst>
          </p:cNvPr>
          <p:cNvSpPr>
            <a:spLocks noGrp="1"/>
          </p:cNvSpPr>
          <p:nvPr>
            <p:ph type="sldNum" sz="quarter" idx="12"/>
          </p:nvPr>
        </p:nvSpPr>
        <p:spPr/>
        <p:txBody>
          <a:bodyPr/>
          <a:lstStyle/>
          <a:p>
            <a:fld id="{DA64F31B-23FA-4075-AF7D-6228CFD12F0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75226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4AE16-48DD-441C-A1FE-5C9D6989888B}" type="datetime1">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85190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7A3CBD-5AFF-44FB-A7C1-7284C4E0FFA4}"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62051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C53644-DFB8-42A6-B6DB-12C6AA6D4F0A}" type="datetime1">
              <a:rPr lang="en-US" smtClean="0"/>
              <a:t>10/26/2020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981054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E22676-B7D3-4A27-9B8D-C9C2F51F7105}" type="datetime1">
              <a:rPr lang="en-US" smtClean="0"/>
              <a:t>10/26/2020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7173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41D49AF-2FC1-4CB8-B7CD-07C782F568A7}" type="datetime1">
              <a:rPr lang="en-US" smtClean="0"/>
              <a:t>10/26/2020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07848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9D7631-D1EA-4EE8-863E-879289A86C08}"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385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D2AC78-9027-4DA2-AA02-F90088DA0E4C}" type="datetime1">
              <a:rPr lang="en-US" smtClean="0"/>
              <a:t>10/26/2020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4493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DCA358-F48A-4394-96F3-C62F4F18B341}" type="datetime1">
              <a:rPr lang="en-US" smtClean="0"/>
              <a:t>10/26/2020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5806338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2100B-A111-4379-AEED-6341AC7967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142F8-7540-4733-B343-07D1C3577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DAD19-89EC-4830-AED6-293680316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DFC7E61-D68B-42B4-9374-3D40E511A6ED}" type="datetime1">
              <a:rPr lang="en-US" smtClean="0">
                <a:solidFill>
                  <a:prstClr val="black">
                    <a:tint val="75000"/>
                  </a:prstClr>
                </a:solidFill>
              </a:rPr>
              <a:pPr defTabSz="914400"/>
              <a:t>10/26/2020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5DC5E59-6466-4E0A-8317-7FF66CBF3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8CDD0A-74FF-4205-80A3-283831D0C09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solidFill>
              </a:defRPr>
            </a:lvl1pPr>
          </a:lstStyle>
          <a:p>
            <a:pPr defTabSz="914400"/>
            <a:fld id="{DA64F31B-23FA-4075-AF7D-6228CFD12F03}"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0682633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21.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1.jpeg"/><Relationship Id="rId12" Type="http://schemas.openxmlformats.org/officeDocument/2006/relationships/image" Target="../media/image45.jpeg"/><Relationship Id="rId2" Type="http://schemas.openxmlformats.org/officeDocument/2006/relationships/image" Target="../media/image38.jpeg"/><Relationship Id="rId16" Type="http://schemas.microsoft.com/office/2007/relationships/hdphoto" Target="../media/hdphoto9.wdp"/><Relationship Id="rId1" Type="http://schemas.openxmlformats.org/officeDocument/2006/relationships/slideLayout" Target="../slideLayouts/slideLayout10.xml"/><Relationship Id="rId6" Type="http://schemas.openxmlformats.org/officeDocument/2006/relationships/image" Target="../media/image40.jpeg"/><Relationship Id="rId11" Type="http://schemas.microsoft.com/office/2007/relationships/hdphoto" Target="../media/hdphoto7.wdp"/><Relationship Id="rId5" Type="http://schemas.openxmlformats.org/officeDocument/2006/relationships/image" Target="../media/image11.jpeg"/><Relationship Id="rId15" Type="http://schemas.openxmlformats.org/officeDocument/2006/relationships/image" Target="../media/image47.png"/><Relationship Id="rId10" Type="http://schemas.openxmlformats.org/officeDocument/2006/relationships/image" Target="../media/image44.png"/><Relationship Id="rId4" Type="http://schemas.microsoft.com/office/2007/relationships/hdphoto" Target="../media/hdphoto6.wdp"/><Relationship Id="rId9" Type="http://schemas.openxmlformats.org/officeDocument/2006/relationships/image" Target="../media/image43.jpeg"/><Relationship Id="rId14" Type="http://schemas.microsoft.com/office/2007/relationships/hdphoto" Target="../media/hdphoto8.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hyperlink" Target="https://www.blueletterbible.org/lang/lexicon/lexicon.cfm?Strongs=H8144" TargetMode="External"/><Relationship Id="rId2" Type="http://schemas.openxmlformats.org/officeDocument/2006/relationships/hyperlink" Target="https://www.blueletterbible.org/lang/lexicon/lexicon.cfm?Strongs=H3216" TargetMode="Externa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hyperlink" Target="https://wikidiff.com/scarlet/crimson" TargetMode="Externa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hyperlink" Target="https://www.biblegateway.com/passage/?search=Song+of+Solomon+4:3&amp;version=NASB" TargetMode="Externa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hyperlink" Target="https://en.wikipedia.org/wiki/Colloidal_gold" TargetMode="Externa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hyperlink" Target="https://www.purestcolloids.com/ionic-gold.php" TargetMode="Externa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g"/><Relationship Id="rId1" Type="http://schemas.openxmlformats.org/officeDocument/2006/relationships/slideLayout" Target="../slideLayouts/slideLayout19.xml"/><Relationship Id="rId5" Type="http://schemas.microsoft.com/office/2007/relationships/hdphoto" Target="../media/hdphoto11.wdp"/><Relationship Id="rId4" Type="http://schemas.openxmlformats.org/officeDocument/2006/relationships/image" Target="../media/image76.jpeg"/></Relationships>
</file>

<file path=ppt/slides/_rels/slide84.xml.rels><?xml version="1.0" encoding="UTF-8" standalone="yes"?>
<Relationships xmlns="http://schemas.openxmlformats.org/package/2006/relationships"><Relationship Id="rId3" Type="http://schemas.openxmlformats.org/officeDocument/2006/relationships/image" Target="../media/image75.jpeg"/><Relationship Id="rId7" Type="http://schemas.microsoft.com/office/2007/relationships/hdphoto" Target="../media/hdphoto12.wdp"/><Relationship Id="rId2" Type="http://schemas.openxmlformats.org/officeDocument/2006/relationships/image" Target="../media/image74.jpg"/><Relationship Id="rId1" Type="http://schemas.openxmlformats.org/officeDocument/2006/relationships/slideLayout" Target="../slideLayouts/slideLayout19.xml"/><Relationship Id="rId6" Type="http://schemas.openxmlformats.org/officeDocument/2006/relationships/image" Target="../media/image77.png"/><Relationship Id="rId5" Type="http://schemas.microsoft.com/office/2007/relationships/hdphoto" Target="../media/hdphoto11.wdp"/><Relationship Id="rId4" Type="http://schemas.openxmlformats.org/officeDocument/2006/relationships/image" Target="../media/image7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9.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hyperlink" Target="mailto:tim@studythecalendar.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75000"/>
            <a:alpha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1</a:t>
            </a:fld>
            <a:endParaRPr lang="en-US" dirty="0"/>
          </a:p>
        </p:txBody>
      </p:sp>
      <p:grpSp>
        <p:nvGrpSpPr>
          <p:cNvPr id="3" name="Group 2"/>
          <p:cNvGrpSpPr/>
          <p:nvPr/>
        </p:nvGrpSpPr>
        <p:grpSpPr>
          <a:xfrm>
            <a:off x="609154" y="333104"/>
            <a:ext cx="10913363" cy="6138767"/>
            <a:chOff x="609154" y="333104"/>
            <a:chExt cx="10913363" cy="6138767"/>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154" y="333104"/>
              <a:ext cx="10913363" cy="613876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194" name="Picture 2" descr="C:\Users\Rae\Desktop\Daisy CCC website\English SM YCC title slides  4-30-20\YCC - wine beve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908" y="1404497"/>
              <a:ext cx="5342242" cy="400088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653258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rgbClr val="99CCFF"/>
            </a:gs>
            <a:gs pos="91000">
              <a:srgbClr val="CCD9CC"/>
            </a:gs>
            <a:gs pos="13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a:xfrm>
            <a:off x="335360" y="221109"/>
            <a:ext cx="11521280" cy="903635"/>
          </a:xfrm>
        </p:spPr>
        <p:txBody>
          <a:bodyPr>
            <a:noAutofit/>
            <a:scene3d>
              <a:camera prst="orthographicFront"/>
              <a:lightRig rig="threePt" dir="t"/>
            </a:scene3d>
            <a:sp3d extrusionH="57150">
              <a:bevelT h="25400" prst="softRound"/>
            </a:sp3d>
          </a:bodyPr>
          <a:lstStyle/>
          <a:p>
            <a:pPr algn="ctr"/>
            <a:r>
              <a:rPr lang="en-US" sz="4800" b="1" dirty="0">
                <a:ln>
                  <a:solidFill>
                    <a:srgbClr val="350E6C"/>
                  </a:solidFill>
                </a:ln>
                <a:solidFill>
                  <a:srgbClr val="9966FF"/>
                </a:solidFill>
                <a:latin typeface="Comic Sans MS" panose="030F0702030302020204" pitchFamily="66" charset="0"/>
              </a:rPr>
              <a:t> </a:t>
            </a:r>
            <a:r>
              <a:rPr lang="en-US" sz="4800" b="1" dirty="0">
                <a:ln>
                  <a:solidFill>
                    <a:srgbClr val="350E6C"/>
                  </a:solidFill>
                </a:ln>
                <a:solidFill>
                  <a:srgbClr val="C00000"/>
                </a:solidFill>
                <a:latin typeface="Comic Sans MS" panose="030F0702030302020204" pitchFamily="66" charset="0"/>
              </a:rPr>
              <a:t>“Crimson Worm” </a:t>
            </a:r>
            <a:r>
              <a:rPr lang="en-US" sz="4800" b="1" dirty="0">
                <a:ln>
                  <a:solidFill>
                    <a:srgbClr val="350E6C"/>
                  </a:solidFill>
                </a:ln>
                <a:solidFill>
                  <a:srgbClr val="9966FF"/>
                </a:solidFill>
                <a:latin typeface="Comic Sans MS" panose="030F0702030302020204" pitchFamily="66" charset="0"/>
              </a:rPr>
              <a:t>Linkage</a:t>
            </a:r>
            <a:endParaRPr lang="en-US" sz="4800" dirty="0"/>
          </a:p>
        </p:txBody>
      </p:sp>
      <p:sp>
        <p:nvSpPr>
          <p:cNvPr id="1024" name="Content Placeholder 1023"/>
          <p:cNvSpPr>
            <a:spLocks noGrp="1"/>
          </p:cNvSpPr>
          <p:nvPr>
            <p:ph sz="half" idx="2"/>
          </p:nvPr>
        </p:nvSpPr>
        <p:spPr>
          <a:xfrm>
            <a:off x="6222999" y="2987254"/>
            <a:ext cx="5723467" cy="3610098"/>
          </a:xfrm>
        </p:spPr>
        <p:txBody>
          <a:bodyPr>
            <a:normAutofit lnSpcReduction="10000"/>
            <a:scene3d>
              <a:camera prst="orthographicFront"/>
              <a:lightRig rig="threePt" dir="t"/>
            </a:scene3d>
            <a:sp3d extrusionH="57150">
              <a:bevelT h="25400" prst="softRound"/>
            </a:sp3d>
          </a:bodyPr>
          <a:lstStyle/>
          <a:p>
            <a:pPr marL="514350" lvl="0" indent="-514350">
              <a:buFont typeface="+mj-lt"/>
              <a:buAutoNum type="arabicPeriod" startAt="7"/>
            </a:pPr>
            <a:r>
              <a:rPr lang="en-US" b="1" dirty="0">
                <a:ln w="1905"/>
                <a:solidFill>
                  <a:srgbClr val="990033"/>
                </a:solidFill>
                <a:effectLst>
                  <a:innerShdw blurRad="69850" dist="43180" dir="5400000">
                    <a:srgbClr val="000000">
                      <a:alpha val="65000"/>
                    </a:srgbClr>
                  </a:innerShdw>
                </a:effectLst>
              </a:rPr>
              <a:t>As Crimson mother worm dies, she oozes a crimson or scarlet red dye which not only </a:t>
            </a:r>
            <a:r>
              <a:rPr lang="en-US" b="1" u="sng" dirty="0">
                <a:ln w="1905"/>
                <a:solidFill>
                  <a:srgbClr val="990033"/>
                </a:solidFill>
                <a:effectLst>
                  <a:innerShdw blurRad="69850" dist="43180" dir="5400000">
                    <a:srgbClr val="000000">
                      <a:alpha val="65000"/>
                    </a:srgbClr>
                  </a:innerShdw>
                </a:effectLst>
              </a:rPr>
              <a:t>STAINS THE  WOOD SHE IS ATTACHED TO</a:t>
            </a:r>
            <a:r>
              <a:rPr lang="en-US" b="1" dirty="0">
                <a:ln w="1905"/>
                <a:solidFill>
                  <a:srgbClr val="990033"/>
                </a:solidFill>
                <a:effectLst>
                  <a:innerShdw blurRad="69850" dist="43180" dir="5400000">
                    <a:srgbClr val="000000">
                      <a:alpha val="65000"/>
                    </a:srgbClr>
                  </a:innerShdw>
                </a:effectLst>
              </a:rPr>
              <a:t>, but </a:t>
            </a:r>
            <a:r>
              <a:rPr lang="en-US" b="1" dirty="0">
                <a:ln w="1905"/>
                <a:solidFill>
                  <a:srgbClr val="990033"/>
                </a:solidFill>
                <a:effectLst>
                  <a:glow rad="228600">
                    <a:schemeClr val="bg1">
                      <a:lumMod val="50000"/>
                      <a:alpha val="40000"/>
                    </a:schemeClr>
                  </a:glow>
                  <a:innerShdw blurRad="69850" dist="43180" dir="5400000">
                    <a:srgbClr val="000000">
                      <a:alpha val="65000"/>
                    </a:srgbClr>
                  </a:innerShdw>
                </a:effectLst>
              </a:rPr>
              <a:t>also her young are stained.</a:t>
            </a:r>
          </a:p>
          <a:p>
            <a:pPr marL="0" lvl="0" indent="0">
              <a:buNone/>
            </a:pPr>
            <a:r>
              <a:rPr lang="en-US" b="1" dirty="0">
                <a:ln w="1905"/>
                <a:solidFill>
                  <a:srgbClr val="990033"/>
                </a:solidFill>
                <a:effectLst>
                  <a:innerShdw blurRad="69850" dist="43180" dir="5400000">
                    <a:srgbClr val="000000">
                      <a:alpha val="65000"/>
                    </a:srgbClr>
                  </a:innerShdw>
                </a:effectLst>
              </a:rPr>
              <a:t>      </a:t>
            </a:r>
            <a:r>
              <a:rPr lang="en-US" b="1" dirty="0">
                <a:ln w="1905"/>
                <a:solidFill>
                  <a:srgbClr val="0070C0"/>
                </a:solidFill>
                <a:effectLst>
                  <a:innerShdw blurRad="69850" dist="43180" dir="5400000">
                    <a:srgbClr val="000000">
                      <a:alpha val="65000"/>
                    </a:srgbClr>
                  </a:innerShdw>
                </a:effectLst>
              </a:rPr>
              <a:t>When </a:t>
            </a:r>
            <a:r>
              <a:rPr lang="en-US" b="1" u="sng" dirty="0">
                <a:ln w="1905"/>
                <a:solidFill>
                  <a:srgbClr val="0070C0"/>
                </a:solidFill>
                <a:effectLst>
                  <a:innerShdw blurRad="69850" dist="43180" dir="5400000">
                    <a:srgbClr val="000000">
                      <a:alpha val="65000"/>
                    </a:srgbClr>
                  </a:innerShdw>
                </a:effectLst>
              </a:rPr>
              <a:t>Yahusha</a:t>
            </a:r>
            <a:r>
              <a:rPr lang="en-US" b="1" dirty="0">
                <a:ln w="1905"/>
                <a:solidFill>
                  <a:srgbClr val="0070C0"/>
                </a:solidFill>
                <a:effectLst>
                  <a:innerShdw blurRad="69850" dist="43180" dir="5400000">
                    <a:srgbClr val="000000">
                      <a:alpha val="65000"/>
                    </a:srgbClr>
                  </a:innerShdw>
                </a:effectLst>
              </a:rPr>
              <a:t> shed His Blood for</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us and we accept His Sacrifice, we</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assume the </a:t>
            </a:r>
            <a:r>
              <a:rPr lang="en-US" b="1" dirty="0">
                <a:ln w="1905"/>
                <a:solidFill>
                  <a:srgbClr val="FF0000"/>
                </a:solidFill>
                <a:effectLst>
                  <a:innerShdw blurRad="69850" dist="43180" dir="5400000">
                    <a:srgbClr val="000000">
                      <a:alpha val="65000"/>
                    </a:srgbClr>
                  </a:innerShdw>
                </a:effectLst>
              </a:rPr>
              <a:t>“colour” </a:t>
            </a:r>
            <a:r>
              <a:rPr lang="en-US" b="1" dirty="0">
                <a:ln w="1905"/>
                <a:solidFill>
                  <a:srgbClr val="0070C0"/>
                </a:solidFill>
                <a:effectLst>
                  <a:innerShdw blurRad="69850" dist="43180" dir="5400000">
                    <a:srgbClr val="000000">
                      <a:alpha val="65000"/>
                    </a:srgbClr>
                  </a:innerShdw>
                </a:effectLst>
              </a:rPr>
              <a:t>of His </a:t>
            </a:r>
            <a:r>
              <a:rPr lang="en-US" b="1" dirty="0">
                <a:ln w="1905"/>
                <a:solidFill>
                  <a:srgbClr val="FF0000"/>
                </a:solidFill>
                <a:effectLst>
                  <a:innerShdw blurRad="69850" dist="43180" dir="5400000">
                    <a:srgbClr val="000000">
                      <a:alpha val="65000"/>
                    </a:srgbClr>
                  </a:innerShdw>
                </a:effectLst>
              </a:rPr>
              <a:t>blood,</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marking our life for eternity.</a:t>
            </a:r>
          </a:p>
          <a:p>
            <a:pPr marL="0" lvl="0" indent="0">
              <a:buNone/>
            </a:pPr>
            <a:endParaRPr lang="en-US" b="1" dirty="0">
              <a:solidFill>
                <a:srgbClr val="0070C0"/>
              </a:solidFill>
            </a:endParaRPr>
          </a:p>
          <a:p>
            <a:pPr marL="0" lvl="0" indent="0">
              <a:buNone/>
            </a:pP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DA64F31B-23FA-4075-AF7D-6228CFD12F03}" type="slidenum">
              <a:rPr lang="en-US" smtClean="0">
                <a:solidFill>
                  <a:prstClr val="black"/>
                </a:solidFill>
              </a:rPr>
              <a:pPr/>
              <a:t>10</a:t>
            </a:fld>
            <a:endParaRPr lang="en-US" dirty="0">
              <a:solidFill>
                <a:prstClr val="black"/>
              </a:solidFill>
            </a:endParaRPr>
          </a:p>
        </p:txBody>
      </p:sp>
      <p:sp>
        <p:nvSpPr>
          <p:cNvPr id="8" name="Content Placeholder 1023"/>
          <p:cNvSpPr>
            <a:spLocks noGrp="1"/>
          </p:cNvSpPr>
          <p:nvPr>
            <p:ph sz="half" idx="2"/>
          </p:nvPr>
        </p:nvSpPr>
        <p:spPr>
          <a:xfrm>
            <a:off x="245533" y="1020267"/>
            <a:ext cx="5689599" cy="5472608"/>
          </a:xfrm>
        </p:spPr>
        <p:txBody>
          <a:bodyPr>
            <a:normAutofit lnSpcReduction="10000"/>
            <a:scene3d>
              <a:camera prst="orthographicFront"/>
              <a:lightRig rig="threePt" dir="t"/>
            </a:scene3d>
            <a:sp3d extrusionH="57150">
              <a:bevelT h="25400" prst="softRound"/>
            </a:sp3d>
          </a:bodyPr>
          <a:lstStyle/>
          <a:p>
            <a:pPr marL="514350" lvl="0" indent="-514350">
              <a:buFont typeface="+mj-lt"/>
              <a:buAutoNum type="arabicPeriod" startAt="5"/>
            </a:pPr>
            <a:r>
              <a:rPr lang="en-US" b="1" dirty="0">
                <a:ln w="1905"/>
                <a:solidFill>
                  <a:srgbClr val="800000"/>
                </a:solidFill>
                <a:effectLst>
                  <a:innerShdw blurRad="69850" dist="43180" dir="5400000">
                    <a:srgbClr val="000000">
                      <a:alpha val="65000"/>
                    </a:srgbClr>
                  </a:innerShdw>
                </a:effectLst>
              </a:rPr>
              <a:t>The</a:t>
            </a:r>
            <a:r>
              <a:rPr lang="en-US" sz="2600" b="1" dirty="0">
                <a:ln w="1905"/>
                <a:solidFill>
                  <a:srgbClr val="C00000"/>
                </a:solidFill>
                <a:effectLst>
                  <a:innerShdw blurRad="69850" dist="43180" dir="5400000">
                    <a:srgbClr val="000000">
                      <a:alpha val="65000"/>
                    </a:srgbClr>
                  </a:innerShdw>
                </a:effectLst>
              </a:rPr>
              <a:t> </a:t>
            </a:r>
            <a:r>
              <a:rPr lang="en-US" sz="2600" b="1" dirty="0">
                <a:ln w="1905"/>
                <a:solidFill>
                  <a:srgbClr val="990033"/>
                </a:solidFill>
                <a:effectLst>
                  <a:innerShdw blurRad="69850" dist="43180" dir="5400000">
                    <a:srgbClr val="000000">
                      <a:alpha val="65000"/>
                    </a:srgbClr>
                  </a:innerShdw>
                </a:effectLst>
              </a:rPr>
              <a:t>young feed on the </a:t>
            </a:r>
            <a:r>
              <a:rPr lang="en-US" sz="2600" b="1" u="sng" dirty="0">
                <a:ln w="1905"/>
                <a:solidFill>
                  <a:srgbClr val="990033"/>
                </a:solidFill>
                <a:effectLst>
                  <a:innerShdw blurRad="69850" dist="43180" dir="5400000">
                    <a:srgbClr val="000000">
                      <a:alpha val="65000"/>
                    </a:srgbClr>
                  </a:innerShdw>
                </a:effectLst>
              </a:rPr>
              <a:t>LIVING BODY</a:t>
            </a:r>
            <a:r>
              <a:rPr lang="en-US" sz="2600" b="1" dirty="0">
                <a:ln w="1905"/>
                <a:solidFill>
                  <a:srgbClr val="990033"/>
                </a:solidFill>
                <a:effectLst>
                  <a:innerShdw blurRad="69850" dist="43180" dir="5400000">
                    <a:srgbClr val="000000">
                      <a:alpha val="65000"/>
                    </a:srgbClr>
                  </a:innerShdw>
                </a:effectLst>
              </a:rPr>
              <a:t> of the mother.  </a:t>
            </a:r>
          </a:p>
          <a:p>
            <a:pPr marL="0" indent="0">
              <a:buNone/>
            </a:pPr>
            <a:r>
              <a:rPr lang="en-US" b="1" dirty="0">
                <a:ln w="1905"/>
                <a:solidFill>
                  <a:srgbClr val="0070C0"/>
                </a:solidFill>
                <a:effectLst>
                  <a:innerShdw blurRad="69850" dist="43180" dir="5400000">
                    <a:srgbClr val="000000">
                      <a:alpha val="65000"/>
                    </a:srgbClr>
                  </a:innerShdw>
                </a:effectLst>
              </a:rPr>
              <a:t>     </a:t>
            </a:r>
            <a:r>
              <a:rPr lang="en-US" b="1" u="sng" dirty="0">
                <a:ln w="1905"/>
                <a:solidFill>
                  <a:srgbClr val="0070C0"/>
                </a:solidFill>
                <a:effectLst>
                  <a:innerShdw blurRad="69850" dist="43180" dir="5400000">
                    <a:srgbClr val="000000">
                      <a:alpha val="65000"/>
                    </a:srgbClr>
                  </a:innerShdw>
                </a:effectLst>
              </a:rPr>
              <a:t>Yahusha</a:t>
            </a:r>
            <a:r>
              <a:rPr lang="en-US" b="1" dirty="0">
                <a:ln w="1905"/>
                <a:solidFill>
                  <a:srgbClr val="0070C0"/>
                </a:solidFill>
                <a:effectLst>
                  <a:innerShdw blurRad="69850" dist="43180" dir="5400000">
                    <a:srgbClr val="000000">
                      <a:alpha val="65000"/>
                    </a:srgbClr>
                  </a:innerShdw>
                </a:effectLst>
              </a:rPr>
              <a:t>’s people need to develop</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a permanent connection with the</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Ruach Ha Qodesh, and an</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insatiable desire to live under the </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MelchiTzedek Administration </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guidelines.</a:t>
            </a:r>
          </a:p>
          <a:p>
            <a:pPr marL="514350" lvl="0" indent="-514350">
              <a:buFont typeface="+mj-lt"/>
              <a:buAutoNum type="arabicPeriod" startAt="6"/>
            </a:pPr>
            <a:r>
              <a:rPr lang="en-US" b="1" dirty="0">
                <a:ln w="1905"/>
                <a:solidFill>
                  <a:srgbClr val="990033"/>
                </a:solidFill>
                <a:effectLst>
                  <a:innerShdw blurRad="69850" dist="43180" dir="5400000">
                    <a:srgbClr val="000000">
                      <a:alpha val="65000"/>
                    </a:srgbClr>
                  </a:innerShdw>
                </a:effectLst>
              </a:rPr>
              <a:t>When the young can survive on their own the mother </a:t>
            </a:r>
            <a:r>
              <a:rPr lang="en-US" b="1" u="sng" dirty="0">
                <a:ln w="1905"/>
                <a:solidFill>
                  <a:srgbClr val="990033"/>
                </a:solidFill>
                <a:effectLst>
                  <a:innerShdw blurRad="69850" dist="43180" dir="5400000">
                    <a:srgbClr val="000000">
                      <a:alpha val="65000"/>
                    </a:srgbClr>
                  </a:innerShdw>
                </a:effectLst>
              </a:rPr>
              <a:t>DIES</a:t>
            </a:r>
            <a:r>
              <a:rPr lang="en-US" b="1" dirty="0">
                <a:ln w="1905"/>
                <a:solidFill>
                  <a:srgbClr val="990033"/>
                </a:solidFill>
                <a:effectLst>
                  <a:innerShdw blurRad="69850" dist="43180" dir="5400000">
                    <a:srgbClr val="000000">
                      <a:alpha val="65000"/>
                    </a:srgbClr>
                  </a:innerShdw>
                </a:effectLst>
              </a:rPr>
              <a:t>.</a:t>
            </a:r>
          </a:p>
          <a:p>
            <a:pPr marL="0" indent="0">
              <a:buNone/>
            </a:pPr>
            <a:r>
              <a:rPr lang="en-US" b="1" dirty="0">
                <a:ln w="1905"/>
                <a:solidFill>
                  <a:srgbClr val="0070C0"/>
                </a:solidFill>
                <a:effectLst>
                  <a:innerShdw blurRad="69850" dist="43180" dir="5400000">
                    <a:srgbClr val="000000">
                      <a:alpha val="65000"/>
                    </a:srgbClr>
                  </a:innerShdw>
                </a:effectLst>
              </a:rPr>
              <a:t>     </a:t>
            </a:r>
            <a:r>
              <a:rPr lang="en-US" b="1" u="sng" dirty="0">
                <a:ln w="1905"/>
                <a:solidFill>
                  <a:srgbClr val="0070C0"/>
                </a:solidFill>
                <a:effectLst>
                  <a:innerShdw blurRad="69850" dist="43180" dir="5400000">
                    <a:srgbClr val="000000">
                      <a:alpha val="65000"/>
                    </a:srgbClr>
                  </a:innerShdw>
                </a:effectLst>
              </a:rPr>
              <a:t>Yahusha</a:t>
            </a:r>
            <a:r>
              <a:rPr lang="en-US" b="1" dirty="0">
                <a:ln w="1905"/>
                <a:solidFill>
                  <a:srgbClr val="0070C0"/>
                </a:solidFill>
                <a:effectLst>
                  <a:innerShdw blurRad="69850" dist="43180" dir="5400000">
                    <a:srgbClr val="000000">
                      <a:alpha val="65000"/>
                    </a:srgbClr>
                  </a:innerShdw>
                </a:effectLst>
              </a:rPr>
              <a:t> fulfilled every detail of 	the </a:t>
            </a:r>
            <a:r>
              <a:rPr lang="en-US" b="1" dirty="0">
                <a:ln w="1905"/>
                <a:solidFill>
                  <a:srgbClr val="FF33CC"/>
                </a:solidFill>
                <a:effectLst>
                  <a:innerShdw blurRad="69850" dist="43180" dir="5400000">
                    <a:srgbClr val="000000">
                      <a:alpha val="65000"/>
                    </a:srgbClr>
                  </a:innerShdw>
                </a:effectLst>
              </a:rPr>
              <a:t>Will </a:t>
            </a:r>
            <a:r>
              <a:rPr lang="en-US" b="1" dirty="0">
                <a:ln w="1905"/>
                <a:solidFill>
                  <a:srgbClr val="0070C0"/>
                </a:solidFill>
                <a:effectLst>
                  <a:innerShdw blurRad="69850" dist="43180" dir="5400000">
                    <a:srgbClr val="000000">
                      <a:alpha val="65000"/>
                    </a:srgbClr>
                  </a:innerShdw>
                </a:effectLst>
              </a:rPr>
              <a:t>of His Father and </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declared –  </a:t>
            </a:r>
            <a:r>
              <a:rPr lang="en-US" b="1" dirty="0">
                <a:ln w="1905"/>
                <a:solidFill>
                  <a:srgbClr val="FF33CC"/>
                </a:solidFill>
                <a:effectLst>
                  <a:innerShdw blurRad="69850" dist="43180" dir="5400000">
                    <a:srgbClr val="000000">
                      <a:alpha val="65000"/>
                    </a:srgbClr>
                  </a:innerShdw>
                </a:effectLst>
                <a:latin typeface="Arial Black" panose="020B0A04020102020204" pitchFamily="34" charset="0"/>
              </a:rPr>
              <a:t>It is finished  </a:t>
            </a:r>
            <a:r>
              <a:rPr lang="en-US" b="1" dirty="0">
                <a:ln w="1905"/>
                <a:solidFill>
                  <a:srgbClr val="0070C0"/>
                </a:solidFill>
                <a:effectLst>
                  <a:innerShdw blurRad="69850" dist="43180" dir="5400000">
                    <a:srgbClr val="000000">
                      <a:alpha val="65000"/>
                    </a:srgbClr>
                  </a:innerShdw>
                </a:effectLst>
              </a:rPr>
              <a:t>–</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with extreme flawless perfection.</a:t>
            </a:r>
          </a:p>
        </p:txBody>
      </p:sp>
      <p:sp>
        <p:nvSpPr>
          <p:cNvPr id="2" name="Rectangle 1"/>
          <p:cNvSpPr/>
          <p:nvPr/>
        </p:nvSpPr>
        <p:spPr>
          <a:xfrm>
            <a:off x="6750995" y="1180509"/>
            <a:ext cx="5347872" cy="1750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srgbClr val="0070C0"/>
                </a:solidFill>
              </a:rPr>
              <a:t>He provided us with an immaculate guideline for LIFE, He then sacrificed </a:t>
            </a:r>
            <a:r>
              <a:rPr lang="en-US" sz="2800" b="1" u="sng" dirty="0">
                <a:solidFill>
                  <a:srgbClr val="0070C0"/>
                </a:solidFill>
              </a:rPr>
              <a:t>HIS OWN LIFE </a:t>
            </a:r>
            <a:br>
              <a:rPr lang="en-US" sz="2800" b="1" u="sng" dirty="0">
                <a:solidFill>
                  <a:srgbClr val="0070C0"/>
                </a:solidFill>
              </a:rPr>
            </a:br>
            <a:r>
              <a:rPr lang="en-US" sz="2800" b="1" dirty="0">
                <a:solidFill>
                  <a:srgbClr val="0070C0"/>
                </a:solidFill>
              </a:rPr>
              <a:t>at Golgotha.</a:t>
            </a:r>
          </a:p>
        </p:txBody>
      </p:sp>
    </p:spTree>
    <p:extLst>
      <p:ext uri="{BB962C8B-B14F-4D97-AF65-F5344CB8AC3E}">
        <p14:creationId xmlns:p14="http://schemas.microsoft.com/office/powerpoint/2010/main" val="296683454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ircle(in)">
                                      <p:cBhvr>
                                        <p:cTn id="7" dur="2000"/>
                                        <p:tgtEl>
                                          <p:spTgt spid="8">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circle(in)">
                                      <p:cBhvr>
                                        <p:cTn id="10" dur="2000"/>
                                        <p:tgtEl>
                                          <p:spTgt spid="8">
                                            <p:txEl>
                                              <p:pRg st="3" end="3"/>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4">
                                            <p:txEl>
                                              <p:pRg st="0" end="0"/>
                                            </p:txEl>
                                          </p:spTgt>
                                        </p:tgtEl>
                                        <p:attrNameLst>
                                          <p:attrName>style.visibility</p:attrName>
                                        </p:attrNameLst>
                                      </p:cBhvr>
                                      <p:to>
                                        <p:strVal val="visible"/>
                                      </p:to>
                                    </p:set>
                                    <p:animEffect transition="in" filter="fade">
                                      <p:cBhvr>
                                        <p:cTn id="19" dur="1000"/>
                                        <p:tgtEl>
                                          <p:spTgt spid="1024">
                                            <p:txEl>
                                              <p:pRg st="0" end="0"/>
                                            </p:txEl>
                                          </p:spTgt>
                                        </p:tgtEl>
                                      </p:cBhvr>
                                    </p:animEffect>
                                    <p:anim calcmode="lin" valueType="num">
                                      <p:cBhvr>
                                        <p:cTn id="20" dur="1000" fill="hold"/>
                                        <p:tgtEl>
                                          <p:spTgt spid="102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24">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024">
                                            <p:txEl>
                                              <p:pRg st="1" end="1"/>
                                            </p:txEl>
                                          </p:spTgt>
                                        </p:tgtEl>
                                        <p:attrNameLst>
                                          <p:attrName>style.visibility</p:attrName>
                                        </p:attrNameLst>
                                      </p:cBhvr>
                                      <p:to>
                                        <p:strVal val="visible"/>
                                      </p:to>
                                    </p:set>
                                    <p:animEffect transition="in" filter="fade">
                                      <p:cBhvr>
                                        <p:cTn id="25" dur="1000"/>
                                        <p:tgtEl>
                                          <p:spTgt spid="1024">
                                            <p:txEl>
                                              <p:pRg st="1" end="1"/>
                                            </p:txEl>
                                          </p:spTgt>
                                        </p:tgtEl>
                                      </p:cBhvr>
                                    </p:animEffect>
                                    <p:anim calcmode="lin" valueType="num">
                                      <p:cBhvr>
                                        <p:cTn id="26" dur="1000" fill="hold"/>
                                        <p:tgtEl>
                                          <p:spTgt spid="102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0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rgbClr val="99CCFF"/>
            </a:gs>
            <a:gs pos="91000">
              <a:srgbClr val="CCD9CC"/>
            </a:gs>
            <a:gs pos="13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a:xfrm>
            <a:off x="335360" y="221109"/>
            <a:ext cx="11521280" cy="903635"/>
          </a:xfrm>
          <a:ln>
            <a:noFill/>
          </a:ln>
        </p:spPr>
        <p:txBody>
          <a:bodyPr>
            <a:noAutofit/>
            <a:scene3d>
              <a:camera prst="orthographicFront"/>
              <a:lightRig rig="threePt" dir="t"/>
            </a:scene3d>
            <a:sp3d extrusionH="57150">
              <a:bevelT h="25400" prst="softRound"/>
            </a:sp3d>
          </a:bodyPr>
          <a:lstStyle/>
          <a:p>
            <a:pPr algn="ctr"/>
            <a:r>
              <a:rPr lang="en-US" sz="4800" b="1" dirty="0">
                <a:ln>
                  <a:solidFill>
                    <a:srgbClr val="350E6C"/>
                  </a:solidFill>
                </a:ln>
                <a:solidFill>
                  <a:srgbClr val="9966FF"/>
                </a:solidFill>
                <a:latin typeface="Comic Sans MS" panose="030F0702030302020204" pitchFamily="66" charset="0"/>
              </a:rPr>
              <a:t>The </a:t>
            </a:r>
            <a:r>
              <a:rPr lang="en-US" sz="4800" b="1" dirty="0">
                <a:ln>
                  <a:solidFill>
                    <a:srgbClr val="350E6C"/>
                  </a:solidFill>
                </a:ln>
                <a:solidFill>
                  <a:srgbClr val="C00000"/>
                </a:solidFill>
                <a:latin typeface="Comic Sans MS" panose="030F0702030302020204" pitchFamily="66" charset="0"/>
              </a:rPr>
              <a:t>“Crimson Worm” </a:t>
            </a:r>
            <a:r>
              <a:rPr lang="en-US" sz="4800" b="1" dirty="0">
                <a:ln>
                  <a:solidFill>
                    <a:srgbClr val="350E6C"/>
                  </a:solidFill>
                </a:ln>
                <a:solidFill>
                  <a:srgbClr val="9966FF"/>
                </a:solidFill>
                <a:latin typeface="Comic Sans MS" panose="030F0702030302020204" pitchFamily="66" charset="0"/>
              </a:rPr>
              <a:t>Linkage</a:t>
            </a:r>
            <a:endParaRPr lang="en-US" sz="4800" dirty="0"/>
          </a:p>
        </p:txBody>
      </p:sp>
      <p:sp>
        <p:nvSpPr>
          <p:cNvPr id="1024" name="Content Placeholder 1023"/>
          <p:cNvSpPr>
            <a:spLocks noGrp="1"/>
          </p:cNvSpPr>
          <p:nvPr>
            <p:ph sz="half" idx="2"/>
          </p:nvPr>
        </p:nvSpPr>
        <p:spPr>
          <a:xfrm>
            <a:off x="6222999" y="1124744"/>
            <a:ext cx="5723467" cy="5472608"/>
          </a:xfrm>
        </p:spPr>
        <p:txBody>
          <a:bodyPr>
            <a:normAutofit/>
            <a:scene3d>
              <a:camera prst="orthographicFront"/>
              <a:lightRig rig="threePt" dir="t"/>
            </a:scene3d>
            <a:sp3d extrusionH="57150">
              <a:bevelT h="25400" prst="softRound"/>
            </a:sp3d>
          </a:bodyPr>
          <a:lstStyle/>
          <a:p>
            <a:pPr marL="0" lvl="0" indent="0">
              <a:buNone/>
            </a:pPr>
            <a:r>
              <a:rPr lang="en-US" b="1" dirty="0">
                <a:solidFill>
                  <a:srgbClr val="0070C0"/>
                </a:solidFill>
              </a:rPr>
              <a:t>        But I am a worm …  </a:t>
            </a:r>
            <a:r>
              <a:rPr lang="en-US" dirty="0"/>
              <a:t>Ps 22:6</a:t>
            </a:r>
            <a:br>
              <a:rPr lang="en-US" dirty="0"/>
            </a:br>
            <a:endParaRPr lang="en-US" dirty="0"/>
          </a:p>
          <a:p>
            <a:pPr marL="0" lvl="0" indent="0">
              <a:buNone/>
            </a:pPr>
            <a:endParaRPr lang="en-US" b="1" dirty="0">
              <a:ln>
                <a:solidFill>
                  <a:srgbClr val="0000FF"/>
                </a:solidFill>
              </a:ln>
              <a:solidFill>
                <a:srgbClr val="0070C0"/>
              </a:solidFill>
            </a:endParaRPr>
          </a:p>
          <a:p>
            <a:pPr marL="0" lvl="0" indent="0">
              <a:buNone/>
            </a:pPr>
            <a:br>
              <a:rPr lang="en-US" b="1" dirty="0">
                <a:ln>
                  <a:solidFill>
                    <a:srgbClr val="0000FF"/>
                  </a:solidFill>
                </a:ln>
                <a:solidFill>
                  <a:srgbClr val="FF33CC"/>
                </a:solidFill>
              </a:rPr>
            </a:br>
            <a:r>
              <a:rPr lang="en-US" b="1" dirty="0">
                <a:ln>
                  <a:solidFill>
                    <a:srgbClr val="0000FF"/>
                  </a:solidFill>
                </a:ln>
                <a:solidFill>
                  <a:srgbClr val="FF33CC"/>
                </a:solidFill>
              </a:rPr>
              <a:t>        Scarlet </a:t>
            </a:r>
            <a:r>
              <a:rPr lang="en-US" b="1" dirty="0">
                <a:solidFill>
                  <a:srgbClr val="0070C0"/>
                </a:solidFill>
              </a:rPr>
              <a:t>into the fire … </a:t>
            </a:r>
            <a:r>
              <a:rPr lang="en-US" dirty="0" err="1"/>
              <a:t>Num</a:t>
            </a:r>
            <a:r>
              <a:rPr lang="en-US" dirty="0"/>
              <a:t> 19:6</a:t>
            </a:r>
            <a:br>
              <a:rPr lang="en-US" b="1" dirty="0">
                <a:solidFill>
                  <a:srgbClr val="0070C0"/>
                </a:solidFill>
              </a:rPr>
            </a:br>
            <a:endParaRPr lang="en-US" b="1" dirty="0">
              <a:solidFill>
                <a:srgbClr val="0070C0"/>
              </a:solidFill>
            </a:endParaRPr>
          </a:p>
          <a:p>
            <a:pPr marL="0" lvl="0" indent="0">
              <a:buNone/>
            </a:pPr>
            <a:endParaRPr lang="en-US" b="1" dirty="0">
              <a:solidFill>
                <a:srgbClr val="0070C0"/>
              </a:solidFill>
            </a:endParaRPr>
          </a:p>
          <a:p>
            <a:pPr marL="0" lvl="0" indent="0">
              <a:buNone/>
            </a:pPr>
            <a:endParaRPr lang="en-US" b="1" dirty="0">
              <a:solidFill>
                <a:srgbClr val="0070C0"/>
              </a:solidFill>
            </a:endParaRPr>
          </a:p>
          <a:p>
            <a:pPr marL="0" lvl="0" indent="0">
              <a:buNone/>
            </a:pPr>
            <a:r>
              <a:rPr lang="en-US" b="1" dirty="0">
                <a:solidFill>
                  <a:srgbClr val="0070C0"/>
                </a:solidFill>
              </a:rPr>
              <a:t>		Burn it with its </a:t>
            </a:r>
            <a:r>
              <a:rPr lang="en-US" b="1" dirty="0">
                <a:ln>
                  <a:solidFill>
                    <a:srgbClr val="0000FF"/>
                  </a:solidFill>
                </a:ln>
                <a:solidFill>
                  <a:srgbClr val="FF33CC"/>
                </a:solidFill>
              </a:rPr>
              <a:t>BLOOD</a:t>
            </a:r>
            <a:r>
              <a:rPr lang="en-US" b="1" dirty="0">
                <a:solidFill>
                  <a:srgbClr val="0070C0"/>
                </a:solidFill>
              </a:rPr>
              <a:t> …</a:t>
            </a:r>
            <a:br>
              <a:rPr lang="en-US" b="1" dirty="0">
                <a:solidFill>
                  <a:srgbClr val="0070C0"/>
                </a:solidFill>
              </a:rPr>
            </a:br>
            <a:br>
              <a:rPr lang="en-US" b="1" dirty="0">
                <a:solidFill>
                  <a:srgbClr val="0070C0"/>
                </a:solidFill>
              </a:rPr>
            </a:br>
            <a:r>
              <a:rPr lang="en-US" b="1" dirty="0">
                <a:solidFill>
                  <a:srgbClr val="0070C0"/>
                </a:solidFill>
              </a:rPr>
              <a:t>		</a:t>
            </a:r>
          </a:p>
        </p:txBody>
      </p:sp>
      <p:sp>
        <p:nvSpPr>
          <p:cNvPr id="4" name="Slide Number Placeholder 3"/>
          <p:cNvSpPr>
            <a:spLocks noGrp="1"/>
          </p:cNvSpPr>
          <p:nvPr>
            <p:ph type="sldNum" sz="quarter" idx="12"/>
          </p:nvPr>
        </p:nvSpPr>
        <p:spPr/>
        <p:txBody>
          <a:bodyPr/>
          <a:lstStyle/>
          <a:p>
            <a:fld id="{DA64F31B-23FA-4075-AF7D-6228CFD12F03}" type="slidenum">
              <a:rPr lang="en-US" smtClean="0">
                <a:solidFill>
                  <a:prstClr val="black"/>
                </a:solidFill>
              </a:rPr>
              <a:pPr/>
              <a:t>11</a:t>
            </a:fld>
            <a:endParaRPr lang="en-US" dirty="0">
              <a:solidFill>
                <a:prstClr val="black"/>
              </a:solidFill>
            </a:endParaRPr>
          </a:p>
        </p:txBody>
      </p:sp>
      <p:sp>
        <p:nvSpPr>
          <p:cNvPr id="8" name="Content Placeholder 1023"/>
          <p:cNvSpPr>
            <a:spLocks noGrp="1"/>
          </p:cNvSpPr>
          <p:nvPr>
            <p:ph sz="half" idx="2"/>
          </p:nvPr>
        </p:nvSpPr>
        <p:spPr>
          <a:xfrm>
            <a:off x="245533" y="1020267"/>
            <a:ext cx="5816600" cy="5472608"/>
          </a:xfrm>
        </p:spPr>
        <p:txBody>
          <a:bodyPr>
            <a:normAutofit/>
            <a:scene3d>
              <a:camera prst="orthographicFront"/>
              <a:lightRig rig="threePt" dir="t"/>
            </a:scene3d>
            <a:sp3d extrusionH="57150">
              <a:bevelT h="25400" prst="softRound"/>
            </a:sp3d>
          </a:bodyPr>
          <a:lstStyle/>
          <a:p>
            <a:pPr marL="514350" lvl="0" indent="-514350">
              <a:buFont typeface="+mj-lt"/>
              <a:buAutoNum type="arabicPeriod" startAt="8"/>
            </a:pPr>
            <a:r>
              <a:rPr lang="en-US" b="1" dirty="0">
                <a:ln w="1905"/>
                <a:solidFill>
                  <a:srgbClr val="990033"/>
                </a:solidFill>
                <a:effectLst>
                  <a:innerShdw blurRad="69850" dist="43180" dir="5400000">
                    <a:srgbClr val="000000">
                      <a:alpha val="65000"/>
                    </a:srgbClr>
                  </a:innerShdw>
                </a:effectLst>
              </a:rPr>
              <a:t>The young are colored </a:t>
            </a:r>
            <a:r>
              <a:rPr lang="en-US" b="1" u="sng" dirty="0">
                <a:ln w="1905"/>
                <a:solidFill>
                  <a:srgbClr val="990033"/>
                </a:solidFill>
                <a:effectLst>
                  <a:innerShdw blurRad="69850" dist="43180" dir="5400000">
                    <a:srgbClr val="000000">
                      <a:alpha val="65000"/>
                    </a:srgbClr>
                  </a:innerShdw>
                </a:effectLst>
              </a:rPr>
              <a:t>SCARLET</a:t>
            </a:r>
            <a:r>
              <a:rPr lang="en-US" b="1" dirty="0">
                <a:ln w="1905"/>
                <a:solidFill>
                  <a:srgbClr val="990033"/>
                </a:solidFill>
                <a:effectLst>
                  <a:innerShdw blurRad="69850" dist="43180" dir="5400000">
                    <a:srgbClr val="000000">
                      <a:alpha val="65000"/>
                    </a:srgbClr>
                  </a:innerShdw>
                </a:effectLst>
              </a:rPr>
              <a:t> </a:t>
            </a:r>
            <a:br>
              <a:rPr lang="en-US" b="1" dirty="0">
                <a:ln w="1905"/>
                <a:solidFill>
                  <a:srgbClr val="990033"/>
                </a:solidFill>
                <a:effectLst>
                  <a:innerShdw blurRad="69850" dist="43180" dir="5400000">
                    <a:srgbClr val="000000">
                      <a:alpha val="65000"/>
                    </a:srgbClr>
                  </a:innerShdw>
                </a:effectLst>
              </a:rPr>
            </a:br>
            <a:r>
              <a:rPr lang="en-US" b="1" dirty="0">
                <a:ln w="1905"/>
                <a:solidFill>
                  <a:srgbClr val="990033"/>
                </a:solidFill>
                <a:effectLst>
                  <a:innerShdw blurRad="69850" dist="43180" dir="5400000">
                    <a:srgbClr val="000000">
                      <a:alpha val="65000"/>
                    </a:srgbClr>
                  </a:innerShdw>
                </a:effectLst>
              </a:rPr>
              <a:t>for </a:t>
            </a:r>
            <a:r>
              <a:rPr lang="en-US" b="1" u="sng" dirty="0">
                <a:ln w="1905"/>
                <a:solidFill>
                  <a:srgbClr val="990033"/>
                </a:solidFill>
                <a:effectLst>
                  <a:innerShdw blurRad="69850" dist="43180" dir="5400000">
                    <a:srgbClr val="000000">
                      <a:alpha val="65000"/>
                    </a:srgbClr>
                  </a:innerShdw>
                </a:effectLst>
              </a:rPr>
              <a:t>THE REST OF THEIR LIVES</a:t>
            </a:r>
            <a:r>
              <a:rPr lang="en-US" b="1" dirty="0">
                <a:ln w="1905"/>
                <a:solidFill>
                  <a:srgbClr val="990033"/>
                </a:solidFill>
                <a:effectLst>
                  <a:innerShdw blurRad="69850" dist="43180" dir="5400000">
                    <a:srgbClr val="000000">
                      <a:alpha val="65000"/>
                    </a:srgbClr>
                  </a:innerShdw>
                </a:effectLst>
              </a:rPr>
              <a:t>. </a:t>
            </a:r>
          </a:p>
          <a:p>
            <a:pPr marL="0" lvl="0" indent="0">
              <a:buNone/>
            </a:pPr>
            <a:endParaRPr lang="en-US" sz="800" b="1" dirty="0">
              <a:ln w="1905"/>
              <a:solidFill>
                <a:srgbClr val="990033"/>
              </a:solidFill>
              <a:effectLst>
                <a:innerShdw blurRad="69850" dist="43180" dir="5400000">
                  <a:srgbClr val="000000">
                    <a:alpha val="65000"/>
                  </a:srgbClr>
                </a:innerShdw>
              </a:effectLst>
            </a:endParaRPr>
          </a:p>
          <a:p>
            <a:pPr marL="0" lvl="0" indent="0">
              <a:buNone/>
            </a:pPr>
            <a:r>
              <a:rPr lang="en-US" b="1" dirty="0">
                <a:ln w="1905"/>
                <a:solidFill>
                  <a:srgbClr val="0070C0"/>
                </a:solidFill>
                <a:effectLst>
                  <a:innerShdw blurRad="69850" dist="43180" dir="5400000">
                    <a:srgbClr val="000000">
                      <a:alpha val="65000"/>
                    </a:srgbClr>
                  </a:innerShdw>
                </a:effectLst>
              </a:rPr>
              <a:t>Yahusha</a:t>
            </a:r>
            <a:r>
              <a:rPr lang="en-US" b="1" dirty="0">
                <a:ln w="1905"/>
                <a:effectLst>
                  <a:innerShdw blurRad="69850" dist="43180" dir="5400000">
                    <a:srgbClr val="000000">
                      <a:alpha val="65000"/>
                    </a:srgbClr>
                  </a:innerShdw>
                </a:effectLst>
              </a:rPr>
              <a:t> fulfilled the condition of death (</a:t>
            </a:r>
            <a:r>
              <a:rPr lang="en-US" b="1" dirty="0">
                <a:ln w="1905"/>
                <a:solidFill>
                  <a:srgbClr val="FF0000"/>
                </a:solidFill>
                <a:effectLst>
                  <a:innerShdw blurRad="69850" dist="43180" dir="5400000">
                    <a:srgbClr val="000000">
                      <a:alpha val="65000"/>
                    </a:srgbClr>
                  </a:innerShdw>
                </a:effectLst>
              </a:rPr>
              <a:t>blood shed</a:t>
            </a:r>
            <a:r>
              <a:rPr lang="en-US" b="1" dirty="0">
                <a:ln w="1905"/>
                <a:effectLst>
                  <a:innerShdw blurRad="69850" dist="43180" dir="5400000">
                    <a:srgbClr val="000000">
                      <a:alpha val="65000"/>
                    </a:srgbClr>
                  </a:innerShdw>
                </a:effectLst>
              </a:rPr>
              <a:t>) per consequence of breaking The Covenant; which was illustrated by the split sacrifices in the </a:t>
            </a:r>
            <a:r>
              <a:rPr lang="en-US" b="1" u="sng" dirty="0">
                <a:ln w="1905"/>
                <a:effectLst>
                  <a:innerShdw blurRad="69850" dist="43180" dir="5400000">
                    <a:srgbClr val="000000">
                      <a:alpha val="65000"/>
                    </a:srgbClr>
                  </a:innerShdw>
                </a:effectLst>
              </a:rPr>
              <a:t>covenant </a:t>
            </a:r>
            <a:r>
              <a:rPr lang="en-US" b="1" dirty="0">
                <a:ln w="1905"/>
                <a:effectLst>
                  <a:innerShdw blurRad="69850" dist="43180" dir="5400000">
                    <a:srgbClr val="000000">
                      <a:alpha val="65000"/>
                    </a:srgbClr>
                  </a:innerShdw>
                </a:effectLst>
              </a:rPr>
              <a:t>g</a:t>
            </a:r>
            <a:r>
              <a:rPr lang="en-US" b="1" u="sng" dirty="0">
                <a:ln w="1905"/>
                <a:effectLst>
                  <a:innerShdw blurRad="69850" dist="43180" dir="5400000">
                    <a:srgbClr val="000000">
                      <a:alpha val="65000"/>
                    </a:srgbClr>
                  </a:innerShdw>
                </a:effectLst>
              </a:rPr>
              <a:t>iven to Abraham</a:t>
            </a:r>
            <a:r>
              <a:rPr lang="en-US" b="1" dirty="0">
                <a:ln w="1905"/>
                <a:effectLst>
                  <a:innerShdw blurRad="69850" dist="43180" dir="5400000">
                    <a:srgbClr val="000000">
                      <a:alpha val="65000"/>
                    </a:srgbClr>
                  </a:innerShdw>
                </a:effectLst>
              </a:rPr>
              <a:t>.</a:t>
            </a:r>
            <a:r>
              <a:rPr lang="en-US" b="1" dirty="0">
                <a:ln w="1905"/>
                <a:solidFill>
                  <a:srgbClr val="00B0F0"/>
                </a:solidFill>
                <a:effectLst>
                  <a:innerShdw blurRad="69850" dist="43180" dir="5400000">
                    <a:srgbClr val="000000">
                      <a:alpha val="65000"/>
                    </a:srgbClr>
                  </a:innerShdw>
                </a:effectLst>
              </a:rPr>
              <a:t> </a:t>
            </a:r>
          </a:p>
          <a:p>
            <a:pPr marL="0" lvl="0" indent="0">
              <a:buNone/>
            </a:pPr>
            <a:r>
              <a:rPr lang="en-US" b="1" dirty="0">
                <a:ln w="1905"/>
                <a:solidFill>
                  <a:srgbClr val="00B0F0"/>
                </a:solidFill>
                <a:effectLst>
                  <a:innerShdw blurRad="69850" dist="43180" dir="5400000">
                    <a:srgbClr val="000000">
                      <a:alpha val="65000"/>
                    </a:srgbClr>
                  </a:innerShdw>
                </a:effectLst>
              </a:rPr>
              <a:t>We, having accepted </a:t>
            </a:r>
            <a:r>
              <a:rPr lang="en-US" b="1" u="sng" dirty="0">
                <a:ln w="1905"/>
                <a:solidFill>
                  <a:srgbClr val="FF0000"/>
                </a:solidFill>
                <a:effectLst>
                  <a:innerShdw blurRad="69850" dist="43180" dir="5400000">
                    <a:srgbClr val="000000">
                      <a:alpha val="65000"/>
                    </a:srgbClr>
                  </a:innerShdw>
                </a:effectLst>
              </a:rPr>
              <a:t>His Sacrifice</a:t>
            </a:r>
            <a:r>
              <a:rPr lang="en-US" b="1" dirty="0">
                <a:ln w="1905"/>
                <a:solidFill>
                  <a:srgbClr val="FF0000"/>
                </a:solidFill>
                <a:effectLst>
                  <a:innerShdw blurRad="69850" dist="43180" dir="5400000">
                    <a:srgbClr val="000000">
                      <a:alpha val="65000"/>
                    </a:srgbClr>
                  </a:innerShdw>
                </a:effectLst>
              </a:rPr>
              <a:t> </a:t>
            </a:r>
            <a:br>
              <a:rPr lang="en-US" b="1" dirty="0">
                <a:ln w="1905"/>
                <a:solidFill>
                  <a:srgbClr val="FF0000"/>
                </a:solidFill>
                <a:effectLst>
                  <a:innerShdw blurRad="69850" dist="43180" dir="5400000">
                    <a:srgbClr val="000000">
                      <a:alpha val="65000"/>
                    </a:srgbClr>
                  </a:innerShdw>
                </a:effectLst>
              </a:rPr>
            </a:br>
            <a:r>
              <a:rPr lang="en-US" b="1" dirty="0">
                <a:ln w="1905"/>
                <a:solidFill>
                  <a:srgbClr val="00B0F0"/>
                </a:solidFill>
                <a:effectLst>
                  <a:innerShdw blurRad="69850" dist="43180" dir="5400000">
                    <a:srgbClr val="000000">
                      <a:alpha val="65000"/>
                    </a:srgbClr>
                  </a:innerShdw>
                </a:effectLst>
              </a:rPr>
              <a:t>as children of Yahusha,</a:t>
            </a:r>
            <a:r>
              <a:rPr lang="en-US" b="1" dirty="0">
                <a:ln w="1905"/>
                <a:solidFill>
                  <a:srgbClr val="FF0000"/>
                </a:solidFill>
                <a:effectLst>
                  <a:innerShdw blurRad="69850" dist="43180" dir="5400000">
                    <a:srgbClr val="000000">
                      <a:alpha val="65000"/>
                    </a:srgbClr>
                  </a:innerShdw>
                </a:effectLst>
              </a:rPr>
              <a:t> </a:t>
            </a:r>
            <a:r>
              <a:rPr lang="en-US" b="1" dirty="0">
                <a:ln w="1905"/>
                <a:solidFill>
                  <a:srgbClr val="00B0F0"/>
                </a:solidFill>
                <a:effectLst>
                  <a:innerShdw blurRad="69850" dist="43180" dir="5400000">
                    <a:srgbClr val="000000">
                      <a:alpha val="65000"/>
                    </a:srgbClr>
                  </a:innerShdw>
                </a:effectLst>
              </a:rPr>
              <a:t>being </a:t>
            </a:r>
            <a:br>
              <a:rPr lang="en-US" b="1" dirty="0">
                <a:ln w="1905"/>
                <a:solidFill>
                  <a:srgbClr val="00B0F0"/>
                </a:solidFill>
                <a:effectLst>
                  <a:innerShdw blurRad="69850" dist="43180" dir="5400000">
                    <a:srgbClr val="000000">
                      <a:alpha val="65000"/>
                    </a:srgbClr>
                  </a:innerShdw>
                </a:effectLst>
              </a:rPr>
            </a:br>
            <a:r>
              <a:rPr lang="en-US" b="1" dirty="0">
                <a:ln w="1905"/>
                <a:solidFill>
                  <a:srgbClr val="00B0F0"/>
                </a:solidFill>
                <a:effectLst>
                  <a:innerShdw blurRad="69850" dist="43180" dir="5400000">
                    <a:srgbClr val="000000">
                      <a:alpha val="65000"/>
                    </a:srgbClr>
                  </a:innerShdw>
                </a:effectLst>
              </a:rPr>
              <a:t>received into Yahuah’s eternal Kingdom, retain and glow the characteristics of Yahusha - eternally.  </a:t>
            </a:r>
          </a:p>
        </p:txBody>
      </p:sp>
      <p:pic>
        <p:nvPicPr>
          <p:cNvPr id="6" name="Picture 2" descr="https://sites.google.com/site/finalelijah/_/rsrc/1496729504274/lessons/archive-of-resources/psalm-22-6/crimson%20worm.png?height=235&amp;width=400"/>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bwMode="auto">
          <a:xfrm>
            <a:off x="8248153" y="1556426"/>
            <a:ext cx="2880289" cy="1225685"/>
          </a:xfrm>
          <a:prstGeom prst="roundRect">
            <a:avLst>
              <a:gd name="adj" fmla="val 90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48153" y="3352736"/>
            <a:ext cx="3357420" cy="13920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3" name="Straight Arrow Connector 2"/>
          <p:cNvCxnSpPr/>
          <p:nvPr/>
        </p:nvCxnSpPr>
        <p:spPr>
          <a:xfrm flipH="1">
            <a:off x="5260717" y="1981200"/>
            <a:ext cx="2833417" cy="2305050"/>
          </a:xfrm>
          <a:prstGeom prst="straightConnector1">
            <a:avLst/>
          </a:prstGeom>
          <a:ln w="76200">
            <a:solidFill>
              <a:srgbClr val="0000FF"/>
            </a:solidFill>
            <a:headEnd type="arrow" w="med" len="med"/>
            <a:tailEnd type="arrow"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87051" y="3364117"/>
            <a:ext cx="1780749" cy="3417112"/>
          </a:xfrm>
          <a:prstGeom prst="rect">
            <a:avLst/>
          </a:prstGeom>
        </p:spPr>
      </p:pic>
      <p:sp>
        <p:nvSpPr>
          <p:cNvPr id="5" name="Bent Arrow 4"/>
          <p:cNvSpPr/>
          <p:nvPr/>
        </p:nvSpPr>
        <p:spPr>
          <a:xfrm>
            <a:off x="7809992" y="2367158"/>
            <a:ext cx="445007" cy="611001"/>
          </a:xfrm>
          <a:prstGeom prst="bentArrow">
            <a:avLst>
              <a:gd name="adj1" fmla="val 25000"/>
              <a:gd name="adj2" fmla="val 25000"/>
              <a:gd name="adj3" fmla="val 42488"/>
              <a:gd name="adj4" fmla="val 43750"/>
            </a:avLst>
          </a:prstGeom>
          <a:solidFill>
            <a:srgbClr val="FF0000"/>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Bent Arrow 11"/>
          <p:cNvSpPr/>
          <p:nvPr/>
        </p:nvSpPr>
        <p:spPr>
          <a:xfrm flipV="1">
            <a:off x="7806511" y="3364117"/>
            <a:ext cx="481217" cy="628641"/>
          </a:xfrm>
          <a:prstGeom prst="bentArrow">
            <a:avLst>
              <a:gd name="adj1" fmla="val 25000"/>
              <a:gd name="adj2" fmla="val 25000"/>
              <a:gd name="adj3" fmla="val 42488"/>
              <a:gd name="adj4" fmla="val 43750"/>
            </a:avLst>
          </a:prstGeom>
          <a:solidFill>
            <a:srgbClr val="FF0000"/>
          </a:solidFill>
          <a:ln w="28575">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Notched Right Arrow 8"/>
          <p:cNvSpPr/>
          <p:nvPr/>
        </p:nvSpPr>
        <p:spPr>
          <a:xfrm rot="8706430">
            <a:off x="7055749" y="4323733"/>
            <a:ext cx="2121148" cy="573235"/>
          </a:xfrm>
          <a:prstGeom prst="notchedRightArrow">
            <a:avLst>
              <a:gd name="adj1" fmla="val 37673"/>
              <a:gd name="adj2" fmla="val 77498"/>
            </a:avLst>
          </a:prstGeom>
          <a:solidFill>
            <a:srgbClr val="0000FF"/>
          </a:solidFill>
          <a:ln w="38100">
            <a:solidFill>
              <a:srgbClr val="FF33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Arrow Connector 13"/>
          <p:cNvCxnSpPr/>
          <p:nvPr/>
        </p:nvCxnSpPr>
        <p:spPr>
          <a:xfrm flipH="1" flipV="1">
            <a:off x="5260717" y="4485727"/>
            <a:ext cx="1181022" cy="655764"/>
          </a:xfrm>
          <a:prstGeom prst="straightConnector1">
            <a:avLst/>
          </a:prstGeom>
          <a:ln w="762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7690567" y="5318540"/>
            <a:ext cx="4378666" cy="7171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Type </a:t>
            </a:r>
            <a:r>
              <a:rPr lang="en-US" sz="2800" b="1" u="sng" dirty="0">
                <a:solidFill>
                  <a:schemeClr val="tx1"/>
                </a:solidFill>
              </a:rPr>
              <a:t>AND</a:t>
            </a:r>
            <a:r>
              <a:rPr lang="en-US" sz="2800" b="1" dirty="0">
                <a:solidFill>
                  <a:schemeClr val="tx1"/>
                </a:solidFill>
              </a:rPr>
              <a:t> </a:t>
            </a:r>
            <a:r>
              <a:rPr lang="en-US" sz="2800" b="1" u="sng" dirty="0">
                <a:solidFill>
                  <a:srgbClr val="0000FF"/>
                </a:solidFill>
              </a:rPr>
              <a:t>ANTITYPE</a:t>
            </a:r>
            <a:r>
              <a:rPr lang="en-US" sz="2800" b="1" dirty="0">
                <a:solidFill>
                  <a:schemeClr val="tx1"/>
                </a:solidFill>
              </a:rPr>
              <a:t>  is – </a:t>
            </a:r>
            <a:br>
              <a:rPr lang="en-US" sz="2800" b="1" dirty="0">
                <a:solidFill>
                  <a:srgbClr val="0070C0"/>
                </a:solidFill>
              </a:rPr>
            </a:br>
            <a:r>
              <a:rPr lang="en-US" sz="2800" b="1" dirty="0">
                <a:solidFill>
                  <a:srgbClr val="0070C0"/>
                </a:solidFill>
              </a:rPr>
              <a:t>For the cleansing of people.</a:t>
            </a:r>
            <a:endParaRPr lang="en-CA" dirty="0"/>
          </a:p>
        </p:txBody>
      </p:sp>
      <p:sp>
        <p:nvSpPr>
          <p:cNvPr id="19" name="Rounded Rectangle 18"/>
          <p:cNvSpPr/>
          <p:nvPr/>
        </p:nvSpPr>
        <p:spPr>
          <a:xfrm>
            <a:off x="7761833" y="6185655"/>
            <a:ext cx="4147170" cy="595574"/>
          </a:xfrm>
          <a:prstGeom prst="roundRect">
            <a:avLst>
              <a:gd name="adj" fmla="val 50000"/>
            </a:avLst>
          </a:prstGeom>
          <a:noFill/>
          <a:ln w="57150">
            <a:solidFill>
              <a:srgbClr val="FF33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US" sz="2800" b="1" dirty="0">
                <a:ln>
                  <a:solidFill>
                    <a:srgbClr val="0000FF"/>
                  </a:solidFill>
                </a:ln>
                <a:solidFill>
                  <a:srgbClr val="FF33CC"/>
                </a:solidFill>
                <a:effectLst>
                  <a:glow rad="127000">
                    <a:srgbClr val="FFFF00"/>
                  </a:glow>
                </a:effectLst>
              </a:rPr>
              <a:t>It is Finished    </a:t>
            </a:r>
            <a:r>
              <a:rPr lang="en-US" sz="2800" dirty="0">
                <a:solidFill>
                  <a:schemeClr val="tx1"/>
                </a:solidFill>
              </a:rPr>
              <a:t>John 19:30    </a:t>
            </a:r>
          </a:p>
        </p:txBody>
      </p:sp>
    </p:spTree>
    <p:extLst>
      <p:ext uri="{BB962C8B-B14F-4D97-AF65-F5344CB8AC3E}">
        <p14:creationId xmlns:p14="http://schemas.microsoft.com/office/powerpoint/2010/main" val="168508226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4">
                                            <p:txEl>
                                              <p:pRg st="0" end="0"/>
                                            </p:txEl>
                                          </p:spTgt>
                                        </p:tgtEl>
                                        <p:attrNameLst>
                                          <p:attrName>style.visibility</p:attrName>
                                        </p:attrNameLst>
                                      </p:cBhvr>
                                      <p:to>
                                        <p:strVal val="visible"/>
                                      </p:to>
                                    </p:set>
                                    <p:animEffect transition="in" filter="fade">
                                      <p:cBhvr>
                                        <p:cTn id="11" dur="1000"/>
                                        <p:tgtEl>
                                          <p:spTgt spid="1024">
                                            <p:txEl>
                                              <p:pRg st="0" end="0"/>
                                            </p:txEl>
                                          </p:spTgt>
                                        </p:tgtEl>
                                      </p:cBhvr>
                                    </p:animEffect>
                                    <p:anim calcmode="lin" valueType="num">
                                      <p:cBhvr>
                                        <p:cTn id="12" dur="1000" fill="hold"/>
                                        <p:tgtEl>
                                          <p:spTgt spid="102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024">
                                            <p:txEl>
                                              <p:pRg st="0" end="0"/>
                                            </p:txEl>
                                          </p:spTgt>
                                        </p:tgtEl>
                                        <p:attrNameLst>
                                          <p:attrName>ppt_y</p:attrName>
                                        </p:attrNameLst>
                                      </p:cBhvr>
                                      <p:tavLst>
                                        <p:tav tm="0">
                                          <p:val>
                                            <p:strVal val="#ppt_y+.1"/>
                                          </p:val>
                                        </p:tav>
                                        <p:tav tm="100000">
                                          <p:val>
                                            <p:strVal val="#ppt_y"/>
                                          </p:val>
                                        </p:tav>
                                      </p:tavLst>
                                    </p:anim>
                                  </p:childTnLst>
                                </p:cTn>
                              </p:par>
                              <p:par>
                                <p:cTn id="14" presetID="16" presetClass="entr" presetSubtype="37"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24">
                                            <p:txEl>
                                              <p:pRg st="2" end="2"/>
                                            </p:txEl>
                                          </p:spTgt>
                                        </p:tgtEl>
                                        <p:attrNameLst>
                                          <p:attrName>style.visibility</p:attrName>
                                        </p:attrNameLst>
                                      </p:cBhvr>
                                      <p:to>
                                        <p:strVal val="visible"/>
                                      </p:to>
                                    </p:set>
                                    <p:animEffect transition="in" filter="wipe(left)">
                                      <p:cBhvr>
                                        <p:cTn id="21" dur="1250"/>
                                        <p:tgtEl>
                                          <p:spTgt spid="1024">
                                            <p:txEl>
                                              <p:pRg st="2" end="2"/>
                                            </p:txEl>
                                          </p:spTgt>
                                        </p:tgtEl>
                                      </p:cBhvr>
                                    </p:animEffect>
                                  </p:childTnLst>
                                </p:cTn>
                              </p:par>
                            </p:childTnLst>
                          </p:cTn>
                        </p:par>
                        <p:par>
                          <p:cTn id="22" fill="hold">
                            <p:stCondLst>
                              <p:cond delay="1250"/>
                            </p:stCondLst>
                            <p:childTnLst>
                              <p:par>
                                <p:cTn id="23" presetID="6"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250"/>
                                        <p:tgtEl>
                                          <p:spTgt spid="7"/>
                                        </p:tgtEl>
                                      </p:cBhvr>
                                    </p:animEffect>
                                  </p:childTnLst>
                                </p:cTn>
                              </p:par>
                            </p:childTnLst>
                          </p:cTn>
                        </p:par>
                        <p:par>
                          <p:cTn id="26" fill="hold">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par>
                          <p:cTn id="30" fill="hold">
                            <p:stCondLst>
                              <p:cond delay="3000"/>
                            </p:stCondLst>
                            <p:childTnLst>
                              <p:par>
                                <p:cTn id="31" presetID="9"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024">
                                            <p:txEl>
                                              <p:pRg st="5" end="5"/>
                                            </p:txEl>
                                          </p:spTgt>
                                        </p:tgtEl>
                                        <p:attrNameLst>
                                          <p:attrName>style.visibility</p:attrName>
                                        </p:attrNameLst>
                                      </p:cBhvr>
                                      <p:to>
                                        <p:strVal val="visible"/>
                                      </p:to>
                                    </p:set>
                                    <p:animEffect transition="in" filter="wipe(left)">
                                      <p:cBhvr>
                                        <p:cTn id="38" dur="500"/>
                                        <p:tgtEl>
                                          <p:spTgt spid="1024">
                                            <p:txEl>
                                              <p:pRg st="5" end="5"/>
                                            </p:txEl>
                                          </p:spTgt>
                                        </p:tgtEl>
                                      </p:cBhvr>
                                    </p:animEffect>
                                  </p:childTnLst>
                                </p:cTn>
                              </p:par>
                              <p:par>
                                <p:cTn id="39" presetID="8"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amond(in)">
                                      <p:cBhvr>
                                        <p:cTn id="41" dur="1500"/>
                                        <p:tgtEl>
                                          <p:spTgt spid="1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2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1000" fill="hold"/>
                                        <p:tgtEl>
                                          <p:spTgt spid="16"/>
                                        </p:tgtEl>
                                        <p:attrNameLst>
                                          <p:attrName>ppt_w</p:attrName>
                                        </p:attrNameLst>
                                      </p:cBhvr>
                                      <p:tavLst>
                                        <p:tav tm="0">
                                          <p:val>
                                            <p:fltVal val="0"/>
                                          </p:val>
                                        </p:tav>
                                        <p:tav tm="100000">
                                          <p:val>
                                            <p:strVal val="#ppt_w"/>
                                          </p:val>
                                        </p:tav>
                                      </p:tavLst>
                                    </p:anim>
                                    <p:anim calcmode="lin" valueType="num">
                                      <p:cBhvr>
                                        <p:cTn id="54" dur="1000" fill="hold"/>
                                        <p:tgtEl>
                                          <p:spTgt spid="16"/>
                                        </p:tgtEl>
                                        <p:attrNameLst>
                                          <p:attrName>ppt_h</p:attrName>
                                        </p:attrNameLst>
                                      </p:cBhvr>
                                      <p:tavLst>
                                        <p:tav tm="0">
                                          <p:val>
                                            <p:fltVal val="0"/>
                                          </p:val>
                                        </p:tav>
                                        <p:tav tm="100000">
                                          <p:val>
                                            <p:strVal val="#ppt_h"/>
                                          </p:val>
                                        </p:tav>
                                      </p:tavLst>
                                    </p:anim>
                                    <p:anim calcmode="lin" valueType="num">
                                      <p:cBhvr>
                                        <p:cTn id="55" dur="1000" fill="hold"/>
                                        <p:tgtEl>
                                          <p:spTgt spid="16"/>
                                        </p:tgtEl>
                                        <p:attrNameLst>
                                          <p:attrName>style.rotation</p:attrName>
                                        </p:attrNameLst>
                                      </p:cBhvr>
                                      <p:tavLst>
                                        <p:tav tm="0">
                                          <p:val>
                                            <p:fltVal val="90"/>
                                          </p:val>
                                        </p:tav>
                                        <p:tav tm="100000">
                                          <p:val>
                                            <p:fltVal val="0"/>
                                          </p:val>
                                        </p:tav>
                                      </p:tavLst>
                                    </p:anim>
                                    <p:animEffect transition="in" filter="fade">
                                      <p:cBhvr>
                                        <p:cTn id="56" dur="1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9" grpId="0" animBg="1"/>
      <p:bldP spid="16"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rgbClr val="99CCFF"/>
            </a:gs>
            <a:gs pos="91000">
              <a:srgbClr val="CCD9CC"/>
            </a:gs>
            <a:gs pos="13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a:xfrm>
            <a:off x="335360" y="221109"/>
            <a:ext cx="11521280" cy="903635"/>
          </a:xfrm>
        </p:spPr>
        <p:txBody>
          <a:bodyPr>
            <a:noAutofit/>
            <a:scene3d>
              <a:camera prst="orthographicFront"/>
              <a:lightRig rig="threePt" dir="t"/>
            </a:scene3d>
            <a:sp3d extrusionH="57150">
              <a:bevelT h="25400" prst="softRound"/>
            </a:sp3d>
          </a:bodyPr>
          <a:lstStyle/>
          <a:p>
            <a:pPr algn="ctr"/>
            <a:r>
              <a:rPr lang="en-US" sz="4800" b="1" dirty="0">
                <a:ln>
                  <a:solidFill>
                    <a:srgbClr val="350E6C"/>
                  </a:solidFill>
                </a:ln>
                <a:solidFill>
                  <a:srgbClr val="9966FF"/>
                </a:solidFill>
                <a:latin typeface="Comic Sans MS" panose="030F0702030302020204" pitchFamily="66" charset="0"/>
              </a:rPr>
              <a:t>Final </a:t>
            </a:r>
            <a:r>
              <a:rPr lang="en-US" sz="4800" b="1" dirty="0">
                <a:ln>
                  <a:solidFill>
                    <a:srgbClr val="350E6C"/>
                  </a:solidFill>
                </a:ln>
                <a:solidFill>
                  <a:srgbClr val="C00000"/>
                </a:solidFill>
                <a:latin typeface="Comic Sans MS" panose="030F0702030302020204" pitchFamily="66" charset="0"/>
              </a:rPr>
              <a:t>“Crimson Worm” </a:t>
            </a:r>
            <a:r>
              <a:rPr lang="en-US" sz="4800" b="1" dirty="0">
                <a:ln>
                  <a:solidFill>
                    <a:srgbClr val="350E6C"/>
                  </a:solidFill>
                </a:ln>
                <a:solidFill>
                  <a:srgbClr val="9966FF"/>
                </a:solidFill>
                <a:latin typeface="Comic Sans MS" panose="030F0702030302020204" pitchFamily="66" charset="0"/>
              </a:rPr>
              <a:t>Linkage</a:t>
            </a:r>
            <a:endParaRPr lang="en-US" sz="4800" dirty="0"/>
          </a:p>
        </p:txBody>
      </p:sp>
      <p:sp>
        <p:nvSpPr>
          <p:cNvPr id="1024" name="Content Placeholder 1023"/>
          <p:cNvSpPr>
            <a:spLocks noGrp="1"/>
          </p:cNvSpPr>
          <p:nvPr>
            <p:ph sz="half" idx="2"/>
          </p:nvPr>
        </p:nvSpPr>
        <p:spPr>
          <a:xfrm>
            <a:off x="6222999" y="5820850"/>
            <a:ext cx="5633641" cy="920435"/>
          </a:xfrm>
          <a:ln w="76200">
            <a:solidFill>
              <a:srgbClr val="FF33CC"/>
            </a:solidFill>
          </a:ln>
          <a:effectLst>
            <a:glow rad="228600">
              <a:schemeClr val="accent2">
                <a:satMod val="175000"/>
                <a:alpha val="40000"/>
              </a:schemeClr>
            </a:glow>
          </a:effectLst>
          <a:scene3d>
            <a:camera prst="orthographicFront"/>
            <a:lightRig rig="threePt" dir="t"/>
          </a:scene3d>
          <a:sp3d>
            <a:bevelT prst="angle"/>
          </a:sp3d>
        </p:spPr>
        <p:txBody>
          <a:bodyPr anchor="ctr">
            <a:normAutofit fontScale="77500" lnSpcReduction="20000"/>
            <a:sp3d extrusionH="57150">
              <a:bevelT h="25400" prst="softRound"/>
            </a:sp3d>
          </a:bodyPr>
          <a:lstStyle/>
          <a:p>
            <a:pPr marL="0" lvl="0" indent="0">
              <a:buNone/>
            </a:pPr>
            <a:r>
              <a:rPr lang="en-US" sz="5400" b="1" dirty="0">
                <a:ln w="38100">
                  <a:solidFill>
                    <a:srgbClr val="7030A0"/>
                  </a:solidFill>
                </a:ln>
                <a:solidFill>
                  <a:srgbClr val="FFFF00"/>
                </a:solidFill>
                <a:latin typeface="Comic Sans MS" panose="030F0702030302020204" pitchFamily="66" charset="0"/>
              </a:rPr>
              <a:t>A </a:t>
            </a:r>
            <a:r>
              <a:rPr lang="en-US" sz="5400" b="1" i="1" u="sng" dirty="0" err="1">
                <a:ln w="38100">
                  <a:solidFill>
                    <a:srgbClr val="7030A0"/>
                  </a:solidFill>
                </a:ln>
                <a:solidFill>
                  <a:srgbClr val="FFFF00"/>
                </a:solidFill>
                <a:latin typeface="Comic Sans MS" panose="030F0702030302020204" pitchFamily="66" charset="0"/>
              </a:rPr>
              <a:t>Towla</a:t>
            </a:r>
            <a:r>
              <a:rPr lang="en-US" sz="5400" b="1" dirty="0">
                <a:ln w="38100">
                  <a:solidFill>
                    <a:srgbClr val="7030A0"/>
                  </a:solidFill>
                </a:ln>
                <a:solidFill>
                  <a:srgbClr val="FFFF00"/>
                </a:solidFill>
                <a:latin typeface="Comic Sans MS" panose="030F0702030302020204" pitchFamily="66" charset="0"/>
              </a:rPr>
              <a:t> </a:t>
            </a:r>
            <a:r>
              <a:rPr lang="en-US" sz="5400" b="1" dirty="0" err="1">
                <a:ln w="38100">
                  <a:solidFill>
                    <a:srgbClr val="7030A0"/>
                  </a:solidFill>
                </a:ln>
                <a:solidFill>
                  <a:srgbClr val="FFFF00"/>
                </a:solidFill>
                <a:latin typeface="Comic Sans MS" panose="030F0702030302020204" pitchFamily="66" charset="0"/>
              </a:rPr>
              <a:t>Hallelu</a:t>
            </a:r>
            <a:r>
              <a:rPr lang="en-US" sz="5400" b="1" dirty="0">
                <a:ln w="38100">
                  <a:solidFill>
                    <a:srgbClr val="7030A0"/>
                  </a:solidFill>
                </a:ln>
                <a:solidFill>
                  <a:srgbClr val="FFFF00"/>
                </a:solidFill>
                <a:latin typeface="Comic Sans MS" panose="030F0702030302020204" pitchFamily="66" charset="0"/>
              </a:rPr>
              <a:t>-Yah</a:t>
            </a:r>
          </a:p>
        </p:txBody>
      </p:sp>
      <p:sp>
        <p:nvSpPr>
          <p:cNvPr id="4" name="Slide Number Placeholder 3"/>
          <p:cNvSpPr>
            <a:spLocks noGrp="1"/>
          </p:cNvSpPr>
          <p:nvPr>
            <p:ph type="sldNum" sz="quarter" idx="12"/>
          </p:nvPr>
        </p:nvSpPr>
        <p:spPr/>
        <p:txBody>
          <a:bodyPr/>
          <a:lstStyle/>
          <a:p>
            <a:fld id="{DA64F31B-23FA-4075-AF7D-6228CFD12F03}" type="slidenum">
              <a:rPr lang="en-US" smtClean="0">
                <a:solidFill>
                  <a:prstClr val="black"/>
                </a:solidFill>
              </a:rPr>
              <a:pPr/>
              <a:t>12</a:t>
            </a:fld>
            <a:endParaRPr lang="en-US" dirty="0">
              <a:solidFill>
                <a:prstClr val="black"/>
              </a:solidFill>
            </a:endParaRPr>
          </a:p>
        </p:txBody>
      </p:sp>
      <p:sp>
        <p:nvSpPr>
          <p:cNvPr id="8" name="Content Placeholder 1023"/>
          <p:cNvSpPr>
            <a:spLocks noGrp="1"/>
          </p:cNvSpPr>
          <p:nvPr>
            <p:ph sz="half" idx="2"/>
          </p:nvPr>
        </p:nvSpPr>
        <p:spPr>
          <a:xfrm>
            <a:off x="245533" y="1020266"/>
            <a:ext cx="5689599" cy="5837733"/>
          </a:xfrm>
        </p:spPr>
        <p:txBody>
          <a:bodyPr>
            <a:normAutofit/>
            <a:scene3d>
              <a:camera prst="orthographicFront"/>
              <a:lightRig rig="threePt" dir="t"/>
            </a:scene3d>
            <a:sp3d extrusionH="57150">
              <a:bevelT h="25400" prst="softRound"/>
            </a:sp3d>
          </a:bodyPr>
          <a:lstStyle/>
          <a:p>
            <a:pPr marL="514350" lvl="0" indent="-514350">
              <a:buFont typeface="+mj-lt"/>
              <a:buAutoNum type="arabicPeriod" startAt="9"/>
            </a:pPr>
            <a:r>
              <a:rPr lang="en-US" b="1" dirty="0">
                <a:ln w="1905"/>
                <a:solidFill>
                  <a:srgbClr val="C00000"/>
                </a:solidFill>
                <a:effectLst>
                  <a:innerShdw blurRad="69850" dist="43180" dir="5400000">
                    <a:srgbClr val="000000">
                      <a:alpha val="65000"/>
                    </a:srgbClr>
                  </a:innerShdw>
                </a:effectLst>
              </a:rPr>
              <a:t>After </a:t>
            </a:r>
            <a:r>
              <a:rPr lang="en-US" b="1" u="sng" dirty="0">
                <a:ln w="1905"/>
                <a:solidFill>
                  <a:srgbClr val="C00000"/>
                </a:solidFill>
                <a:effectLst>
                  <a:glow rad="228600">
                    <a:schemeClr val="accent4">
                      <a:satMod val="175000"/>
                      <a:alpha val="40000"/>
                    </a:schemeClr>
                  </a:glow>
                  <a:innerShdw blurRad="69850" dist="43180" dir="5400000">
                    <a:srgbClr val="000000">
                      <a:alpha val="65000"/>
                    </a:srgbClr>
                  </a:innerShdw>
                </a:effectLst>
              </a:rPr>
              <a:t>THREE DAYS</a:t>
            </a:r>
            <a:r>
              <a:rPr lang="en-US" b="1" dirty="0">
                <a:ln w="1905"/>
                <a:solidFill>
                  <a:srgbClr val="C00000"/>
                </a:solidFill>
                <a:effectLst>
                  <a:glow rad="228600">
                    <a:schemeClr val="accent4">
                      <a:satMod val="175000"/>
                      <a:alpha val="40000"/>
                    </a:schemeClr>
                  </a:glow>
                  <a:innerShdw blurRad="69850" dist="43180" dir="5400000">
                    <a:srgbClr val="000000">
                      <a:alpha val="65000"/>
                    </a:srgbClr>
                  </a:innerShdw>
                </a:effectLst>
              </a:rPr>
              <a:t> </a:t>
            </a:r>
            <a:r>
              <a:rPr lang="en-US" b="1" dirty="0">
                <a:ln w="1905"/>
                <a:solidFill>
                  <a:srgbClr val="C00000"/>
                </a:solidFill>
                <a:effectLst>
                  <a:innerShdw blurRad="69850" dist="43180" dir="5400000">
                    <a:srgbClr val="000000">
                      <a:alpha val="65000"/>
                    </a:srgbClr>
                  </a:innerShdw>
                </a:effectLst>
              </a:rPr>
              <a:t>the dead mother loses its crimson color and </a:t>
            </a:r>
            <a:r>
              <a:rPr lang="en-US" b="1" u="sng" dirty="0">
                <a:ln w="1905"/>
                <a:solidFill>
                  <a:srgbClr val="C00000"/>
                </a:solidFill>
                <a:effectLst>
                  <a:innerShdw blurRad="69850" dist="43180" dir="5400000">
                    <a:srgbClr val="000000">
                      <a:alpha val="65000"/>
                    </a:srgbClr>
                  </a:innerShdw>
                </a:effectLst>
              </a:rPr>
              <a:t>TURNS</a:t>
            </a:r>
            <a:r>
              <a:rPr lang="en-US" b="1" dirty="0">
                <a:ln w="1905"/>
                <a:solidFill>
                  <a:srgbClr val="C00000"/>
                </a:solidFill>
                <a:effectLst>
                  <a:innerShdw blurRad="69850" dist="43180" dir="5400000">
                    <a:srgbClr val="000000">
                      <a:alpha val="65000"/>
                    </a:srgbClr>
                  </a:innerShdw>
                </a:effectLst>
              </a:rPr>
              <a:t> </a:t>
            </a:r>
            <a:r>
              <a:rPr lang="en-US" b="1" dirty="0">
                <a:ln w="1905"/>
                <a:solidFill>
                  <a:prstClr val="black">
                    <a:lumMod val="75000"/>
                    <a:lumOff val="25000"/>
                  </a:prstClr>
                </a:solidFill>
                <a:effectLst>
                  <a:glow rad="127000">
                    <a:prstClr val="white">
                      <a:lumMod val="95000"/>
                    </a:prstClr>
                  </a:glow>
                  <a:innerShdw blurRad="69850" dist="43180" dir="5400000">
                    <a:srgbClr val="000000">
                      <a:alpha val="65000"/>
                    </a:srgbClr>
                  </a:innerShdw>
                </a:effectLst>
              </a:rPr>
              <a:t>into a</a:t>
            </a:r>
            <a:r>
              <a:rPr lang="en-US" b="1" dirty="0">
                <a:ln w="1905"/>
                <a:solidFill>
                  <a:prstClr val="black">
                    <a:lumMod val="75000"/>
                    <a:lumOff val="25000"/>
                  </a:prstClr>
                </a:solidFill>
                <a:effectLst>
                  <a:innerShdw blurRad="69850" dist="43180" dir="5400000">
                    <a:srgbClr val="000000">
                      <a:alpha val="65000"/>
                    </a:srgbClr>
                  </a:innerShdw>
                </a:effectLst>
              </a:rPr>
              <a:t> </a:t>
            </a:r>
            <a:r>
              <a:rPr lang="en-US" b="1" u="sng" dirty="0">
                <a:ln w="1905">
                  <a:solidFill>
                    <a:prstClr val="white"/>
                  </a:solidFill>
                </a:ln>
                <a:solidFill>
                  <a:prstClr val="white"/>
                </a:solidFill>
                <a:effectLst>
                  <a:glow rad="127000">
                    <a:prstClr val="black">
                      <a:lumMod val="75000"/>
                      <a:lumOff val="25000"/>
                    </a:prstClr>
                  </a:glow>
                  <a:innerShdw blurRad="69850" dist="43180" dir="5400000">
                    <a:srgbClr val="000000">
                      <a:alpha val="65000"/>
                    </a:srgbClr>
                  </a:innerShdw>
                </a:effectLst>
              </a:rPr>
              <a:t>WHITE</a:t>
            </a:r>
            <a:r>
              <a:rPr lang="en-US" b="1" dirty="0">
                <a:ln w="1905">
                  <a:solidFill>
                    <a:prstClr val="white"/>
                  </a:solidFill>
                </a:ln>
                <a:solidFill>
                  <a:prstClr val="white"/>
                </a:solidFill>
                <a:effectLst>
                  <a:glow rad="127000">
                    <a:prstClr val="black">
                      <a:lumMod val="75000"/>
                      <a:lumOff val="25000"/>
                    </a:prstClr>
                  </a:glow>
                  <a:innerShdw blurRad="69850" dist="43180" dir="5400000">
                    <a:srgbClr val="000000">
                      <a:alpha val="65000"/>
                    </a:srgbClr>
                  </a:innerShdw>
                </a:effectLst>
              </a:rPr>
              <a:t> wax </a:t>
            </a:r>
            <a:r>
              <a:rPr lang="en-US" b="1" dirty="0">
                <a:ln w="1905"/>
                <a:solidFill>
                  <a:srgbClr val="C00000"/>
                </a:solidFill>
                <a:effectLst>
                  <a:innerShdw blurRad="69850" dist="43180" dir="5400000">
                    <a:srgbClr val="000000">
                      <a:alpha val="65000"/>
                    </a:srgbClr>
                  </a:innerShdw>
                </a:effectLst>
              </a:rPr>
              <a:t>which falls to the ground </a:t>
            </a:r>
            <a:r>
              <a:rPr lang="en-US" b="1" u="sng" dirty="0">
                <a:ln w="1905">
                  <a:solidFill>
                    <a:prstClr val="white"/>
                  </a:solidFill>
                </a:ln>
                <a:solidFill>
                  <a:prstClr val="white"/>
                </a:solidFill>
                <a:effectLst>
                  <a:glow rad="127000">
                    <a:prstClr val="black">
                      <a:lumMod val="65000"/>
                      <a:lumOff val="35000"/>
                    </a:prstClr>
                  </a:glow>
                  <a:innerShdw blurRad="69850" dist="43180" dir="5400000">
                    <a:srgbClr val="000000">
                      <a:alpha val="65000"/>
                    </a:srgbClr>
                  </a:innerShdw>
                </a:effectLst>
                <a:latin typeface="Arial Black" panose="020B0A04020102020204" pitchFamily="34" charset="0"/>
              </a:rPr>
              <a:t>LIKE SNOW</a:t>
            </a:r>
            <a:r>
              <a:rPr lang="en-US" b="1" dirty="0">
                <a:ln w="1905">
                  <a:solidFill>
                    <a:prstClr val="white"/>
                  </a:solidFill>
                </a:ln>
                <a:solidFill>
                  <a:prstClr val="white"/>
                </a:solidFill>
                <a:effectLst>
                  <a:glow rad="127000">
                    <a:prstClr val="black">
                      <a:lumMod val="65000"/>
                      <a:lumOff val="35000"/>
                    </a:prstClr>
                  </a:glow>
                  <a:innerShdw blurRad="69850" dist="43180" dir="5400000">
                    <a:srgbClr val="000000">
                      <a:alpha val="65000"/>
                    </a:srgbClr>
                  </a:innerShdw>
                </a:effectLst>
                <a:latin typeface="Arial Black" panose="020B0A04020102020204" pitchFamily="34" charset="0"/>
              </a:rPr>
              <a:t>.</a:t>
            </a:r>
            <a:br>
              <a:rPr lang="en-US" b="1" dirty="0">
                <a:ln w="1905">
                  <a:solidFill>
                    <a:prstClr val="white"/>
                  </a:solidFill>
                </a:ln>
                <a:solidFill>
                  <a:prstClr val="white"/>
                </a:solidFill>
                <a:effectLst>
                  <a:glow rad="127000">
                    <a:prstClr val="black">
                      <a:lumMod val="65000"/>
                      <a:lumOff val="35000"/>
                    </a:prstClr>
                  </a:glow>
                  <a:innerShdw blurRad="69850" dist="43180" dir="5400000">
                    <a:srgbClr val="000000">
                      <a:alpha val="65000"/>
                    </a:srgbClr>
                  </a:innerShdw>
                </a:effectLst>
                <a:latin typeface="Arial Black" panose="020B0A04020102020204" pitchFamily="34" charset="0"/>
              </a:rPr>
            </a:br>
            <a:endParaRPr lang="en-US" b="1" dirty="0">
              <a:ln w="1905">
                <a:solidFill>
                  <a:prstClr val="white"/>
                </a:solidFill>
              </a:ln>
              <a:solidFill>
                <a:prstClr val="white"/>
              </a:solidFill>
              <a:effectLst>
                <a:glow rad="127000">
                  <a:prstClr val="black">
                    <a:lumMod val="65000"/>
                    <a:lumOff val="35000"/>
                  </a:prstClr>
                </a:glow>
                <a:innerShdw blurRad="69850" dist="43180" dir="5400000">
                  <a:srgbClr val="000000">
                    <a:alpha val="65000"/>
                  </a:srgbClr>
                </a:innerShdw>
              </a:effectLst>
              <a:latin typeface="Arial Black" panose="020B0A04020102020204" pitchFamily="34" charset="0"/>
            </a:endParaRPr>
          </a:p>
          <a:p>
            <a:pPr marL="0" lvl="0" indent="0">
              <a:buNone/>
            </a:pPr>
            <a:r>
              <a:rPr lang="en-US" b="1" u="sng" dirty="0">
                <a:ln w="1905"/>
                <a:solidFill>
                  <a:srgbClr val="0070C0"/>
                </a:solidFill>
                <a:effectLst>
                  <a:innerShdw blurRad="69850" dist="43180" dir="5400000">
                    <a:srgbClr val="000000">
                      <a:alpha val="65000"/>
                    </a:srgbClr>
                  </a:innerShdw>
                </a:effectLst>
              </a:rPr>
              <a:t>Yahusha</a:t>
            </a:r>
            <a:r>
              <a:rPr lang="en-US" b="1" dirty="0">
                <a:ln w="1905"/>
                <a:solidFill>
                  <a:srgbClr val="0070C0"/>
                </a:solidFill>
                <a:effectLst>
                  <a:innerShdw blurRad="69850" dist="43180" dir="5400000">
                    <a:srgbClr val="000000">
                      <a:alpha val="65000"/>
                    </a:srgbClr>
                  </a:innerShdw>
                </a:effectLst>
              </a:rPr>
              <a:t> was placed inside the clean tomb in the minutes before Dawn of the 5</a:t>
            </a:r>
            <a:r>
              <a:rPr lang="en-US" b="1" baseline="30000" dirty="0">
                <a:ln w="1905"/>
                <a:solidFill>
                  <a:srgbClr val="0070C0"/>
                </a:solidFill>
                <a:effectLst>
                  <a:innerShdw blurRad="69850" dist="43180" dir="5400000">
                    <a:srgbClr val="000000">
                      <a:alpha val="65000"/>
                    </a:srgbClr>
                  </a:innerShdw>
                </a:effectLst>
              </a:rPr>
              <a:t>th</a:t>
            </a:r>
            <a:r>
              <a:rPr lang="en-US" b="1" dirty="0">
                <a:ln w="1905"/>
                <a:solidFill>
                  <a:srgbClr val="0070C0"/>
                </a:solidFill>
                <a:effectLst>
                  <a:innerShdw blurRad="69850" dist="43180" dir="5400000">
                    <a:srgbClr val="000000">
                      <a:alpha val="65000"/>
                    </a:srgbClr>
                  </a:innerShdw>
                </a:effectLst>
              </a:rPr>
              <a:t> cycle of the week (</a:t>
            </a:r>
            <a:r>
              <a:rPr lang="en-US" dirty="0">
                <a:ln w="1905"/>
                <a:effectLst>
                  <a:innerShdw blurRad="69850" dist="43180" dir="5400000">
                    <a:srgbClr val="000000">
                      <a:alpha val="65000"/>
                    </a:srgbClr>
                  </a:innerShdw>
                </a:effectLst>
              </a:rPr>
              <a:t>Thu.</a:t>
            </a:r>
            <a:r>
              <a:rPr lang="en-US" b="1" dirty="0">
                <a:ln w="1905"/>
                <a:solidFill>
                  <a:srgbClr val="0070C0"/>
                </a:solidFill>
                <a:effectLst>
                  <a:innerShdw blurRad="69850" dist="43180" dir="5400000">
                    <a:srgbClr val="000000">
                      <a:alpha val="65000"/>
                    </a:srgbClr>
                  </a:innerShdw>
                </a:effectLst>
              </a:rPr>
              <a:t>)  </a:t>
            </a:r>
            <a:br>
              <a:rPr lang="en-US" b="1" dirty="0">
                <a:ln w="1905"/>
                <a:solidFill>
                  <a:srgbClr val="0070C0"/>
                </a:solidFill>
                <a:effectLst>
                  <a:innerShdw blurRad="69850" dist="43180" dir="5400000">
                    <a:srgbClr val="000000">
                      <a:alpha val="65000"/>
                    </a:srgbClr>
                  </a:innerShdw>
                </a:effectLst>
              </a:rPr>
            </a:br>
            <a:r>
              <a:rPr lang="en-US" dirty="0">
                <a:ln w="1905"/>
                <a:effectLst>
                  <a:innerShdw blurRad="69850" dist="43180" dir="5400000">
                    <a:srgbClr val="000000">
                      <a:alpha val="65000"/>
                    </a:srgbClr>
                  </a:innerShdw>
                </a:effectLst>
              </a:rPr>
              <a:t>(Luke 23:54).</a:t>
            </a:r>
          </a:p>
          <a:p>
            <a:pPr marL="0" lvl="0" indent="0">
              <a:buNone/>
            </a:pPr>
            <a:r>
              <a:rPr lang="en-US" b="1" dirty="0">
                <a:ln w="1905"/>
                <a:solidFill>
                  <a:srgbClr val="C00000"/>
                </a:solidFill>
                <a:effectLst>
                  <a:innerShdw blurRad="69850" dist="43180" dir="5400000">
                    <a:srgbClr val="000000">
                      <a:alpha val="65000"/>
                    </a:srgbClr>
                  </a:innerShdw>
                </a:effectLst>
              </a:rPr>
              <a:t>3 Light Seasons, and 3 Night Seasons </a:t>
            </a:r>
            <a:r>
              <a:rPr lang="en-US" dirty="0">
                <a:ln w="1905"/>
                <a:effectLst>
                  <a:innerShdw blurRad="69850" dist="43180" dir="5400000">
                    <a:srgbClr val="000000">
                      <a:alpha val="65000"/>
                    </a:srgbClr>
                  </a:innerShdw>
                </a:effectLst>
              </a:rPr>
              <a:t>later, in the minutes before Dawn, He met Mary Magdalene near the tomb</a:t>
            </a:r>
            <a:br>
              <a:rPr lang="en-US" dirty="0">
                <a:ln w="1905"/>
                <a:effectLst>
                  <a:innerShdw blurRad="69850" dist="43180" dir="5400000">
                    <a:srgbClr val="000000">
                      <a:alpha val="65000"/>
                    </a:srgbClr>
                  </a:innerShdw>
                </a:effectLst>
              </a:rPr>
            </a:br>
            <a:r>
              <a:rPr lang="en-US" dirty="0">
                <a:ln w="1905"/>
                <a:effectLst>
                  <a:innerShdw blurRad="69850" dist="43180" dir="5400000">
                    <a:srgbClr val="000000">
                      <a:alpha val="65000"/>
                    </a:srgbClr>
                  </a:innerShdw>
                </a:effectLst>
              </a:rPr>
              <a:t>(John 20:14).</a:t>
            </a:r>
          </a:p>
          <a:p>
            <a:pPr marL="0" lvl="0" indent="0">
              <a:buNone/>
            </a:pPr>
            <a:endParaRPr lang="en-US" dirty="0">
              <a:ln w="1905"/>
              <a:effectLst>
                <a:innerShdw blurRad="69850" dist="43180" dir="5400000">
                  <a:srgbClr val="000000">
                    <a:alpha val="65000"/>
                  </a:srgbClr>
                </a:innerShdw>
              </a:effectLst>
            </a:endParaRPr>
          </a:p>
        </p:txBody>
      </p:sp>
      <p:sp>
        <p:nvSpPr>
          <p:cNvPr id="2" name="Rectangle 1"/>
          <p:cNvSpPr/>
          <p:nvPr/>
        </p:nvSpPr>
        <p:spPr>
          <a:xfrm>
            <a:off x="6222999" y="1180508"/>
            <a:ext cx="5633641" cy="444064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US" sz="4000" b="1" dirty="0">
                <a:solidFill>
                  <a:srgbClr val="0000FF"/>
                </a:solidFill>
              </a:rPr>
              <a:t>  </a:t>
            </a:r>
            <a:r>
              <a:rPr lang="en-US" sz="2800" b="1" dirty="0">
                <a:ln w="1905"/>
                <a:solidFill>
                  <a:srgbClr val="0000FF"/>
                </a:solidFill>
                <a:effectLst>
                  <a:innerShdw blurRad="69850" dist="43180" dir="5400000">
                    <a:srgbClr val="000000">
                      <a:alpha val="65000"/>
                    </a:srgbClr>
                  </a:innerShdw>
                </a:effectLst>
              </a:rPr>
              <a:t>Yahusha, </a:t>
            </a:r>
            <a:r>
              <a:rPr lang="en-US" sz="2800" dirty="0">
                <a:ln w="1905"/>
                <a:solidFill>
                  <a:prstClr val="black"/>
                </a:solidFill>
                <a:effectLst>
                  <a:innerShdw blurRad="69850" dist="43180" dir="5400000">
                    <a:srgbClr val="000000">
                      <a:alpha val="65000"/>
                    </a:srgbClr>
                  </a:innerShdw>
                </a:effectLst>
              </a:rPr>
              <a:t>the </a:t>
            </a:r>
            <a:r>
              <a:rPr lang="en-US" sz="2800" dirty="0">
                <a:ln w="1905"/>
                <a:solidFill>
                  <a:srgbClr val="0000FF"/>
                </a:solidFill>
                <a:effectLst>
                  <a:innerShdw blurRad="69850" dist="43180" dir="5400000">
                    <a:srgbClr val="000000">
                      <a:alpha val="65000"/>
                    </a:srgbClr>
                  </a:innerShdw>
                </a:effectLst>
              </a:rPr>
              <a:t>FLAWLESS</a:t>
            </a:r>
            <a:r>
              <a:rPr lang="en-US" sz="2800" dirty="0">
                <a:ln w="1905"/>
                <a:solidFill>
                  <a:prstClr val="black"/>
                </a:solidFill>
                <a:effectLst>
                  <a:innerShdw blurRad="69850" dist="43180" dir="5400000">
                    <a:srgbClr val="000000">
                      <a:alpha val="65000"/>
                    </a:srgbClr>
                  </a:innerShdw>
                </a:effectLst>
              </a:rPr>
              <a:t> {</a:t>
            </a:r>
            <a:r>
              <a:rPr lang="en-US" sz="2800" dirty="0">
                <a:ln w="1905">
                  <a:solidFill>
                    <a:srgbClr val="FF33CC"/>
                  </a:solidFill>
                </a:ln>
                <a:solidFill>
                  <a:prstClr val="white"/>
                </a:solidFill>
                <a:effectLst>
                  <a:innerShdw blurRad="69850" dist="43180" dir="5400000">
                    <a:srgbClr val="000000">
                      <a:alpha val="65000"/>
                    </a:srgbClr>
                  </a:innerShdw>
                </a:effectLst>
                <a:latin typeface="Arial Black" panose="020B0A04020102020204" pitchFamily="34" charset="0"/>
              </a:rPr>
              <a:t>WHITE</a:t>
            </a:r>
            <a:r>
              <a:rPr lang="en-US" sz="2800" dirty="0">
                <a:ln w="1905"/>
                <a:solidFill>
                  <a:prstClr val="black"/>
                </a:solidFill>
                <a:effectLst>
                  <a:innerShdw blurRad="69850" dist="43180" dir="5400000">
                    <a:srgbClr val="000000">
                      <a:alpha val="65000"/>
                    </a:srgbClr>
                  </a:innerShdw>
                </a:effectLst>
              </a:rPr>
              <a:t>} 	</a:t>
            </a:r>
            <a:r>
              <a:rPr lang="en-US" sz="2800" b="1" dirty="0">
                <a:ln w="1905"/>
                <a:solidFill>
                  <a:srgbClr val="0000FF"/>
                </a:solidFill>
                <a:effectLst>
                  <a:innerShdw blurRad="69850" dist="43180" dir="5400000">
                    <a:srgbClr val="000000">
                      <a:alpha val="65000"/>
                    </a:srgbClr>
                  </a:innerShdw>
                </a:effectLst>
              </a:rPr>
              <a:t>Kohen Ha </a:t>
            </a:r>
            <a:r>
              <a:rPr lang="en-US" sz="2800" b="1" dirty="0" err="1">
                <a:ln w="1905"/>
                <a:solidFill>
                  <a:srgbClr val="0000FF"/>
                </a:solidFill>
                <a:effectLst>
                  <a:innerShdw blurRad="69850" dist="43180" dir="5400000">
                    <a:srgbClr val="000000">
                      <a:alpha val="65000"/>
                    </a:srgbClr>
                  </a:innerShdw>
                </a:effectLst>
              </a:rPr>
              <a:t>Gadol</a:t>
            </a:r>
            <a:r>
              <a:rPr lang="en-US" sz="2800" dirty="0">
                <a:ln w="1905"/>
                <a:solidFill>
                  <a:srgbClr val="0000FF"/>
                </a:solidFill>
                <a:effectLst>
                  <a:innerShdw blurRad="69850" dist="43180" dir="5400000">
                    <a:srgbClr val="000000">
                      <a:alpha val="65000"/>
                    </a:srgbClr>
                  </a:innerShdw>
                </a:effectLst>
              </a:rPr>
              <a:t>, </a:t>
            </a:r>
            <a:r>
              <a:rPr lang="en-US" sz="2800" dirty="0">
                <a:ln w="1905"/>
                <a:solidFill>
                  <a:prstClr val="black"/>
                </a:solidFill>
                <a:effectLst>
                  <a:innerShdw blurRad="69850" dist="43180" dir="5400000">
                    <a:srgbClr val="000000">
                      <a:alpha val="65000"/>
                    </a:srgbClr>
                  </a:innerShdw>
                </a:effectLst>
              </a:rPr>
              <a:t>of the </a:t>
            </a:r>
          </a:p>
          <a:p>
            <a:pPr lvl="0" algn="ctr"/>
            <a:r>
              <a:rPr lang="en-US" sz="4000" b="1" dirty="0">
                <a:solidFill>
                  <a:srgbClr val="0000FF"/>
                </a:solidFill>
              </a:rPr>
              <a:t>MelchiTzedek Order, </a:t>
            </a:r>
            <a:r>
              <a:rPr lang="en-US" sz="2800" b="1" dirty="0">
                <a:solidFill>
                  <a:srgbClr val="0000FF"/>
                </a:solidFill>
              </a:rPr>
              <a:t>prepared to present Himself</a:t>
            </a:r>
            <a:r>
              <a:rPr lang="en-US" sz="2800" b="1" dirty="0">
                <a:solidFill>
                  <a:srgbClr val="0070C0"/>
                </a:solidFill>
              </a:rPr>
              <a:t> </a:t>
            </a:r>
            <a:br>
              <a:rPr lang="en-US" sz="2800" b="1" dirty="0">
                <a:solidFill>
                  <a:srgbClr val="0070C0"/>
                </a:solidFill>
              </a:rPr>
            </a:br>
            <a:r>
              <a:rPr lang="en-US" sz="2800" dirty="0">
                <a:solidFill>
                  <a:schemeClr val="tx1"/>
                </a:solidFill>
              </a:rPr>
              <a:t>on the Mo-</a:t>
            </a:r>
            <a:r>
              <a:rPr lang="en-US" sz="2800" dirty="0" err="1">
                <a:solidFill>
                  <a:schemeClr val="tx1"/>
                </a:solidFill>
              </a:rPr>
              <a:t>ed</a:t>
            </a:r>
            <a:r>
              <a:rPr lang="en-US" sz="2800" dirty="0">
                <a:solidFill>
                  <a:schemeClr val="tx1"/>
                </a:solidFill>
              </a:rPr>
              <a:t> of the </a:t>
            </a:r>
            <a:r>
              <a:rPr lang="en-US" sz="2800" b="1" u="sng" dirty="0">
                <a:solidFill>
                  <a:schemeClr val="tx1"/>
                </a:solidFill>
                <a:effectLst>
                  <a:glow rad="127000">
                    <a:srgbClr val="00FFFF"/>
                  </a:glow>
                </a:effectLst>
              </a:rPr>
              <a:t>Wave Sheaf</a:t>
            </a:r>
            <a:r>
              <a:rPr lang="en-US" sz="2800" b="1" dirty="0">
                <a:solidFill>
                  <a:schemeClr val="tx1"/>
                </a:solidFill>
                <a:effectLst>
                  <a:glow rad="127000">
                    <a:srgbClr val="00FFFF"/>
                  </a:glow>
                </a:effectLst>
              </a:rPr>
              <a:t> </a:t>
            </a:r>
            <a:r>
              <a:rPr lang="en-US" sz="2800" b="1" dirty="0">
                <a:solidFill>
                  <a:schemeClr val="tx1"/>
                </a:solidFill>
              </a:rPr>
              <a:t>-</a:t>
            </a:r>
          </a:p>
          <a:p>
            <a:pPr lvl="0" algn="ctr"/>
            <a:r>
              <a:rPr lang="en-US" sz="2800" dirty="0">
                <a:solidFill>
                  <a:schemeClr val="tx1"/>
                </a:solidFill>
              </a:rPr>
              <a:t>as </a:t>
            </a:r>
            <a:r>
              <a:rPr lang="en-US" sz="2800" u="sng" dirty="0">
                <a:solidFill>
                  <a:schemeClr val="tx1"/>
                </a:solidFill>
              </a:rPr>
              <a:t>the</a:t>
            </a:r>
            <a:r>
              <a:rPr lang="en-US" sz="2800" dirty="0">
                <a:solidFill>
                  <a:schemeClr val="tx1"/>
                </a:solidFill>
              </a:rPr>
              <a:t> </a:t>
            </a:r>
            <a:r>
              <a:rPr lang="en-US" sz="2800" b="1" dirty="0">
                <a:ln w="12700">
                  <a:solidFill>
                    <a:srgbClr val="FF33CC"/>
                  </a:solidFill>
                </a:ln>
                <a:solidFill>
                  <a:srgbClr val="0070C0"/>
                </a:solidFill>
                <a:effectLst>
                  <a:glow rad="127000">
                    <a:srgbClr val="66FFCC"/>
                  </a:glow>
                </a:effectLst>
              </a:rPr>
              <a:t>PERFECT</a:t>
            </a:r>
            <a:r>
              <a:rPr lang="en-US" sz="2800" b="1" dirty="0">
                <a:solidFill>
                  <a:srgbClr val="0070C0"/>
                </a:solidFill>
              </a:rPr>
              <a:t> </a:t>
            </a:r>
            <a:r>
              <a:rPr lang="en-US" sz="2800" b="1" u="sng" dirty="0">
                <a:ln>
                  <a:solidFill>
                    <a:srgbClr val="FF0000"/>
                  </a:solidFill>
                </a:ln>
                <a:solidFill>
                  <a:srgbClr val="0000FF"/>
                </a:solidFill>
                <a:latin typeface="Arial Black" panose="020B0A04020102020204" pitchFamily="34" charset="0"/>
              </a:rPr>
              <a:t>First-Fruit</a:t>
            </a:r>
            <a:r>
              <a:rPr lang="en-US" sz="2800" b="1" dirty="0">
                <a:ln>
                  <a:solidFill>
                    <a:srgbClr val="FF0000"/>
                  </a:solidFill>
                </a:ln>
                <a:solidFill>
                  <a:srgbClr val="0000FF"/>
                </a:solidFill>
                <a:latin typeface="Arial Black" panose="020B0A04020102020204" pitchFamily="34" charset="0"/>
              </a:rPr>
              <a:t>,</a:t>
            </a:r>
            <a:r>
              <a:rPr lang="en-US" sz="2800" b="1" dirty="0">
                <a:solidFill>
                  <a:srgbClr val="0070C0"/>
                </a:solidFill>
              </a:rPr>
              <a:t> </a:t>
            </a:r>
            <a:br>
              <a:rPr lang="en-US" sz="2800" b="1" dirty="0">
                <a:solidFill>
                  <a:srgbClr val="0070C0"/>
                </a:solidFill>
              </a:rPr>
            </a:br>
            <a:r>
              <a:rPr lang="en-US" sz="2800" b="1" u="sng" dirty="0">
                <a:solidFill>
                  <a:schemeClr val="tx1"/>
                </a:solidFill>
              </a:rPr>
              <a:t>fresh from victor</a:t>
            </a:r>
            <a:r>
              <a:rPr lang="en-US" sz="2800" b="1" dirty="0">
                <a:solidFill>
                  <a:schemeClr val="tx1"/>
                </a:solidFill>
              </a:rPr>
              <a:t>y</a:t>
            </a:r>
            <a:r>
              <a:rPr lang="en-US" sz="2800" b="1" u="sng" dirty="0">
                <a:solidFill>
                  <a:schemeClr val="tx1"/>
                </a:solidFill>
              </a:rPr>
              <a:t> over death</a:t>
            </a:r>
            <a:r>
              <a:rPr lang="en-US" sz="2800" b="1" dirty="0">
                <a:solidFill>
                  <a:schemeClr val="tx1"/>
                </a:solidFill>
              </a:rPr>
              <a:t>, </a:t>
            </a:r>
            <a:br>
              <a:rPr lang="en-US" sz="2800" b="1" dirty="0">
                <a:solidFill>
                  <a:schemeClr val="tx1"/>
                </a:solidFill>
              </a:rPr>
            </a:br>
            <a:r>
              <a:rPr lang="en-US" sz="2800" b="1" dirty="0">
                <a:solidFill>
                  <a:srgbClr val="0070C0"/>
                </a:solidFill>
              </a:rPr>
              <a:t>in the court of His Father </a:t>
            </a:r>
            <a:r>
              <a:rPr lang="en-US" sz="2800" b="1" dirty="0">
                <a:solidFill>
                  <a:srgbClr val="0000FF"/>
                </a:solidFill>
              </a:rPr>
              <a:t>Yahuah - </a:t>
            </a:r>
            <a:br>
              <a:rPr lang="en-US" sz="2800" b="1" dirty="0">
                <a:solidFill>
                  <a:srgbClr val="0070C0"/>
                </a:solidFill>
              </a:rPr>
            </a:br>
            <a:r>
              <a:rPr lang="en-US" sz="2800" b="1" dirty="0">
                <a:solidFill>
                  <a:srgbClr val="0070C0"/>
                </a:solidFill>
              </a:rPr>
              <a:t>  </a:t>
            </a:r>
            <a:r>
              <a:rPr lang="en-US" sz="3200" b="1" dirty="0">
                <a:ln>
                  <a:solidFill>
                    <a:srgbClr val="FF33CC"/>
                  </a:solidFill>
                </a:ln>
                <a:solidFill>
                  <a:schemeClr val="bg1">
                    <a:lumMod val="95000"/>
                  </a:schemeClr>
                </a:solidFill>
                <a:effectLst>
                  <a:glow rad="127000">
                    <a:srgbClr val="00FFFF"/>
                  </a:glow>
                </a:effectLst>
                <a:latin typeface="Arial Black" panose="020B0A04020102020204" pitchFamily="34" charset="0"/>
              </a:rPr>
              <a:t>WHITER THAN SNOW!</a:t>
            </a:r>
          </a:p>
        </p:txBody>
      </p:sp>
    </p:spTree>
    <p:extLst>
      <p:ext uri="{BB962C8B-B14F-4D97-AF65-F5344CB8AC3E}">
        <p14:creationId xmlns:p14="http://schemas.microsoft.com/office/powerpoint/2010/main" val="52865718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1024">
                                            <p:bg/>
                                          </p:spTgt>
                                        </p:tgtEl>
                                        <p:attrNameLst>
                                          <p:attrName>style.visibility</p:attrName>
                                        </p:attrNameLst>
                                      </p:cBhvr>
                                      <p:to>
                                        <p:strVal val="visible"/>
                                      </p:to>
                                    </p:set>
                                    <p:anim calcmode="lin" valueType="num">
                                      <p:cBhvr additive="base">
                                        <p:cTn id="22" dur="1000" fill="hold"/>
                                        <p:tgtEl>
                                          <p:spTgt spid="1024">
                                            <p:bg/>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024">
                                            <p:bg/>
                                          </p:spTgt>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9" fill="hold" grpId="0" nodeType="afterEffect">
                                  <p:stCondLst>
                                    <p:cond delay="0"/>
                                  </p:stCondLst>
                                  <p:childTnLst>
                                    <p:set>
                                      <p:cBhvr>
                                        <p:cTn id="26" dur="1" fill="hold">
                                          <p:stCondLst>
                                            <p:cond delay="0"/>
                                          </p:stCondLst>
                                        </p:cTn>
                                        <p:tgtEl>
                                          <p:spTgt spid="1024">
                                            <p:txEl>
                                              <p:pRg st="0" end="0"/>
                                            </p:txEl>
                                          </p:spTgt>
                                        </p:tgtEl>
                                        <p:attrNameLst>
                                          <p:attrName>style.visibility</p:attrName>
                                        </p:attrNameLst>
                                      </p:cBhvr>
                                      <p:to>
                                        <p:strVal val="visible"/>
                                      </p:to>
                                    </p:set>
                                    <p:anim calcmode="lin" valueType="num">
                                      <p:cBhvr additive="base">
                                        <p:cTn id="27" dur="1000" fill="hold"/>
                                        <p:tgtEl>
                                          <p:spTgt spid="1024">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02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uiExpand="1" build="p"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4000">
              <a:srgbClr val="FF33CC"/>
            </a:gs>
            <a:gs pos="48000">
              <a:srgbClr val="FF0000"/>
            </a:gs>
            <a:gs pos="93000">
              <a:schemeClr val="tx1"/>
            </a:gs>
            <a:gs pos="74000">
              <a:srgbClr val="A40000"/>
            </a:gs>
          </a:gsLst>
          <a:lin ang="189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51226" y="6552134"/>
            <a:ext cx="399528" cy="305866"/>
          </a:xfrm>
        </p:spPr>
        <p:txBody>
          <a:bodyPr/>
          <a:lstStyle/>
          <a:p>
            <a:fld id="{6D22F896-40B5-4ADD-8801-0D06FADFA095}" type="slidenum">
              <a:rPr lang="en-US" sz="1200" smtClean="0"/>
              <a:t>13</a:t>
            </a:fld>
            <a:endParaRPr lang="en-US" sz="1200" dirty="0"/>
          </a:p>
        </p:txBody>
      </p:sp>
      <p:pic>
        <p:nvPicPr>
          <p:cNvPr id="9" name="Picture 2" descr="See the source imag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05767" y="195149"/>
            <a:ext cx="8487918" cy="6356985"/>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7323879" y="1927644"/>
            <a:ext cx="1494503" cy="1"/>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36179" y="2463713"/>
            <a:ext cx="1494503" cy="1"/>
          </a:xfrm>
          <a:prstGeom prst="line">
            <a:avLst/>
          </a:prstGeom>
          <a:ln w="5715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rot="20493902">
            <a:off x="242263" y="1953803"/>
            <a:ext cx="2680242" cy="807541"/>
          </a:xfrm>
          <a:prstGeom prst="roundRect">
            <a:avLst>
              <a:gd name="adj" fmla="val 50000"/>
            </a:avLst>
          </a:prstGeom>
          <a:ln w="762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a:t>Review</a:t>
            </a:r>
          </a:p>
        </p:txBody>
      </p:sp>
    </p:spTree>
    <p:extLst>
      <p:ext uri="{BB962C8B-B14F-4D97-AF65-F5344CB8AC3E}">
        <p14:creationId xmlns:p14="http://schemas.microsoft.com/office/powerpoint/2010/main" val="7786719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rgbClr val="99CCFF"/>
            </a:gs>
            <a:gs pos="91000">
              <a:srgbClr val="CCD9CC"/>
            </a:gs>
            <a:gs pos="13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8" name="Picture 7" descr="C:\Users\Rae\Desktop\crimson worm maggo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09847" y="2212866"/>
            <a:ext cx="3169920" cy="19613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9" name="Title 28"/>
          <p:cNvSpPr>
            <a:spLocks noGrp="1"/>
          </p:cNvSpPr>
          <p:nvPr>
            <p:ph type="title"/>
          </p:nvPr>
        </p:nvSpPr>
        <p:spPr>
          <a:xfrm>
            <a:off x="335360" y="221109"/>
            <a:ext cx="11521280" cy="1047651"/>
          </a:xfrm>
        </p:spPr>
        <p:txBody>
          <a:bodyPr>
            <a:noAutofit/>
            <a:scene3d>
              <a:camera prst="orthographicFront"/>
              <a:lightRig rig="threePt" dir="t"/>
            </a:scene3d>
            <a:sp3d extrusionH="57150">
              <a:bevelT h="25400" prst="softRound"/>
            </a:sp3d>
          </a:bodyPr>
          <a:lstStyle/>
          <a:p>
            <a:pPr algn="ctr"/>
            <a:r>
              <a:rPr lang="en-US" sz="5400" b="1" dirty="0">
                <a:ln>
                  <a:solidFill>
                    <a:srgbClr val="350E6C"/>
                  </a:solidFill>
                </a:ln>
                <a:solidFill>
                  <a:srgbClr val="0070C0"/>
                </a:solidFill>
                <a:latin typeface="Comic Sans MS" panose="030F0702030302020204" pitchFamily="66" charset="0"/>
              </a:rPr>
              <a:t>Yahusha</a:t>
            </a:r>
            <a:r>
              <a:rPr lang="en-US" sz="5400" b="1" dirty="0">
                <a:ln>
                  <a:solidFill>
                    <a:srgbClr val="350E6C"/>
                  </a:solidFill>
                </a:ln>
                <a:solidFill>
                  <a:srgbClr val="9966FF"/>
                </a:solidFill>
                <a:latin typeface="Comic Sans MS" panose="030F0702030302020204" pitchFamily="66" charset="0"/>
              </a:rPr>
              <a:t> and the </a:t>
            </a:r>
            <a:r>
              <a:rPr lang="en-US" sz="4800" b="1" dirty="0">
                <a:ln>
                  <a:solidFill>
                    <a:srgbClr val="350E6C"/>
                  </a:solidFill>
                </a:ln>
                <a:solidFill>
                  <a:srgbClr val="C00000"/>
                </a:solidFill>
                <a:latin typeface="Comic Sans MS" panose="030F0702030302020204" pitchFamily="66" charset="0"/>
              </a:rPr>
              <a:t>“Crimson Worm”</a:t>
            </a:r>
            <a:r>
              <a:rPr lang="en-US" sz="4000" b="1" dirty="0">
                <a:ln>
                  <a:solidFill>
                    <a:srgbClr val="350E6C"/>
                  </a:solidFill>
                </a:ln>
                <a:solidFill>
                  <a:srgbClr val="9966FF"/>
                </a:solidFill>
                <a:latin typeface="Comic Sans MS" panose="030F0702030302020204" pitchFamily="66" charset="0"/>
              </a:rPr>
              <a:t> </a:t>
            </a:r>
            <a:endParaRPr lang="en-US" sz="4000" dirty="0"/>
          </a:p>
        </p:txBody>
      </p:sp>
      <p:sp>
        <p:nvSpPr>
          <p:cNvPr id="1024" name="Content Placeholder 1023"/>
          <p:cNvSpPr>
            <a:spLocks noGrp="1"/>
          </p:cNvSpPr>
          <p:nvPr>
            <p:ph sz="half" idx="2"/>
          </p:nvPr>
        </p:nvSpPr>
        <p:spPr>
          <a:xfrm>
            <a:off x="68946" y="2438400"/>
            <a:ext cx="5930204" cy="4419600"/>
          </a:xfrm>
        </p:spPr>
        <p:txBody>
          <a:bodyPr>
            <a:noAutofit/>
            <a:scene3d>
              <a:camera prst="orthographicFront"/>
              <a:lightRig rig="threePt" dir="t"/>
            </a:scene3d>
            <a:sp3d extrusionH="57150">
              <a:bevelT h="25400" prst="softRound"/>
            </a:sp3d>
          </a:bodyPr>
          <a:lstStyle/>
          <a:p>
            <a:pPr marL="514350" indent="-514350">
              <a:buFont typeface="+mj-lt"/>
              <a:buAutoNum type="arabicPeriod"/>
            </a:pPr>
            <a:r>
              <a:rPr lang="en-US" sz="2400" b="1" dirty="0">
                <a:ln w="1905"/>
                <a:solidFill>
                  <a:srgbClr val="0000CC"/>
                </a:solidFill>
                <a:effectLst>
                  <a:innerShdw blurRad="69850" dist="43180" dir="5400000">
                    <a:srgbClr val="000000">
                      <a:alpha val="65000"/>
                    </a:srgbClr>
                  </a:innerShdw>
                </a:effectLst>
              </a:rPr>
              <a:t>Yahusha</a:t>
            </a:r>
            <a:r>
              <a:rPr lang="en-US" sz="2400" b="1" dirty="0">
                <a:ln w="1905"/>
                <a:solidFill>
                  <a:srgbClr val="800000"/>
                </a:solidFill>
                <a:effectLst>
                  <a:innerShdw blurRad="69850" dist="43180" dir="5400000">
                    <a:srgbClr val="000000">
                      <a:alpha val="65000"/>
                    </a:srgbClr>
                  </a:innerShdw>
                </a:effectLst>
              </a:rPr>
              <a:t> gave up His life on a </a:t>
            </a:r>
            <a:r>
              <a:rPr lang="en-US" sz="2400" b="1" u="sng" dirty="0">
                <a:ln w="1905"/>
                <a:solidFill>
                  <a:srgbClr val="800000"/>
                </a:solidFill>
                <a:effectLst>
                  <a:innerShdw blurRad="69850" dist="43180" dir="5400000">
                    <a:srgbClr val="000000">
                      <a:alpha val="65000"/>
                    </a:srgbClr>
                  </a:innerShdw>
                </a:effectLst>
              </a:rPr>
              <a:t>TREE</a:t>
            </a:r>
            <a:r>
              <a:rPr lang="en-US" sz="2400" b="1" dirty="0">
                <a:ln w="1905"/>
                <a:solidFill>
                  <a:srgbClr val="800000"/>
                </a:solidFill>
                <a:effectLst>
                  <a:innerShdw blurRad="69850" dist="43180" dir="5400000">
                    <a:srgbClr val="000000">
                      <a:alpha val="65000"/>
                    </a:srgbClr>
                  </a:innerShdw>
                </a:effectLst>
              </a:rPr>
              <a:t> ….</a:t>
            </a:r>
            <a:r>
              <a:rPr lang="en-US" sz="2400" b="1" dirty="0">
                <a:ln w="1905"/>
                <a:solidFill>
                  <a:srgbClr val="0070C0"/>
                </a:solidFill>
                <a:effectLst>
                  <a:innerShdw blurRad="69850" dist="43180" dir="5400000">
                    <a:srgbClr val="000000">
                      <a:alpha val="65000"/>
                    </a:srgbClr>
                  </a:innerShdw>
                </a:effectLst>
              </a:rPr>
              <a:t>  </a:t>
            </a:r>
          </a:p>
          <a:p>
            <a:pPr marL="514350" indent="-514350">
              <a:buFont typeface="+mj-lt"/>
              <a:buAutoNum type="arabicPeriod"/>
            </a:pPr>
            <a:r>
              <a:rPr lang="en-US" sz="2400" b="1" dirty="0">
                <a:ln w="1905"/>
                <a:solidFill>
                  <a:schemeClr val="accent6">
                    <a:lumMod val="50000"/>
                  </a:schemeClr>
                </a:solidFill>
                <a:effectLst>
                  <a:innerShdw blurRad="69850" dist="43180" dir="5400000">
                    <a:srgbClr val="000000">
                      <a:alpha val="65000"/>
                    </a:srgbClr>
                  </a:innerShdw>
                </a:effectLst>
              </a:rPr>
              <a:t>This sacrifice was given so His </a:t>
            </a:r>
            <a:br>
              <a:rPr lang="en-US" sz="2400" b="1" dirty="0">
                <a:ln w="1905"/>
                <a:solidFill>
                  <a:schemeClr val="accent6">
                    <a:lumMod val="50000"/>
                  </a:schemeClr>
                </a:solidFill>
                <a:effectLst>
                  <a:innerShdw blurRad="69850" dist="43180" dir="5400000">
                    <a:srgbClr val="000000">
                      <a:alpha val="65000"/>
                    </a:srgbClr>
                  </a:innerShdw>
                </a:effectLst>
              </a:rPr>
            </a:br>
            <a:r>
              <a:rPr lang="en-US" sz="2400" b="1" dirty="0">
                <a:ln w="1905"/>
                <a:solidFill>
                  <a:schemeClr val="accent6">
                    <a:lumMod val="50000"/>
                  </a:schemeClr>
                </a:solidFill>
                <a:effectLst>
                  <a:innerShdw blurRad="69850" dist="43180" dir="5400000">
                    <a:srgbClr val="000000">
                      <a:alpha val="65000"/>
                    </a:srgbClr>
                  </a:innerShdw>
                </a:effectLst>
              </a:rPr>
              <a:t>children might be WASHED with </a:t>
            </a:r>
            <a:br>
              <a:rPr lang="en-US" sz="2400" b="1" dirty="0">
                <a:ln w="1905"/>
                <a:solidFill>
                  <a:schemeClr val="accent6">
                    <a:lumMod val="50000"/>
                  </a:schemeClr>
                </a:solidFill>
                <a:effectLst>
                  <a:innerShdw blurRad="69850" dist="43180" dir="5400000">
                    <a:srgbClr val="000000">
                      <a:alpha val="65000"/>
                    </a:srgbClr>
                  </a:innerShdw>
                </a:effectLst>
              </a:rPr>
            </a:br>
            <a:r>
              <a:rPr lang="en-US" sz="2400" b="1" dirty="0">
                <a:ln w="1905"/>
                <a:solidFill>
                  <a:schemeClr val="accent6">
                    <a:lumMod val="50000"/>
                  </a:schemeClr>
                </a:solidFill>
                <a:effectLst>
                  <a:innerShdw blurRad="69850" dist="43180" dir="5400000">
                    <a:srgbClr val="000000">
                      <a:alpha val="65000"/>
                    </a:srgbClr>
                  </a:innerShdw>
                </a:effectLst>
              </a:rPr>
              <a:t>His </a:t>
            </a:r>
            <a:r>
              <a:rPr lang="en-US" sz="2400" b="1" dirty="0">
                <a:ln w="1905"/>
                <a:solidFill>
                  <a:srgbClr val="FF0000"/>
                </a:solidFill>
                <a:effectLst>
                  <a:innerShdw blurRad="69850" dist="43180" dir="5400000">
                    <a:srgbClr val="000000">
                      <a:alpha val="65000"/>
                    </a:srgbClr>
                  </a:innerShdw>
                </a:effectLst>
              </a:rPr>
              <a:t>crimson blood.</a:t>
            </a:r>
          </a:p>
          <a:p>
            <a:pPr marL="514350" indent="-514350">
              <a:buFont typeface="+mj-lt"/>
              <a:buAutoNum type="arabicPeriod"/>
            </a:pPr>
            <a:r>
              <a:rPr lang="en-US" sz="2400" b="1" dirty="0">
                <a:ln w="1905">
                  <a:solidFill>
                    <a:schemeClr val="bg1"/>
                  </a:solidFill>
                </a:ln>
                <a:solidFill>
                  <a:schemeClr val="bg1"/>
                </a:solidFill>
                <a:effectLst>
                  <a:glow rad="101600">
                    <a:srgbClr val="FF0000"/>
                  </a:glow>
                  <a:innerShdw blurRad="69850" dist="43180" dir="5400000">
                    <a:srgbClr val="000000">
                      <a:alpha val="65000"/>
                    </a:srgbClr>
                  </a:innerShdw>
                </a:effectLst>
              </a:rPr>
              <a:t>Result?  Their sins are cleaned up </a:t>
            </a:r>
            <a:br>
              <a:rPr lang="en-US" sz="2400" b="1" dirty="0">
                <a:ln w="1905">
                  <a:solidFill>
                    <a:schemeClr val="bg1"/>
                  </a:solidFill>
                </a:ln>
                <a:solidFill>
                  <a:schemeClr val="bg1"/>
                </a:solidFill>
                <a:effectLst>
                  <a:glow rad="101600">
                    <a:srgbClr val="FF0000"/>
                  </a:glow>
                  <a:innerShdw blurRad="69850" dist="43180" dir="5400000">
                    <a:srgbClr val="000000">
                      <a:alpha val="65000"/>
                    </a:srgbClr>
                  </a:innerShdw>
                </a:effectLst>
              </a:rPr>
            </a:br>
            <a:r>
              <a:rPr lang="en-US" sz="2400" b="1" dirty="0">
                <a:ln w="1905">
                  <a:solidFill>
                    <a:schemeClr val="bg1"/>
                  </a:solidFill>
                </a:ln>
                <a:solidFill>
                  <a:schemeClr val="bg1"/>
                </a:solidFill>
                <a:effectLst>
                  <a:glow rad="101600">
                    <a:srgbClr val="FF0000"/>
                  </a:glow>
                  <a:innerShdw blurRad="69850" dist="43180" dir="5400000">
                    <a:srgbClr val="000000">
                      <a:alpha val="65000"/>
                    </a:srgbClr>
                  </a:innerShdw>
                </a:effectLst>
              </a:rPr>
              <a:t>white as snow.</a:t>
            </a:r>
          </a:p>
          <a:p>
            <a:pPr marL="514350" indent="-514350">
              <a:buFont typeface="+mj-lt"/>
              <a:buAutoNum type="arabicPeriod"/>
            </a:pPr>
            <a:r>
              <a:rPr lang="en-US" sz="2400" b="1" dirty="0">
                <a:ln w="1905"/>
                <a:solidFill>
                  <a:srgbClr val="0070C0"/>
                </a:solidFill>
                <a:effectLst>
                  <a:innerShdw blurRad="69850" dist="43180" dir="5400000">
                    <a:srgbClr val="000000">
                      <a:alpha val="65000"/>
                    </a:srgbClr>
                  </a:innerShdw>
                </a:effectLst>
              </a:rPr>
              <a:t>Upon </a:t>
            </a:r>
            <a:r>
              <a:rPr lang="en-US" sz="2400" b="1" dirty="0">
                <a:ln w="1905"/>
                <a:solidFill>
                  <a:srgbClr val="0000CC"/>
                </a:solidFill>
                <a:effectLst>
                  <a:innerShdw blurRad="69850" dist="43180" dir="5400000">
                    <a:srgbClr val="000000">
                      <a:alpha val="65000"/>
                    </a:srgbClr>
                  </a:innerShdw>
                </a:effectLst>
              </a:rPr>
              <a:t>Yahusha’s</a:t>
            </a:r>
            <a:r>
              <a:rPr lang="en-US" sz="2400" b="1" dirty="0">
                <a:ln w="1905"/>
                <a:solidFill>
                  <a:srgbClr val="0070C0"/>
                </a:solidFill>
                <a:effectLst>
                  <a:innerShdw blurRad="69850" dist="43180" dir="5400000">
                    <a:srgbClr val="000000">
                      <a:alpha val="65000"/>
                    </a:srgbClr>
                  </a:innerShdw>
                </a:effectLst>
              </a:rPr>
              <a:t> resurrection, His children feed on His Body, and are covered with His </a:t>
            </a:r>
            <a:r>
              <a:rPr lang="en-US" sz="2400" b="1" dirty="0">
                <a:ln w="1905"/>
                <a:solidFill>
                  <a:srgbClr val="FF0000"/>
                </a:solidFill>
                <a:effectLst>
                  <a:innerShdw blurRad="69850" dist="43180" dir="5400000">
                    <a:srgbClr val="000000">
                      <a:alpha val="65000"/>
                    </a:srgbClr>
                  </a:innerShdw>
                </a:effectLst>
              </a:rPr>
              <a:t>CRIMSON </a:t>
            </a:r>
            <a:r>
              <a:rPr lang="en-US" sz="2400" b="1" dirty="0">
                <a:ln w="1905"/>
                <a:solidFill>
                  <a:srgbClr val="0070C0"/>
                </a:solidFill>
                <a:effectLst>
                  <a:innerShdw blurRad="69850" dist="43180" dir="5400000">
                    <a:srgbClr val="000000">
                      <a:alpha val="65000"/>
                    </a:srgbClr>
                  </a:innerShdw>
                </a:effectLst>
              </a:rPr>
              <a:t>blood.</a:t>
            </a:r>
            <a:endParaRPr lang="en-US" sz="2400" b="1" dirty="0">
              <a:ln w="1905"/>
              <a:solidFill>
                <a:srgbClr val="FF0000"/>
              </a:solidFill>
              <a:effectLst>
                <a:innerShdw blurRad="69850" dist="43180" dir="5400000">
                  <a:srgbClr val="000000">
                    <a:alpha val="65000"/>
                  </a:srgbClr>
                </a:innerShdw>
              </a:effectLst>
            </a:endParaRPr>
          </a:p>
          <a:p>
            <a:pPr marL="514350" indent="-514350">
              <a:buFont typeface="+mj-lt"/>
              <a:buAutoNum type="arabicPeriod"/>
            </a:pPr>
            <a:r>
              <a:rPr lang="en-US" sz="2400" b="1" dirty="0">
                <a:ln w="1905"/>
                <a:solidFill>
                  <a:srgbClr val="800000"/>
                </a:solidFill>
                <a:effectLst>
                  <a:innerShdw blurRad="69850" dist="43180" dir="5400000">
                    <a:srgbClr val="000000">
                      <a:alpha val="65000"/>
                    </a:srgbClr>
                  </a:innerShdw>
                </a:effectLst>
              </a:rPr>
              <a:t>The “wood” and the “young” </a:t>
            </a:r>
            <a:r>
              <a:rPr lang="en-US" sz="2400" b="1" dirty="0">
                <a:ln w="1905"/>
                <a:solidFill>
                  <a:srgbClr val="FF0000"/>
                </a:solidFill>
                <a:effectLst>
                  <a:innerShdw blurRad="69850" dist="43180" dir="5400000">
                    <a:srgbClr val="000000">
                      <a:alpha val="65000"/>
                    </a:srgbClr>
                  </a:innerShdw>
                </a:effectLst>
              </a:rPr>
              <a:t>are colored </a:t>
            </a:r>
            <a:br>
              <a:rPr lang="en-US" sz="2400" b="1" dirty="0">
                <a:ln w="1905"/>
                <a:solidFill>
                  <a:srgbClr val="FF0000"/>
                </a:solidFill>
                <a:effectLst>
                  <a:innerShdw blurRad="69850" dist="43180" dir="5400000">
                    <a:srgbClr val="000000">
                      <a:alpha val="65000"/>
                    </a:srgbClr>
                  </a:innerShdw>
                </a:effectLst>
              </a:rPr>
            </a:br>
            <a:r>
              <a:rPr lang="en-US" sz="2400" b="1" u="sng" dirty="0">
                <a:ln w="1905"/>
                <a:solidFill>
                  <a:srgbClr val="FF0000"/>
                </a:solidFill>
                <a:effectLst>
                  <a:innerShdw blurRad="69850" dist="43180" dir="5400000">
                    <a:srgbClr val="000000">
                      <a:alpha val="65000"/>
                    </a:srgbClr>
                  </a:innerShdw>
                </a:effectLst>
              </a:rPr>
              <a:t>SCARLET</a:t>
            </a:r>
            <a:r>
              <a:rPr lang="en-US" sz="2400" b="1" dirty="0">
                <a:ln w="1905"/>
                <a:solidFill>
                  <a:srgbClr val="FF0000"/>
                </a:solidFill>
                <a:effectLst>
                  <a:innerShdw blurRad="69850" dist="43180" dir="5400000">
                    <a:srgbClr val="000000">
                      <a:alpha val="65000"/>
                    </a:srgbClr>
                  </a:innerShdw>
                </a:effectLst>
              </a:rPr>
              <a:t> for </a:t>
            </a:r>
            <a:r>
              <a:rPr lang="en-US" sz="2400" b="1" u="sng" dirty="0">
                <a:ln w="1905"/>
                <a:solidFill>
                  <a:srgbClr val="FF0000"/>
                </a:solidFill>
                <a:effectLst>
                  <a:innerShdw blurRad="69850" dist="43180" dir="5400000">
                    <a:srgbClr val="000000">
                      <a:alpha val="65000"/>
                    </a:srgbClr>
                  </a:innerShdw>
                </a:effectLst>
              </a:rPr>
              <a:t>THE REST OF THEIR LIVES</a:t>
            </a:r>
            <a:r>
              <a:rPr lang="en-US" sz="2400" b="1" dirty="0">
                <a:ln w="1905"/>
                <a:solidFill>
                  <a:srgbClr val="FF0000"/>
                </a:solidFill>
                <a:effectLst>
                  <a:innerShdw blurRad="69850" dist="43180" dir="5400000">
                    <a:srgbClr val="000000">
                      <a:alpha val="65000"/>
                    </a:srgbClr>
                  </a:innerShdw>
                </a:effectLst>
              </a:rPr>
              <a:t>.</a:t>
            </a:r>
            <a:r>
              <a:rPr lang="en-US" sz="2400" b="1" dirty="0">
                <a:ln w="1905"/>
                <a:solidFill>
                  <a:srgbClr val="800000"/>
                </a:solidFill>
                <a:effectLst>
                  <a:innerShdw blurRad="69850" dist="43180" dir="5400000">
                    <a:srgbClr val="000000">
                      <a:alpha val="65000"/>
                    </a:srgbClr>
                  </a:innerShdw>
                </a:effectLst>
              </a:rPr>
              <a:t> </a:t>
            </a:r>
          </a:p>
        </p:txBody>
      </p:sp>
      <p:sp>
        <p:nvSpPr>
          <p:cNvPr id="4" name="Slide Number Placeholder 3"/>
          <p:cNvSpPr>
            <a:spLocks noGrp="1"/>
          </p:cNvSpPr>
          <p:nvPr>
            <p:ph type="sldNum" sz="quarter" idx="12"/>
          </p:nvPr>
        </p:nvSpPr>
        <p:spPr/>
        <p:txBody>
          <a:bodyPr/>
          <a:lstStyle/>
          <a:p>
            <a:fld id="{DA64F31B-23FA-4075-AF7D-6228CFD12F03}" type="slidenum">
              <a:rPr lang="en-US" smtClean="0">
                <a:solidFill>
                  <a:prstClr val="black"/>
                </a:solidFill>
              </a:rPr>
              <a:pPr/>
              <a:t>14</a:t>
            </a:fld>
            <a:endParaRPr lang="en-US" dirty="0">
              <a:solidFill>
                <a:prstClr val="black"/>
              </a:solidFill>
            </a:endParaRPr>
          </a:p>
        </p:txBody>
      </p:sp>
      <p:sp>
        <p:nvSpPr>
          <p:cNvPr id="30" name="Content Placeholder 2"/>
          <p:cNvSpPr txBox="1">
            <a:spLocks/>
          </p:cNvSpPr>
          <p:nvPr/>
        </p:nvSpPr>
        <p:spPr>
          <a:xfrm>
            <a:off x="6047183" y="4279769"/>
            <a:ext cx="5869160" cy="2384981"/>
          </a:xfrm>
          <a:prstGeom prst="rect">
            <a:avLst/>
          </a:prstGeom>
          <a:no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lang="en-US" b="1" dirty="0">
                <a:ln w="1905"/>
                <a:solidFill>
                  <a:srgbClr val="0000CC"/>
                </a:solidFill>
                <a:effectLst>
                  <a:innerShdw blurRad="69850" dist="43180" dir="5400000">
                    <a:srgbClr val="000000">
                      <a:alpha val="65000"/>
                    </a:srgbClr>
                  </a:innerShdw>
                </a:effectLst>
              </a:rPr>
              <a:t>6.   Yahusha’s</a:t>
            </a:r>
            <a:r>
              <a:rPr lang="en-US" b="1" dirty="0">
                <a:ln w="1905"/>
                <a:solidFill>
                  <a:srgbClr val="70AD47">
                    <a:lumMod val="50000"/>
                  </a:srgbClr>
                </a:solidFill>
                <a:effectLst>
                  <a:innerShdw blurRad="69850" dist="43180" dir="5400000">
                    <a:srgbClr val="000000">
                      <a:alpha val="65000"/>
                    </a:srgbClr>
                  </a:innerShdw>
                </a:effectLst>
              </a:rPr>
              <a:t> children are promised </a:t>
            </a:r>
            <a:br>
              <a:rPr lang="en-US" b="1" dirty="0">
                <a:ln w="1905"/>
                <a:solidFill>
                  <a:srgbClr val="70AD47">
                    <a:lumMod val="50000"/>
                  </a:srgbClr>
                </a:solidFill>
                <a:effectLst>
                  <a:innerShdw blurRad="69850" dist="43180" dir="5400000">
                    <a:srgbClr val="000000">
                      <a:alpha val="65000"/>
                    </a:srgbClr>
                  </a:innerShdw>
                </a:effectLst>
              </a:rPr>
            </a:br>
            <a:r>
              <a:rPr lang="en-US" b="1" dirty="0">
                <a:ln w="1905"/>
                <a:solidFill>
                  <a:srgbClr val="70AD47">
                    <a:lumMod val="50000"/>
                  </a:srgbClr>
                </a:solidFill>
                <a:effectLst>
                  <a:innerShdw blurRad="69850" dist="43180" dir="5400000">
                    <a:srgbClr val="000000">
                      <a:alpha val="65000"/>
                    </a:srgbClr>
                  </a:innerShdw>
                </a:effectLst>
              </a:rPr>
              <a:t>       </a:t>
            </a:r>
            <a:r>
              <a:rPr lang="en-US" b="1" dirty="0">
                <a:ln w="1905">
                  <a:solidFill>
                    <a:prstClr val="white"/>
                  </a:solidFill>
                </a:ln>
                <a:solidFill>
                  <a:prstClr val="white"/>
                </a:solidFill>
                <a:effectLst>
                  <a:glow rad="127000">
                    <a:srgbClr val="800000"/>
                  </a:glow>
                  <a:innerShdw blurRad="69850" dist="43180" dir="5400000">
                    <a:srgbClr val="000000">
                      <a:alpha val="65000"/>
                    </a:srgbClr>
                  </a:innerShdw>
                </a:effectLst>
              </a:rPr>
              <a:t>a WHITE ROBE</a:t>
            </a:r>
            <a:r>
              <a:rPr lang="en-US" b="1" dirty="0">
                <a:ln w="1905"/>
                <a:solidFill>
                  <a:srgbClr val="70AD47">
                    <a:lumMod val="50000"/>
                  </a:srgbClr>
                </a:solidFill>
                <a:effectLst>
                  <a:innerShdw blurRad="69850" dist="43180" dir="5400000">
                    <a:srgbClr val="000000">
                      <a:alpha val="65000"/>
                    </a:srgbClr>
                  </a:innerShdw>
                </a:effectLst>
              </a:rPr>
              <a:t> and eternal life because</a:t>
            </a:r>
            <a:br>
              <a:rPr lang="en-US" b="1" dirty="0">
                <a:ln w="1905"/>
                <a:solidFill>
                  <a:srgbClr val="70AD47">
                    <a:lumMod val="50000"/>
                  </a:srgbClr>
                </a:solidFill>
                <a:effectLst>
                  <a:innerShdw blurRad="69850" dist="43180" dir="5400000">
                    <a:srgbClr val="000000">
                      <a:alpha val="65000"/>
                    </a:srgbClr>
                  </a:innerShdw>
                </a:effectLst>
              </a:rPr>
            </a:br>
            <a:r>
              <a:rPr lang="en-US" b="1" dirty="0">
                <a:ln w="1905"/>
                <a:solidFill>
                  <a:srgbClr val="70AD47">
                    <a:lumMod val="50000"/>
                  </a:srgbClr>
                </a:solidFill>
                <a:effectLst>
                  <a:innerShdw blurRad="69850" dist="43180" dir="5400000">
                    <a:srgbClr val="000000">
                      <a:alpha val="65000"/>
                    </a:srgbClr>
                  </a:innerShdw>
                </a:effectLst>
              </a:rPr>
              <a:t>      of this </a:t>
            </a:r>
            <a:r>
              <a:rPr lang="en-US" b="1" dirty="0">
                <a:ln w="1905"/>
                <a:solidFill>
                  <a:srgbClr val="FF0000"/>
                </a:solidFill>
                <a:effectLst>
                  <a:innerShdw blurRad="69850" dist="43180" dir="5400000">
                    <a:srgbClr val="000000">
                      <a:alpha val="65000"/>
                    </a:srgbClr>
                  </a:innerShdw>
                </a:effectLst>
              </a:rPr>
              <a:t>CRIMSON blood.</a:t>
            </a:r>
            <a:endParaRPr lang="en-US" b="1" dirty="0">
              <a:ln w="1905"/>
              <a:solidFill>
                <a:srgbClr val="70AD47">
                  <a:lumMod val="50000"/>
                </a:srgbClr>
              </a:solidFill>
              <a:effectLst>
                <a:innerShdw blurRad="69850" dist="43180" dir="5400000">
                  <a:srgbClr val="000000">
                    <a:alpha val="65000"/>
                  </a:srgbClr>
                </a:innerShdw>
              </a:effectLst>
            </a:endParaRPr>
          </a:p>
          <a:p>
            <a:pPr lvl="0"/>
            <a:r>
              <a:rPr lang="en-US" b="1" dirty="0">
                <a:ln w="1905">
                  <a:solidFill>
                    <a:prstClr val="white"/>
                  </a:solidFill>
                </a:ln>
                <a:solidFill>
                  <a:prstClr val="white"/>
                </a:solidFill>
                <a:effectLst>
                  <a:glow rad="88900">
                    <a:srgbClr val="FF0000"/>
                  </a:glow>
                  <a:innerShdw blurRad="69850" dist="43180" dir="5400000">
                    <a:srgbClr val="000000">
                      <a:alpha val="65000"/>
                    </a:srgbClr>
                  </a:innerShdw>
                </a:effectLst>
              </a:rPr>
              <a:t>7.   Isa 1:18  </a:t>
            </a:r>
            <a:r>
              <a:rPr lang="en-US" b="1" dirty="0">
                <a:ln w="1905"/>
                <a:solidFill>
                  <a:srgbClr val="0070C0"/>
                </a:solidFill>
                <a:effectLst>
                  <a:innerShdw blurRad="69850" dist="43180" dir="5400000">
                    <a:srgbClr val="000000">
                      <a:alpha val="65000"/>
                    </a:srgbClr>
                  </a:innerShdw>
                </a:effectLst>
              </a:rPr>
              <a:t>Come now, and let us reason</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       together, </a:t>
            </a:r>
            <a:r>
              <a:rPr lang="en-US" b="1" dirty="0" err="1">
                <a:ln w="1905"/>
                <a:solidFill>
                  <a:srgbClr val="0070C0"/>
                </a:solidFill>
                <a:effectLst>
                  <a:innerShdw blurRad="69850" dist="43180" dir="5400000">
                    <a:srgbClr val="000000">
                      <a:alpha val="65000"/>
                    </a:srgbClr>
                  </a:innerShdw>
                </a:effectLst>
              </a:rPr>
              <a:t>saith</a:t>
            </a:r>
            <a:r>
              <a:rPr lang="en-US" b="1" dirty="0">
                <a:ln w="1905"/>
                <a:solidFill>
                  <a:srgbClr val="0070C0"/>
                </a:solidFill>
                <a:effectLst>
                  <a:innerShdw blurRad="69850" dist="43180" dir="5400000">
                    <a:srgbClr val="000000">
                      <a:alpha val="65000"/>
                    </a:srgbClr>
                  </a:innerShdw>
                </a:effectLst>
              </a:rPr>
              <a:t> Yahuah:</a:t>
            </a:r>
            <a:endParaRPr lang="en-US" b="1" dirty="0">
              <a:ln w="1905">
                <a:solidFill>
                  <a:prstClr val="white"/>
                </a:solidFill>
              </a:ln>
              <a:solidFill>
                <a:prstClr val="white"/>
              </a:solidFill>
              <a:effectLst>
                <a:glow rad="127000">
                  <a:srgbClr val="C00000"/>
                </a:glow>
                <a:innerShdw blurRad="69850" dist="43180" dir="5400000">
                  <a:srgbClr val="000000">
                    <a:alpha val="65000"/>
                  </a:srgbClr>
                </a:innerShdw>
              </a:effectLst>
            </a:endParaRPr>
          </a:p>
        </p:txBody>
      </p:sp>
      <p:sp>
        <p:nvSpPr>
          <p:cNvPr id="7" name="Rounded Rectangle 6"/>
          <p:cNvSpPr/>
          <p:nvPr/>
        </p:nvSpPr>
        <p:spPr>
          <a:xfrm>
            <a:off x="407368" y="1268760"/>
            <a:ext cx="4032447" cy="792088"/>
          </a:xfrm>
          <a:prstGeom prst="roundRect">
            <a:avLst/>
          </a:prstGeom>
          <a:solidFill>
            <a:schemeClr val="accent5">
              <a:lumMod val="20000"/>
              <a:lumOff val="80000"/>
            </a:schemeClr>
          </a:solidFill>
          <a:ln w="38100">
            <a:solidFill>
              <a:schemeClr val="accent5">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914400"/>
            <a:r>
              <a:rPr lang="en-CA" sz="2200" b="1" dirty="0">
                <a:ln w="1905">
                  <a:solidFill>
                    <a:srgbClr val="00B0F0"/>
                  </a:solidFill>
                </a:ln>
                <a:solidFill>
                  <a:srgbClr val="0070C0"/>
                </a:solidFill>
                <a:effectLst>
                  <a:innerShdw blurRad="69850" dist="43180" dir="5400000">
                    <a:srgbClr val="000000">
                      <a:alpha val="65000"/>
                    </a:srgbClr>
                  </a:innerShdw>
                </a:effectLst>
                <a:latin typeface="Comic Sans MS" pitchFamily="66" charset="0"/>
              </a:rPr>
              <a:t>How does Yahuah’s mercy </a:t>
            </a:r>
            <a:br>
              <a:rPr lang="en-CA" sz="2200" b="1" dirty="0">
                <a:ln w="1905">
                  <a:solidFill>
                    <a:srgbClr val="00B0F0"/>
                  </a:solidFill>
                </a:ln>
                <a:solidFill>
                  <a:srgbClr val="0070C0"/>
                </a:solidFill>
                <a:effectLst>
                  <a:innerShdw blurRad="69850" dist="43180" dir="5400000">
                    <a:srgbClr val="000000">
                      <a:alpha val="65000"/>
                    </a:srgbClr>
                  </a:innerShdw>
                </a:effectLst>
                <a:latin typeface="Comic Sans MS" pitchFamily="66" charset="0"/>
              </a:rPr>
            </a:br>
            <a:r>
              <a:rPr lang="en-CA" sz="2200" b="1" dirty="0">
                <a:ln w="1905">
                  <a:solidFill>
                    <a:srgbClr val="00B0F0"/>
                  </a:solidFill>
                </a:ln>
                <a:solidFill>
                  <a:srgbClr val="0070C0"/>
                </a:solidFill>
                <a:effectLst>
                  <a:innerShdw blurRad="69850" dist="43180" dir="5400000">
                    <a:srgbClr val="000000">
                      <a:alpha val="65000"/>
                    </a:srgbClr>
                  </a:innerShdw>
                </a:effectLst>
                <a:latin typeface="Comic Sans MS" pitchFamily="66" charset="0"/>
              </a:rPr>
              <a:t>connect to the “</a:t>
            </a:r>
            <a:r>
              <a:rPr lang="en-CA" sz="2200" b="1" dirty="0">
                <a:ln w="1905">
                  <a:solidFill>
                    <a:srgbClr val="FF0000"/>
                  </a:solidFill>
                </a:ln>
                <a:solidFill>
                  <a:srgbClr val="C00000"/>
                </a:solidFill>
                <a:effectLst>
                  <a:innerShdw blurRad="69850" dist="43180" dir="5400000">
                    <a:srgbClr val="000000">
                      <a:alpha val="65000"/>
                    </a:srgbClr>
                  </a:innerShdw>
                </a:effectLst>
                <a:latin typeface="Comic Sans MS" pitchFamily="66" charset="0"/>
              </a:rPr>
              <a:t>worm</a:t>
            </a:r>
            <a:r>
              <a:rPr lang="en-CA" sz="2200" b="1" dirty="0">
                <a:ln w="1905">
                  <a:solidFill>
                    <a:srgbClr val="00B0F0"/>
                  </a:solidFill>
                </a:ln>
                <a:solidFill>
                  <a:srgbClr val="0070C0"/>
                </a:solidFill>
                <a:effectLst>
                  <a:innerShdw blurRad="69850" dist="43180" dir="5400000">
                    <a:srgbClr val="000000">
                      <a:alpha val="65000"/>
                    </a:srgbClr>
                  </a:innerShdw>
                </a:effectLst>
                <a:latin typeface="Comic Sans MS" pitchFamily="66" charset="0"/>
              </a:rPr>
              <a:t>”?</a:t>
            </a:r>
          </a:p>
        </p:txBody>
      </p:sp>
      <p:pic>
        <p:nvPicPr>
          <p:cNvPr id="9" name="Picture 8" descr="crimson tre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19079" y="986905"/>
            <a:ext cx="3811429" cy="2732723"/>
          </a:xfrm>
          <a:prstGeom prst="ellipse">
            <a:avLst/>
          </a:prstGeom>
          <a:ln>
            <a:noFill/>
          </a:ln>
          <a:effectLst>
            <a:softEdge rad="112500"/>
          </a:effectLst>
        </p:spPr>
      </p:pic>
      <p:sp>
        <p:nvSpPr>
          <p:cNvPr id="2" name="Notched Right Arrow 1"/>
          <p:cNvSpPr/>
          <p:nvPr/>
        </p:nvSpPr>
        <p:spPr>
          <a:xfrm>
            <a:off x="8133452" y="6092754"/>
            <a:ext cx="2999368" cy="732016"/>
          </a:xfrm>
          <a:prstGeom prst="notchedRightArrow">
            <a:avLst>
              <a:gd name="adj1" fmla="val 34088"/>
              <a:gd name="adj2" fmla="val 79835"/>
            </a:avLst>
          </a:prstGeom>
          <a:gradFill>
            <a:gsLst>
              <a:gs pos="1000">
                <a:schemeClr val="tx1"/>
              </a:gs>
              <a:gs pos="77000">
                <a:schemeClr val="bg1"/>
              </a:gs>
              <a:gs pos="53000">
                <a:srgbClr val="FF0000"/>
              </a:gs>
            </a:gsLst>
            <a:path path="shape">
              <a:fillToRect l="50000" t="50000" r="50000" b="50000"/>
            </a:path>
          </a:gradFill>
          <a:ln w="19050">
            <a:solidFill>
              <a:srgbClr val="9933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1831935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
                                            <p:txEl>
                                              <p:pRg st="0" end="0"/>
                                            </p:txEl>
                                          </p:spTgt>
                                        </p:tgtEl>
                                        <p:attrNameLst>
                                          <p:attrName>style.visibility</p:attrName>
                                        </p:attrNameLst>
                                      </p:cBhvr>
                                      <p:to>
                                        <p:strVal val="visible"/>
                                      </p:to>
                                    </p:set>
                                    <p:animEffect transition="in" filter="fade">
                                      <p:cBhvr>
                                        <p:cTn id="12" dur="1000"/>
                                        <p:tgtEl>
                                          <p:spTgt spid="1024">
                                            <p:txEl>
                                              <p:pRg st="0" end="0"/>
                                            </p:txEl>
                                          </p:spTgt>
                                        </p:tgtEl>
                                      </p:cBhvr>
                                    </p:animEffect>
                                    <p:anim calcmode="lin" valueType="num">
                                      <p:cBhvr>
                                        <p:cTn id="13" dur="1000" fill="hold"/>
                                        <p:tgtEl>
                                          <p:spTgt spid="102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4">
                                            <p:txEl>
                                              <p:pRg st="1" end="1"/>
                                            </p:txEl>
                                          </p:spTgt>
                                        </p:tgtEl>
                                        <p:attrNameLst>
                                          <p:attrName>style.visibility</p:attrName>
                                        </p:attrNameLst>
                                      </p:cBhvr>
                                      <p:to>
                                        <p:strVal val="visible"/>
                                      </p:to>
                                    </p:set>
                                    <p:animEffect transition="in" filter="fade">
                                      <p:cBhvr>
                                        <p:cTn id="19" dur="1000"/>
                                        <p:tgtEl>
                                          <p:spTgt spid="1024">
                                            <p:txEl>
                                              <p:pRg st="1" end="1"/>
                                            </p:txEl>
                                          </p:spTgt>
                                        </p:tgtEl>
                                      </p:cBhvr>
                                    </p:animEffect>
                                    <p:anim calcmode="lin" valueType="num">
                                      <p:cBhvr>
                                        <p:cTn id="20" dur="1000" fill="hold"/>
                                        <p:tgtEl>
                                          <p:spTgt spid="102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4">
                                            <p:txEl>
                                              <p:pRg st="2" end="2"/>
                                            </p:txEl>
                                          </p:spTgt>
                                        </p:tgtEl>
                                        <p:attrNameLst>
                                          <p:attrName>style.visibility</p:attrName>
                                        </p:attrNameLst>
                                      </p:cBhvr>
                                      <p:to>
                                        <p:strVal val="visible"/>
                                      </p:to>
                                    </p:set>
                                    <p:animEffect transition="in" filter="fade">
                                      <p:cBhvr>
                                        <p:cTn id="26" dur="1000"/>
                                        <p:tgtEl>
                                          <p:spTgt spid="1024">
                                            <p:txEl>
                                              <p:pRg st="2" end="2"/>
                                            </p:txEl>
                                          </p:spTgt>
                                        </p:tgtEl>
                                      </p:cBhvr>
                                    </p:animEffect>
                                    <p:anim calcmode="lin" valueType="num">
                                      <p:cBhvr>
                                        <p:cTn id="27" dur="1000" fill="hold"/>
                                        <p:tgtEl>
                                          <p:spTgt spid="102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0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4">
                                            <p:txEl>
                                              <p:pRg st="3" end="3"/>
                                            </p:txEl>
                                          </p:spTgt>
                                        </p:tgtEl>
                                        <p:attrNameLst>
                                          <p:attrName>style.visibility</p:attrName>
                                        </p:attrNameLst>
                                      </p:cBhvr>
                                      <p:to>
                                        <p:strVal val="visible"/>
                                      </p:to>
                                    </p:set>
                                    <p:animEffect transition="in" filter="fade">
                                      <p:cBhvr>
                                        <p:cTn id="33" dur="1000"/>
                                        <p:tgtEl>
                                          <p:spTgt spid="1024">
                                            <p:txEl>
                                              <p:pRg st="3" end="3"/>
                                            </p:txEl>
                                          </p:spTgt>
                                        </p:tgtEl>
                                      </p:cBhvr>
                                    </p:animEffect>
                                    <p:anim calcmode="lin" valueType="num">
                                      <p:cBhvr>
                                        <p:cTn id="34" dur="1000" fill="hold"/>
                                        <p:tgtEl>
                                          <p:spTgt spid="102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0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4">
                                            <p:txEl>
                                              <p:pRg st="4" end="4"/>
                                            </p:txEl>
                                          </p:spTgt>
                                        </p:tgtEl>
                                        <p:attrNameLst>
                                          <p:attrName>style.visibility</p:attrName>
                                        </p:attrNameLst>
                                      </p:cBhvr>
                                      <p:to>
                                        <p:strVal val="visible"/>
                                      </p:to>
                                    </p:set>
                                    <p:animEffect transition="in" filter="fade">
                                      <p:cBhvr>
                                        <p:cTn id="40" dur="1000"/>
                                        <p:tgtEl>
                                          <p:spTgt spid="1024">
                                            <p:txEl>
                                              <p:pRg st="4" end="4"/>
                                            </p:txEl>
                                          </p:spTgt>
                                        </p:tgtEl>
                                      </p:cBhvr>
                                    </p:animEffect>
                                    <p:anim calcmode="lin" valueType="num">
                                      <p:cBhvr>
                                        <p:cTn id="41" dur="1000" fill="hold"/>
                                        <p:tgtEl>
                                          <p:spTgt spid="102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024">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8" presetClass="entr" presetSubtype="16" fill="hold" nodeType="afterEffect">
                                  <p:stCondLst>
                                    <p:cond delay="750"/>
                                  </p:stCondLst>
                                  <p:childTnLst>
                                    <p:set>
                                      <p:cBhvr>
                                        <p:cTn id="45" dur="1" fill="hold">
                                          <p:stCondLst>
                                            <p:cond delay="0"/>
                                          </p:stCondLst>
                                        </p:cTn>
                                        <p:tgtEl>
                                          <p:spTgt spid="8"/>
                                        </p:tgtEl>
                                        <p:attrNameLst>
                                          <p:attrName>style.visibility</p:attrName>
                                        </p:attrNameLst>
                                      </p:cBhvr>
                                      <p:to>
                                        <p:strVal val="visible"/>
                                      </p:to>
                                    </p:set>
                                    <p:animEffect transition="in" filter="diamond(in)">
                                      <p:cBhvr>
                                        <p:cTn id="46" dur="2000"/>
                                        <p:tgtEl>
                                          <p:spTgt spid="8"/>
                                        </p:tgtEl>
                                      </p:cBhvr>
                                    </p:animEffect>
                                  </p:childTnLst>
                                </p:cTn>
                              </p:par>
                            </p:childTnLst>
                          </p:cTn>
                        </p:par>
                        <p:par>
                          <p:cTn id="47" fill="hold">
                            <p:stCondLst>
                              <p:cond delay="3750"/>
                            </p:stCondLst>
                            <p:childTnLst>
                              <p:par>
                                <p:cTn id="48" presetID="8" presetClass="entr" presetSubtype="16" fill="hold" nodeType="afterEffect">
                                  <p:stCondLst>
                                    <p:cond delay="750"/>
                                  </p:stCondLst>
                                  <p:childTnLst>
                                    <p:set>
                                      <p:cBhvr>
                                        <p:cTn id="49" dur="1" fill="hold">
                                          <p:stCondLst>
                                            <p:cond delay="0"/>
                                          </p:stCondLst>
                                        </p:cTn>
                                        <p:tgtEl>
                                          <p:spTgt spid="9"/>
                                        </p:tgtEl>
                                        <p:attrNameLst>
                                          <p:attrName>style.visibility</p:attrName>
                                        </p:attrNameLst>
                                      </p:cBhvr>
                                      <p:to>
                                        <p:strVal val="visible"/>
                                      </p:to>
                                    </p:set>
                                    <p:animEffect transition="in" filter="diamond(i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1000" fill="hold"/>
                                        <p:tgtEl>
                                          <p:spTgt spid="30"/>
                                        </p:tgtEl>
                                        <p:attrNameLst>
                                          <p:attrName>ppt_w</p:attrName>
                                        </p:attrNameLst>
                                      </p:cBhvr>
                                      <p:tavLst>
                                        <p:tav tm="0">
                                          <p:val>
                                            <p:fltVal val="0"/>
                                          </p:val>
                                        </p:tav>
                                        <p:tav tm="100000">
                                          <p:val>
                                            <p:strVal val="#ppt_w"/>
                                          </p:val>
                                        </p:tav>
                                      </p:tavLst>
                                    </p:anim>
                                    <p:anim calcmode="lin" valueType="num">
                                      <p:cBhvr>
                                        <p:cTn id="56" dur="1000" fill="hold"/>
                                        <p:tgtEl>
                                          <p:spTgt spid="30"/>
                                        </p:tgtEl>
                                        <p:attrNameLst>
                                          <p:attrName>ppt_h</p:attrName>
                                        </p:attrNameLst>
                                      </p:cBhvr>
                                      <p:tavLst>
                                        <p:tav tm="0">
                                          <p:val>
                                            <p:fltVal val="0"/>
                                          </p:val>
                                        </p:tav>
                                        <p:tav tm="100000">
                                          <p:val>
                                            <p:strVal val="#ppt_h"/>
                                          </p:val>
                                        </p:tav>
                                      </p:tavLst>
                                    </p:anim>
                                    <p:anim calcmode="lin" valueType="num">
                                      <p:cBhvr>
                                        <p:cTn id="57" dur="1000" fill="hold"/>
                                        <p:tgtEl>
                                          <p:spTgt spid="30"/>
                                        </p:tgtEl>
                                        <p:attrNameLst>
                                          <p:attrName>style.rotation</p:attrName>
                                        </p:attrNameLst>
                                      </p:cBhvr>
                                      <p:tavLst>
                                        <p:tav tm="0">
                                          <p:val>
                                            <p:fltVal val="90"/>
                                          </p:val>
                                        </p:tav>
                                        <p:tav tm="100000">
                                          <p:val>
                                            <p:fltVal val="0"/>
                                          </p:val>
                                        </p:tav>
                                      </p:tavLst>
                                    </p:anim>
                                    <p:animEffect transition="in" filter="fade">
                                      <p:cBhvr>
                                        <p:cTn id="58" dur="10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3">
                <a:alpha val="68000"/>
                <a:lumMod val="62000"/>
                <a:lumOff val="38000"/>
              </a:schemeClr>
            </a:gs>
            <a:gs pos="29000">
              <a:schemeClr val="accent5">
                <a:lumMod val="94000"/>
                <a:lumOff val="6000"/>
              </a:schemeClr>
            </a:gs>
            <a:gs pos="6000">
              <a:srgbClr val="0000FF">
                <a:alpha val="29000"/>
              </a:srgbClr>
            </a:gs>
          </a:gsLst>
          <a:lin ang="13500000" scaled="1"/>
          <a:tileRect/>
        </a:gradFill>
        <a:effectLst/>
      </p:bgPr>
    </p:bg>
    <p:spTree>
      <p:nvGrpSpPr>
        <p:cNvPr id="1" name=""/>
        <p:cNvGrpSpPr/>
        <p:nvPr/>
      </p:nvGrpSpPr>
      <p:grpSpPr>
        <a:xfrm>
          <a:off x="0" y="0"/>
          <a:ext cx="0" cy="0"/>
          <a:chOff x="0" y="0"/>
          <a:chExt cx="0" cy="0"/>
        </a:xfrm>
      </p:grpSpPr>
      <p:sp>
        <p:nvSpPr>
          <p:cNvPr id="4" name="Rounded Rectangle 3"/>
          <p:cNvSpPr/>
          <p:nvPr/>
        </p:nvSpPr>
        <p:spPr>
          <a:xfrm>
            <a:off x="5986022" y="405355"/>
            <a:ext cx="6052008" cy="617504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a:xfrm>
            <a:off x="11818620" y="6580402"/>
            <a:ext cx="373380" cy="277598"/>
          </a:xfrm>
        </p:spPr>
        <p:txBody>
          <a:bodyPr/>
          <a:lstStyle/>
          <a:p>
            <a:fld id="{6D22F896-40B5-4ADD-8801-0D06FADFA095}" type="slidenum">
              <a:rPr lang="en-US" sz="1100" smtClean="0">
                <a:solidFill>
                  <a:schemeClr val="bg1"/>
                </a:solidFill>
              </a:rPr>
              <a:t>15</a:t>
            </a:fld>
            <a:endParaRPr lang="en-US" sz="1100" dirty="0">
              <a:solidFill>
                <a:schemeClr val="bg1"/>
              </a:solidFill>
            </a:endParaRPr>
          </a:p>
        </p:txBody>
      </p:sp>
      <p:sp>
        <p:nvSpPr>
          <p:cNvPr id="3" name="Rounded Rectangle 2"/>
          <p:cNvSpPr/>
          <p:nvPr/>
        </p:nvSpPr>
        <p:spPr>
          <a:xfrm>
            <a:off x="5986022" y="406099"/>
            <a:ext cx="6052008" cy="6174302"/>
          </a:xfrm>
          <a:prstGeom prst="roundRect">
            <a:avLst/>
          </a:prstGeom>
          <a:solidFill>
            <a:schemeClr val="bg1">
              <a:lumMod val="95000"/>
              <a:lumOff val="5000"/>
            </a:schemeClr>
          </a:solidFill>
          <a:ln w="762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905"/>
                <a:solidFill>
                  <a:srgbClr val="0070C0"/>
                </a:solidFill>
                <a:effectLst>
                  <a:innerShdw blurRad="69850" dist="43180" dir="5400000">
                    <a:srgbClr val="000000">
                      <a:alpha val="65000"/>
                    </a:srgbClr>
                  </a:innerShdw>
                </a:effectLst>
                <a:latin typeface="Calibri"/>
              </a:rPr>
              <a:t>… though your </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sins</a:t>
            </a:r>
            <a:br>
              <a:rPr lang="en-US" sz="4400" b="1" dirty="0">
                <a:ln w="1905"/>
                <a:solidFill>
                  <a:srgbClr val="FF0000"/>
                </a:solidFill>
                <a:effectLst>
                  <a:innerShdw blurRad="69850" dist="43180" dir="5400000">
                    <a:srgbClr val="000000">
                      <a:alpha val="65000"/>
                    </a:srgbClr>
                  </a:innerShdw>
                </a:effectLst>
                <a:latin typeface="Calibri"/>
              </a:rPr>
            </a:br>
            <a:r>
              <a:rPr lang="en-US" sz="4400" b="1" dirty="0">
                <a:ln w="1905"/>
                <a:solidFill>
                  <a:srgbClr val="FF0000"/>
                </a:solidFill>
                <a:effectLst>
                  <a:innerShdw blurRad="69850" dist="43180" dir="5400000">
                    <a:srgbClr val="000000">
                      <a:alpha val="65000"/>
                    </a:srgbClr>
                  </a:innerShdw>
                </a:effectLst>
                <a:latin typeface="Calibri"/>
              </a:rPr>
              <a:t>      </a:t>
            </a:r>
            <a:r>
              <a:rPr lang="en-US" sz="4400" b="1" dirty="0">
                <a:ln w="1905"/>
                <a:solidFill>
                  <a:srgbClr val="0070C0"/>
                </a:solidFill>
                <a:effectLst>
                  <a:innerShdw blurRad="69850" dist="43180" dir="5400000">
                    <a:srgbClr val="000000">
                      <a:alpha val="65000"/>
                    </a:srgbClr>
                  </a:innerShdw>
                </a:effectLst>
                <a:latin typeface="Calibri"/>
              </a:rPr>
              <a:t> be as </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scarlet,</a:t>
            </a:r>
            <a:r>
              <a:rPr lang="en-US" sz="4400" b="1" dirty="0">
                <a:ln w="1905"/>
                <a:solidFill>
                  <a:srgbClr val="0070C0"/>
                </a:solidFill>
                <a:effectLst>
                  <a:innerShdw blurRad="69850" dist="43180" dir="5400000">
                    <a:srgbClr val="000000">
                      <a:alpha val="65000"/>
                    </a:srgbClr>
                  </a:innerShdw>
                </a:effectLst>
                <a:latin typeface="Calibri"/>
              </a:rPr>
              <a:t> they shall be as</a:t>
            </a:r>
            <a:br>
              <a:rPr lang="en-US" sz="4400" b="1" dirty="0">
                <a:ln w="1905"/>
                <a:solidFill>
                  <a:srgbClr val="0070C0"/>
                </a:solidFill>
                <a:effectLst>
                  <a:innerShdw blurRad="69850" dist="43180" dir="5400000">
                    <a:srgbClr val="000000">
                      <a:alpha val="65000"/>
                    </a:srgbClr>
                  </a:innerShdw>
                </a:effectLst>
                <a:latin typeface="Calibri"/>
              </a:rPr>
            </a:br>
            <a:r>
              <a:rPr lang="en-US" sz="4400" b="1" dirty="0">
                <a:ln w="1905"/>
                <a:solidFill>
                  <a:srgbClr val="0070C0"/>
                </a:solidFill>
                <a:effectLst>
                  <a:innerShdw blurRad="69850" dist="43180" dir="5400000">
                    <a:srgbClr val="000000">
                      <a:alpha val="65000"/>
                    </a:srgbClr>
                  </a:innerShdw>
                </a:effectLst>
                <a:latin typeface="Calibri"/>
              </a:rPr>
              <a:t> </a:t>
            </a:r>
          </a:p>
          <a:p>
            <a:pPr algn="ct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Arial Black" panose="020B0A04020102020204" pitchFamily="34" charset="0"/>
              </a:rPr>
              <a:t>WHITE</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Calibri"/>
              </a:rPr>
              <a:t> </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Arial Black" panose="020B0A04020102020204" pitchFamily="34" charset="0"/>
              </a:rPr>
              <a:t>AS SNOW; </a:t>
            </a:r>
            <a:endParaRPr lang="en-CA" sz="4400" dirty="0">
              <a:latin typeface="Arial Black" panose="020B0A04020102020204" pitchFamily="34"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852" y="76200"/>
            <a:ext cx="5791200" cy="6705600"/>
          </a:xfrm>
          <a:prstGeom prst="rect">
            <a:avLst/>
          </a:prstGeom>
        </p:spPr>
      </p:pic>
    </p:spTree>
    <p:extLst>
      <p:ext uri="{BB962C8B-B14F-4D97-AF65-F5344CB8AC3E}">
        <p14:creationId xmlns:p14="http://schemas.microsoft.com/office/powerpoint/2010/main" val="10170478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grpId="1" nodeType="clickEffect">
                                  <p:stCondLst>
                                    <p:cond delay="0"/>
                                  </p:stCondLst>
                                  <p:childTnLst>
                                    <p:animEffect transition="out" filter="diamond(out)">
                                      <p:cBhvr>
                                        <p:cTn id="13" dur="2000"/>
                                        <p:tgtEl>
                                          <p:spTgt spid="3"/>
                                        </p:tgtEl>
                                      </p:cBhvr>
                                    </p:animEffect>
                                    <p:set>
                                      <p:cBhvr>
                                        <p:cTn id="14"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6000">
              <a:schemeClr val="accent3">
                <a:alpha val="68000"/>
                <a:lumMod val="62000"/>
                <a:lumOff val="38000"/>
              </a:schemeClr>
            </a:gs>
            <a:gs pos="29000">
              <a:schemeClr val="accent5">
                <a:lumMod val="94000"/>
                <a:lumOff val="6000"/>
              </a:schemeClr>
            </a:gs>
            <a:gs pos="6000">
              <a:srgbClr val="0000FF">
                <a:alpha val="29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18620" y="6580402"/>
            <a:ext cx="373380" cy="277598"/>
          </a:xfrm>
        </p:spPr>
        <p:txBody>
          <a:bodyPr/>
          <a:lstStyle/>
          <a:p>
            <a:fld id="{6D22F896-40B5-4ADD-8801-0D06FADFA095}" type="slidenum">
              <a:rPr lang="en-US" sz="1100" smtClean="0">
                <a:solidFill>
                  <a:schemeClr val="bg1"/>
                </a:solidFill>
              </a:rPr>
              <a:t>16</a:t>
            </a:fld>
            <a:endParaRPr lang="en-US" sz="1100" dirty="0">
              <a:solidFill>
                <a:schemeClr val="bg1"/>
              </a:solidFill>
            </a:endParaRPr>
          </a:p>
        </p:txBody>
      </p:sp>
      <p:pic>
        <p:nvPicPr>
          <p:cNvPr id="2" name="Picture 1"/>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67" y="2274"/>
            <a:ext cx="5769076" cy="68461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a:xfrm>
            <a:off x="5862013" y="1028400"/>
            <a:ext cx="6244901" cy="4793934"/>
          </a:xfrm>
          <a:prstGeom prst="roundRect">
            <a:avLst/>
          </a:prstGeom>
          <a:solidFill>
            <a:schemeClr val="bg1">
              <a:lumMod val="95000"/>
              <a:lumOff val="5000"/>
            </a:schemeClr>
          </a:solidFill>
          <a:ln w="762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ln w="1905"/>
                <a:solidFill>
                  <a:srgbClr val="0070C0"/>
                </a:solidFill>
                <a:effectLst>
                  <a:innerShdw blurRad="69850" dist="43180" dir="5400000">
                    <a:srgbClr val="000000">
                      <a:alpha val="65000"/>
                    </a:srgbClr>
                  </a:innerShdw>
                </a:effectLst>
                <a:latin typeface="Calibri"/>
              </a:rPr>
              <a:t> though they [</a:t>
            </a:r>
            <a:r>
              <a:rPr lang="en-US" sz="4400" dirty="0">
                <a:ln w="1905"/>
                <a:solidFill>
                  <a:srgbClr val="FF0000"/>
                </a:solidFill>
                <a:effectLst>
                  <a:innerShdw blurRad="69850" dist="43180" dir="5400000">
                    <a:srgbClr val="000000">
                      <a:alpha val="65000"/>
                    </a:srgbClr>
                  </a:innerShdw>
                </a:effectLst>
                <a:latin typeface="Calibri"/>
              </a:rPr>
              <a:t>your sins</a:t>
            </a:r>
            <a:r>
              <a:rPr lang="en-US" sz="4400" b="1" dirty="0">
                <a:ln w="1905"/>
                <a:solidFill>
                  <a:srgbClr val="0070C0"/>
                </a:solidFill>
                <a:effectLst>
                  <a:innerShdw blurRad="69850" dist="43180" dir="5400000">
                    <a:srgbClr val="000000">
                      <a:alpha val="65000"/>
                    </a:srgbClr>
                  </a:innerShdw>
                </a:effectLst>
                <a:latin typeface="Calibri"/>
              </a:rPr>
              <a:t>]</a:t>
            </a:r>
            <a:br>
              <a:rPr lang="en-US" sz="4400" b="1" dirty="0">
                <a:ln w="1905"/>
                <a:solidFill>
                  <a:srgbClr val="0070C0"/>
                </a:solidFill>
                <a:effectLst>
                  <a:innerShdw blurRad="69850" dist="43180" dir="5400000">
                    <a:srgbClr val="000000">
                      <a:alpha val="65000"/>
                    </a:srgbClr>
                  </a:innerShdw>
                </a:effectLst>
                <a:latin typeface="Calibri"/>
              </a:rPr>
            </a:br>
            <a:r>
              <a:rPr lang="en-US" sz="4400" b="1" dirty="0">
                <a:ln w="1905"/>
                <a:solidFill>
                  <a:srgbClr val="0070C0"/>
                </a:solidFill>
                <a:effectLst>
                  <a:innerShdw blurRad="69850" dist="43180" dir="5400000">
                    <a:srgbClr val="000000">
                      <a:alpha val="65000"/>
                    </a:srgbClr>
                  </a:innerShdw>
                </a:effectLst>
                <a:latin typeface="Calibri"/>
              </a:rPr>
              <a:t> be </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red</a:t>
            </a:r>
            <a:r>
              <a:rPr lang="en-US" sz="4400" b="1" dirty="0">
                <a:ln w="1905"/>
                <a:solidFill>
                  <a:srgbClr val="0070C0"/>
                </a:solidFill>
                <a:effectLst>
                  <a:innerShdw blurRad="69850" dist="43180" dir="5400000">
                    <a:srgbClr val="000000">
                      <a:alpha val="65000"/>
                    </a:srgbClr>
                  </a:innerShdw>
                </a:effectLst>
                <a:latin typeface="Calibri"/>
              </a:rPr>
              <a:t> like </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crimson,</a:t>
            </a:r>
            <a:br>
              <a:rPr lang="en-US" sz="4400" b="1" dirty="0">
                <a:ln w="1905"/>
                <a:solidFill>
                  <a:srgbClr val="FF0000"/>
                </a:solidFill>
                <a:effectLst>
                  <a:innerShdw blurRad="69850" dist="43180" dir="5400000">
                    <a:srgbClr val="000000">
                      <a:alpha val="65000"/>
                    </a:srgbClr>
                  </a:innerShdw>
                </a:effectLst>
                <a:latin typeface="Calibri"/>
              </a:rPr>
            </a:br>
            <a:r>
              <a:rPr lang="en-US" sz="4400" b="1" dirty="0">
                <a:ln w="1905"/>
                <a:solidFill>
                  <a:srgbClr val="FF0000"/>
                </a:solidFill>
                <a:effectLst>
                  <a:innerShdw blurRad="69850" dist="43180" dir="5400000">
                    <a:srgbClr val="000000">
                      <a:alpha val="65000"/>
                    </a:srgbClr>
                  </a:innerShdw>
                </a:effectLst>
                <a:latin typeface="Calibri"/>
              </a:rPr>
              <a:t>         </a:t>
            </a:r>
            <a:r>
              <a:rPr lang="en-US" sz="4400" b="1" dirty="0">
                <a:ln w="1905"/>
                <a:solidFill>
                  <a:srgbClr val="0070C0"/>
                </a:solidFill>
                <a:effectLst>
                  <a:innerShdw blurRad="69850" dist="43180" dir="5400000">
                    <a:srgbClr val="000000">
                      <a:alpha val="65000"/>
                    </a:srgbClr>
                  </a:innerShdw>
                </a:effectLst>
                <a:latin typeface="Calibri"/>
              </a:rPr>
              <a:t>they shall be </a:t>
            </a:r>
            <a:br>
              <a:rPr lang="en-US" sz="4400" b="1" dirty="0">
                <a:ln w="1905"/>
                <a:solidFill>
                  <a:srgbClr val="0070C0"/>
                </a:solidFill>
                <a:effectLst>
                  <a:innerShdw blurRad="69850" dist="43180" dir="5400000">
                    <a:srgbClr val="000000">
                      <a:alpha val="65000"/>
                    </a:srgbClr>
                  </a:innerShdw>
                </a:effectLst>
                <a:latin typeface="Calibri"/>
              </a:rPr>
            </a:br>
            <a:br>
              <a:rPr lang="en-US" sz="2000" b="1" dirty="0">
                <a:ln w="1905"/>
                <a:solidFill>
                  <a:srgbClr val="0070C0"/>
                </a:solidFill>
                <a:effectLst>
                  <a:innerShdw blurRad="69850" dist="43180" dir="5400000">
                    <a:srgbClr val="000000">
                      <a:alpha val="65000"/>
                    </a:srgbClr>
                  </a:innerShdw>
                </a:effectLst>
                <a:latin typeface="Calibri"/>
              </a:rPr>
            </a:br>
            <a:r>
              <a:rPr lang="en-US" sz="4400" b="1" dirty="0">
                <a:ln w="1905"/>
                <a:solidFill>
                  <a:srgbClr val="0070C0"/>
                </a:solidFill>
                <a:effectLst>
                  <a:innerShdw blurRad="69850" dist="43180" dir="5400000">
                    <a:srgbClr val="000000">
                      <a:alpha val="65000"/>
                    </a:srgbClr>
                  </a:innerShdw>
                </a:effectLst>
                <a:latin typeface="Calibri"/>
              </a:rPr>
              <a:t>            </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Arial Black" panose="020B0A04020102020204" pitchFamily="34" charset="0"/>
              </a:rPr>
              <a:t>as wool.</a:t>
            </a:r>
            <a:endParaRPr lang="en-CA" sz="4400" dirty="0">
              <a:latin typeface="Arial Black" panose="020B0A04020102020204" pitchFamily="34" charset="0"/>
            </a:endParaRPr>
          </a:p>
        </p:txBody>
      </p:sp>
    </p:spTree>
    <p:extLst>
      <p:ext uri="{BB962C8B-B14F-4D97-AF65-F5344CB8AC3E}">
        <p14:creationId xmlns:p14="http://schemas.microsoft.com/office/powerpoint/2010/main" val="243603030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2000">
              <a:srgbClr val="FFFF00">
                <a:alpha val="45000"/>
              </a:srgbClr>
            </a:gs>
            <a:gs pos="52000">
              <a:schemeClr val="accent5">
                <a:lumMod val="76000"/>
              </a:schemeClr>
            </a:gs>
            <a:gs pos="6000">
              <a:srgbClr val="0000FF"/>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17</a:t>
            </a:fld>
            <a:endParaRPr lang="en-US" sz="1100" b="1" dirty="0">
              <a:solidFill>
                <a:schemeClr val="bg1"/>
              </a:solidFill>
            </a:endParaRPr>
          </a:p>
        </p:txBody>
      </p:sp>
      <p:sp>
        <p:nvSpPr>
          <p:cNvPr id="2" name="Rectangle 1"/>
          <p:cNvSpPr/>
          <p:nvPr/>
        </p:nvSpPr>
        <p:spPr>
          <a:xfrm>
            <a:off x="670118" y="1228159"/>
            <a:ext cx="10883707" cy="2592372"/>
          </a:xfrm>
          <a:prstGeom prst="rect">
            <a:avLst/>
          </a:prstGeom>
          <a:solidFill>
            <a:schemeClr val="tx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002060"/>
                </a:solidFill>
              </a:rPr>
              <a:t>The picture being presented, is it beginning to resemble that of </a:t>
            </a:r>
            <a:br>
              <a:rPr lang="en-US" sz="5400" dirty="0">
                <a:solidFill>
                  <a:srgbClr val="002060"/>
                </a:solidFill>
              </a:rPr>
            </a:br>
            <a:r>
              <a:rPr lang="en-US" sz="5400" b="1" i="1" dirty="0">
                <a:solidFill>
                  <a:srgbClr val="002060"/>
                </a:solidFill>
                <a:effectLst>
                  <a:glow rad="127000">
                    <a:srgbClr val="00FF99"/>
                  </a:glow>
                </a:effectLst>
              </a:rPr>
              <a:t>Yahusha Ha Mashiach?</a:t>
            </a:r>
          </a:p>
        </p:txBody>
      </p:sp>
      <p:sp>
        <p:nvSpPr>
          <p:cNvPr id="3" name="Rectangle 2"/>
          <p:cNvSpPr/>
          <p:nvPr/>
        </p:nvSpPr>
        <p:spPr>
          <a:xfrm>
            <a:off x="0" y="188002"/>
            <a:ext cx="12039600" cy="943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r>
              <a:rPr lang="en-CA" sz="8000" i="1" dirty="0">
                <a:ln w="19050">
                  <a:solidFill>
                    <a:schemeClr val="bg1"/>
                  </a:solidFill>
                </a:ln>
                <a:solidFill>
                  <a:schemeClr val="accent6">
                    <a:lumMod val="75000"/>
                  </a:schemeClr>
                </a:solidFill>
                <a:latin typeface="Arial Black" panose="020B0A04020102020204" pitchFamily="34" charset="0"/>
              </a:rPr>
              <a:t>Yes! </a:t>
            </a:r>
            <a:r>
              <a:rPr lang="en-CA" sz="8000" i="1" u="sng" dirty="0">
                <a:ln w="19050">
                  <a:solidFill>
                    <a:schemeClr val="bg1"/>
                  </a:solidFill>
                </a:ln>
                <a:solidFill>
                  <a:schemeClr val="accent6">
                    <a:lumMod val="75000"/>
                  </a:schemeClr>
                </a:solidFill>
                <a:latin typeface="Arial Black" panose="020B0A04020102020204" pitchFamily="34" charset="0"/>
              </a:rPr>
              <a:t>That</a:t>
            </a:r>
            <a:r>
              <a:rPr lang="en-CA" sz="8000" i="1" dirty="0">
                <a:ln w="19050">
                  <a:solidFill>
                    <a:schemeClr val="bg1"/>
                  </a:solidFill>
                </a:ln>
                <a:solidFill>
                  <a:schemeClr val="accent6">
                    <a:lumMod val="75000"/>
                  </a:schemeClr>
                </a:solidFill>
                <a:latin typeface="Arial Black" panose="020B0A04020102020204" pitchFamily="34" charset="0"/>
              </a:rPr>
              <a:t> – </a:t>
            </a:r>
            <a:r>
              <a:rPr lang="en-CA" sz="8000" i="1" dirty="0">
                <a:ln w="19050">
                  <a:solidFill>
                    <a:schemeClr val="bg1"/>
                  </a:solidFill>
                </a:ln>
                <a:solidFill>
                  <a:srgbClr val="9933FF"/>
                </a:solidFill>
                <a:effectLst>
                  <a:glow rad="127000">
                    <a:srgbClr val="00FFFF"/>
                  </a:glow>
                </a:effectLst>
                <a:latin typeface="Arial Black" panose="020B0A04020102020204" pitchFamily="34" charset="0"/>
              </a:rPr>
              <a:t>Worm! </a:t>
            </a:r>
            <a:r>
              <a:rPr lang="en-CA" sz="8000" i="1" dirty="0">
                <a:ln w="19050">
                  <a:solidFill>
                    <a:schemeClr val="bg1"/>
                  </a:solidFill>
                </a:ln>
                <a:solidFill>
                  <a:schemeClr val="accent6">
                    <a:lumMod val="75000"/>
                  </a:schemeClr>
                </a:solidFill>
                <a:effectLst>
                  <a:glow rad="127000">
                    <a:srgbClr val="00FFFF"/>
                  </a:glow>
                </a:effectLst>
                <a:latin typeface="Arial Black" panose="020B0A04020102020204" pitchFamily="34" charset="0"/>
              </a:rPr>
              <a:t>!!! </a:t>
            </a:r>
          </a:p>
        </p:txBody>
      </p:sp>
      <p:pic>
        <p:nvPicPr>
          <p:cNvPr id="6" name="Picture 5" descr="C:\Users\Rae\Desktop\crimson worm maggot.jpg"/>
          <p:cNvPicPr preferRelativeResize="0">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flipH="1">
            <a:off x="282149" y="3915411"/>
            <a:ext cx="4495741" cy="2837974"/>
          </a:xfrm>
          <a:prstGeom prst="roundRect">
            <a:avLst>
              <a:gd name="adj" fmla="val 1612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7" name="Picture 8" descr="C:\Users\Rae\Desktop\Art on Desktop\white man clip art\3d white people\check mark.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57696" y="4426640"/>
            <a:ext cx="2046288" cy="2046288"/>
          </a:xfrm>
          <a:prstGeom prst="ellipse">
            <a:avLst/>
          </a:prstGeom>
          <a:ln w="63500" cap="rnd">
            <a:solidFill>
              <a:srgbClr val="9933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coolSlant"/>
            <a:contourClr>
              <a:srgbClr val="333333"/>
            </a:contourClr>
          </a:sp3d>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5085806" y="3915411"/>
            <a:ext cx="4537165" cy="2837973"/>
          </a:xfrm>
          <a:prstGeom prst="roundRect">
            <a:avLst/>
          </a:prstGeom>
          <a:solidFill>
            <a:schemeClr val="accent2"/>
          </a:solidFill>
          <a:ln w="7620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dirty="0">
                <a:solidFill>
                  <a:srgbClr val="002060"/>
                </a:solidFill>
              </a:rPr>
              <a:t>In </a:t>
            </a:r>
            <a:r>
              <a:rPr lang="en-CA" sz="3600" u="sng" dirty="0">
                <a:solidFill>
                  <a:srgbClr val="002060"/>
                </a:solidFill>
              </a:rPr>
              <a:t>Job 25:6</a:t>
            </a:r>
            <a:r>
              <a:rPr lang="en-CA" sz="3600" dirty="0">
                <a:solidFill>
                  <a:srgbClr val="002060"/>
                </a:solidFill>
              </a:rPr>
              <a:t>, - </a:t>
            </a:r>
            <a:r>
              <a:rPr lang="en-CA" sz="3600" dirty="0">
                <a:solidFill>
                  <a:srgbClr val="9933FF"/>
                </a:solidFill>
              </a:rPr>
              <a:t>was Job correctly identifying Yahusha as </a:t>
            </a:r>
            <a:r>
              <a:rPr lang="en-CA" sz="3600" b="1" i="1" u="sng" dirty="0">
                <a:solidFill>
                  <a:srgbClr val="0000FF"/>
                </a:solidFill>
                <a:latin typeface="Comic Sans MS" panose="030F0702030302020204" pitchFamily="66" charset="0"/>
              </a:rPr>
              <a:t>The Worm</a:t>
            </a:r>
            <a:r>
              <a:rPr lang="en-CA" sz="3600" b="1" i="1" dirty="0">
                <a:solidFill>
                  <a:srgbClr val="0000FF"/>
                </a:solidFill>
                <a:latin typeface="Comic Sans MS" panose="030F0702030302020204" pitchFamily="66" charset="0"/>
              </a:rPr>
              <a:t>?</a:t>
            </a:r>
          </a:p>
        </p:txBody>
      </p:sp>
    </p:spTree>
    <p:extLst>
      <p:ext uri="{BB962C8B-B14F-4D97-AF65-F5344CB8AC3E}">
        <p14:creationId xmlns:p14="http://schemas.microsoft.com/office/powerpoint/2010/main" val="2711626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1250"/>
                                        <p:tgtEl>
                                          <p:spTgt spid="4"/>
                                        </p:tgtEl>
                                      </p:cBhvr>
                                    </p:animEffect>
                                  </p:childTnLst>
                                </p:cTn>
                              </p:par>
                            </p:childTnLst>
                          </p:cTn>
                        </p:par>
                        <p:par>
                          <p:cTn id="13" fill="hold">
                            <p:stCondLst>
                              <p:cond delay="1250"/>
                            </p:stCondLst>
                            <p:childTnLst>
                              <p:par>
                                <p:cTn id="14" presetID="6" presetClass="entr" presetSubtype="16" fill="hold" nodeType="afterEffect">
                                  <p:stCondLst>
                                    <p:cond delay="275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chemeClr val="accent3">
                <a:alpha val="68000"/>
                <a:lumMod val="62000"/>
                <a:lumOff val="38000"/>
              </a:schemeClr>
            </a:gs>
            <a:gs pos="52000">
              <a:schemeClr val="accent5">
                <a:lumMod val="94000"/>
                <a:lumOff val="6000"/>
              </a:schemeClr>
            </a:gs>
            <a:gs pos="6000">
              <a:srgbClr val="0000FF">
                <a:alpha val="29000"/>
              </a:srgbClr>
            </a:gs>
          </a:gsLst>
          <a:lin ang="162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32336" y="6580402"/>
            <a:ext cx="459664" cy="277598"/>
          </a:xfrm>
        </p:spPr>
        <p:txBody>
          <a:bodyPr/>
          <a:lstStyle/>
          <a:p>
            <a:fld id="{6D22F896-40B5-4ADD-8801-0D06FADFA095}" type="slidenum">
              <a:rPr lang="en-US" sz="1100" smtClean="0">
                <a:solidFill>
                  <a:schemeClr val="bg1"/>
                </a:solidFill>
              </a:rPr>
              <a:t>18</a:t>
            </a:fld>
            <a:endParaRPr lang="en-US" sz="1100" dirty="0">
              <a:solidFill>
                <a:schemeClr val="bg1"/>
              </a:solidFill>
            </a:endParaRPr>
          </a:p>
        </p:txBody>
      </p:sp>
      <p:sp>
        <p:nvSpPr>
          <p:cNvPr id="12" name="Oval 11"/>
          <p:cNvSpPr/>
          <p:nvPr/>
        </p:nvSpPr>
        <p:spPr>
          <a:xfrm>
            <a:off x="0" y="295276"/>
            <a:ext cx="12115800" cy="6285126"/>
          </a:xfrm>
          <a:prstGeom prst="ellipse">
            <a:avLst/>
          </a:prstGeom>
          <a:solidFill>
            <a:schemeClr val="tx1">
              <a:lumMod val="65000"/>
            </a:schemeClr>
          </a:solidFill>
          <a:ln w="7620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i="1" dirty="0">
                <a:ln>
                  <a:solidFill>
                    <a:schemeClr val="bg1"/>
                  </a:solidFill>
                </a:ln>
                <a:solidFill>
                  <a:schemeClr val="bg2">
                    <a:lumMod val="60000"/>
                    <a:lumOff val="40000"/>
                  </a:schemeClr>
                </a:solidFill>
              </a:rPr>
              <a:t>The </a:t>
            </a:r>
            <a:r>
              <a:rPr lang="en-CA" sz="3600" b="1" i="1" dirty="0">
                <a:ln>
                  <a:solidFill>
                    <a:schemeClr val="bg1"/>
                  </a:solidFill>
                </a:ln>
                <a:solidFill>
                  <a:srgbClr val="FF33CC"/>
                </a:solidFill>
              </a:rPr>
              <a:t>cedar wood </a:t>
            </a:r>
            <a:r>
              <a:rPr lang="en-CA" sz="3600" b="1" i="1" dirty="0">
                <a:ln>
                  <a:solidFill>
                    <a:schemeClr val="bg1"/>
                  </a:solidFill>
                </a:ln>
                <a:solidFill>
                  <a:schemeClr val="bg2">
                    <a:lumMod val="60000"/>
                    <a:lumOff val="40000"/>
                  </a:schemeClr>
                </a:solidFill>
              </a:rPr>
              <a:t>of the red </a:t>
            </a:r>
            <a:br>
              <a:rPr lang="en-CA" sz="3600" b="1" i="1" dirty="0">
                <a:ln>
                  <a:solidFill>
                    <a:schemeClr val="bg1"/>
                  </a:solidFill>
                </a:ln>
                <a:solidFill>
                  <a:schemeClr val="bg2">
                    <a:lumMod val="60000"/>
                    <a:lumOff val="40000"/>
                  </a:schemeClr>
                </a:solidFill>
              </a:rPr>
            </a:br>
            <a:r>
              <a:rPr lang="en-CA" sz="3600" b="1" i="1" dirty="0">
                <a:ln>
                  <a:solidFill>
                    <a:schemeClr val="bg1"/>
                  </a:solidFill>
                </a:ln>
                <a:solidFill>
                  <a:schemeClr val="bg2">
                    <a:lumMod val="60000"/>
                    <a:lumOff val="40000"/>
                  </a:schemeClr>
                </a:solidFill>
              </a:rPr>
              <a:t>heifer sacrifice fire, symbolizes </a:t>
            </a:r>
            <a:br>
              <a:rPr lang="en-CA" sz="3600" b="1" i="1" dirty="0">
                <a:ln>
                  <a:solidFill>
                    <a:schemeClr val="bg1"/>
                  </a:solidFill>
                </a:ln>
                <a:solidFill>
                  <a:schemeClr val="bg2">
                    <a:lumMod val="60000"/>
                    <a:lumOff val="40000"/>
                  </a:schemeClr>
                </a:solidFill>
              </a:rPr>
            </a:br>
            <a:r>
              <a:rPr lang="en-CA" sz="3600" b="1" i="1" dirty="0">
                <a:ln>
                  <a:solidFill>
                    <a:schemeClr val="bg1"/>
                  </a:solidFill>
                </a:ln>
                <a:solidFill>
                  <a:schemeClr val="bg2">
                    <a:lumMod val="60000"/>
                    <a:lumOff val="40000"/>
                  </a:schemeClr>
                </a:solidFill>
              </a:rPr>
              <a:t>this earth upon which we live.  </a:t>
            </a:r>
            <a:br>
              <a:rPr lang="en-CA" sz="3600" b="1" i="1" dirty="0">
                <a:ln>
                  <a:solidFill>
                    <a:schemeClr val="bg1"/>
                  </a:solidFill>
                </a:ln>
                <a:solidFill>
                  <a:schemeClr val="bg2">
                    <a:lumMod val="60000"/>
                    <a:lumOff val="40000"/>
                  </a:schemeClr>
                </a:solidFill>
              </a:rPr>
            </a:br>
            <a:r>
              <a:rPr lang="en-CA" sz="3600" b="1" i="1" dirty="0">
                <a:ln>
                  <a:solidFill>
                    <a:schemeClr val="bg1"/>
                  </a:solidFill>
                </a:ln>
                <a:solidFill>
                  <a:schemeClr val="bg2">
                    <a:lumMod val="60000"/>
                    <a:lumOff val="40000"/>
                  </a:schemeClr>
                </a:solidFill>
              </a:rPr>
              <a:t>This earth is the future home of </a:t>
            </a:r>
            <a:r>
              <a:rPr lang="en-CA" sz="3600" b="1" i="1" dirty="0">
                <a:ln>
                  <a:solidFill>
                    <a:schemeClr val="bg1"/>
                  </a:solidFill>
                </a:ln>
                <a:solidFill>
                  <a:srgbClr val="0000FF"/>
                </a:solidFill>
              </a:rPr>
              <a:t>Yahuah</a:t>
            </a:r>
            <a:r>
              <a:rPr lang="en-CA" sz="3600" b="1" i="1" dirty="0">
                <a:ln>
                  <a:solidFill>
                    <a:schemeClr val="bg1"/>
                  </a:solidFill>
                </a:ln>
                <a:solidFill>
                  <a:schemeClr val="bg2">
                    <a:lumMod val="60000"/>
                    <a:lumOff val="40000"/>
                  </a:schemeClr>
                </a:solidFill>
              </a:rPr>
              <a:t> and </a:t>
            </a:r>
            <a:r>
              <a:rPr lang="en-CA" sz="3600" b="1" i="1" dirty="0">
                <a:ln>
                  <a:solidFill>
                    <a:schemeClr val="bg1"/>
                  </a:solidFill>
                </a:ln>
                <a:solidFill>
                  <a:srgbClr val="0000FF"/>
                </a:solidFill>
              </a:rPr>
              <a:t>Yahusha. </a:t>
            </a:r>
            <a:r>
              <a:rPr lang="en-CA" sz="3600" b="1" i="1" dirty="0">
                <a:ln>
                  <a:solidFill>
                    <a:schemeClr val="bg1"/>
                  </a:solidFill>
                </a:ln>
                <a:solidFill>
                  <a:schemeClr val="bg2">
                    <a:lumMod val="60000"/>
                    <a:lumOff val="40000"/>
                  </a:schemeClr>
                </a:solidFill>
              </a:rPr>
              <a:t> </a:t>
            </a:r>
            <a:br>
              <a:rPr lang="en-CA" sz="3600" b="1" i="1" dirty="0">
                <a:ln>
                  <a:solidFill>
                    <a:schemeClr val="bg1"/>
                  </a:solidFill>
                </a:ln>
                <a:solidFill>
                  <a:schemeClr val="bg2">
                    <a:lumMod val="60000"/>
                    <a:lumOff val="40000"/>
                  </a:schemeClr>
                </a:solidFill>
              </a:rPr>
            </a:br>
            <a:r>
              <a:rPr lang="en-CA" sz="3600" b="1" i="1" dirty="0">
                <a:ln>
                  <a:solidFill>
                    <a:schemeClr val="bg1"/>
                  </a:solidFill>
                </a:ln>
                <a:solidFill>
                  <a:schemeClr val="bg2">
                    <a:lumMod val="60000"/>
                    <a:lumOff val="40000"/>
                  </a:schemeClr>
                </a:solidFill>
              </a:rPr>
              <a:t>He is permanently attached to it </a:t>
            </a:r>
            <a:br>
              <a:rPr lang="en-CA" sz="3600" b="1" i="1" dirty="0">
                <a:ln>
                  <a:solidFill>
                    <a:schemeClr val="bg1"/>
                  </a:solidFill>
                </a:ln>
                <a:solidFill>
                  <a:schemeClr val="bg2">
                    <a:lumMod val="60000"/>
                    <a:lumOff val="40000"/>
                  </a:schemeClr>
                </a:solidFill>
              </a:rPr>
            </a:br>
            <a:r>
              <a:rPr lang="en-CA" sz="3600" b="1" i="1" dirty="0">
                <a:ln>
                  <a:solidFill>
                    <a:schemeClr val="bg1"/>
                  </a:solidFill>
                </a:ln>
                <a:solidFill>
                  <a:schemeClr val="bg2">
                    <a:lumMod val="60000"/>
                    <a:lumOff val="40000"/>
                  </a:schemeClr>
                </a:solidFill>
              </a:rPr>
              <a:t>to the point of planning to </a:t>
            </a:r>
            <a:br>
              <a:rPr lang="en-CA" sz="3600" b="1" i="1" dirty="0">
                <a:ln>
                  <a:solidFill>
                    <a:schemeClr val="bg1"/>
                  </a:solidFill>
                </a:ln>
                <a:solidFill>
                  <a:schemeClr val="bg2">
                    <a:lumMod val="60000"/>
                    <a:lumOff val="40000"/>
                  </a:schemeClr>
                </a:solidFill>
              </a:rPr>
            </a:br>
            <a:r>
              <a:rPr lang="en-CA" sz="3600" b="1" i="1" dirty="0">
                <a:ln>
                  <a:solidFill>
                    <a:schemeClr val="bg1"/>
                  </a:solidFill>
                </a:ln>
                <a:solidFill>
                  <a:schemeClr val="bg2">
                    <a:lumMod val="60000"/>
                    <a:lumOff val="40000"/>
                  </a:schemeClr>
                </a:solidFill>
              </a:rPr>
              <a:t>rebuild it and live here, one day! </a:t>
            </a:r>
            <a:br>
              <a:rPr lang="en-CA" sz="3600" b="1" i="1" dirty="0">
                <a:ln>
                  <a:solidFill>
                    <a:schemeClr val="bg1"/>
                  </a:solidFill>
                </a:ln>
                <a:solidFill>
                  <a:schemeClr val="bg2">
                    <a:lumMod val="60000"/>
                    <a:lumOff val="40000"/>
                  </a:schemeClr>
                </a:solidFill>
              </a:rPr>
            </a:br>
            <a:r>
              <a:rPr lang="en-CA" sz="3600" b="1" i="1" dirty="0">
                <a:ln>
                  <a:solidFill>
                    <a:schemeClr val="bg1"/>
                  </a:solidFill>
                </a:ln>
                <a:solidFill>
                  <a:schemeClr val="bg2">
                    <a:lumMod val="60000"/>
                    <a:lumOff val="40000"/>
                  </a:schemeClr>
                </a:solidFill>
              </a:rPr>
              <a:t>This </a:t>
            </a:r>
            <a:r>
              <a:rPr lang="en-CA" sz="3600" b="1" i="1" dirty="0">
                <a:ln>
                  <a:solidFill>
                    <a:schemeClr val="bg1"/>
                  </a:solidFill>
                </a:ln>
                <a:solidFill>
                  <a:srgbClr val="FF33CC"/>
                </a:solidFill>
              </a:rPr>
              <a:t>cedar wood </a:t>
            </a:r>
            <a:r>
              <a:rPr lang="en-CA" sz="3600" b="1" i="1" dirty="0">
                <a:ln>
                  <a:solidFill>
                    <a:schemeClr val="bg1"/>
                  </a:solidFill>
                </a:ln>
                <a:solidFill>
                  <a:schemeClr val="bg2">
                    <a:lumMod val="60000"/>
                    <a:lumOff val="40000"/>
                  </a:schemeClr>
                </a:solidFill>
              </a:rPr>
              <a:t>will be purified by fire at the final time.</a:t>
            </a:r>
          </a:p>
        </p:txBody>
      </p:sp>
    </p:spTree>
    <p:extLst>
      <p:ext uri="{BB962C8B-B14F-4D97-AF65-F5344CB8AC3E}">
        <p14:creationId xmlns:p14="http://schemas.microsoft.com/office/powerpoint/2010/main" val="25329763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chemeClr val="accent3">
                <a:alpha val="68000"/>
                <a:lumMod val="62000"/>
                <a:lumOff val="38000"/>
              </a:schemeClr>
            </a:gs>
            <a:gs pos="52000">
              <a:schemeClr val="accent5">
                <a:lumMod val="94000"/>
                <a:lumOff val="6000"/>
              </a:schemeClr>
            </a:gs>
            <a:gs pos="6000">
              <a:srgbClr val="0000FF">
                <a:alpha val="29000"/>
              </a:srgbClr>
            </a:gs>
          </a:gsLst>
          <a:lin ang="162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32336" y="6580402"/>
            <a:ext cx="459664" cy="277598"/>
          </a:xfrm>
        </p:spPr>
        <p:txBody>
          <a:bodyPr/>
          <a:lstStyle/>
          <a:p>
            <a:fld id="{6D22F896-40B5-4ADD-8801-0D06FADFA095}" type="slidenum">
              <a:rPr lang="en-US" sz="1100" smtClean="0">
                <a:solidFill>
                  <a:schemeClr val="bg1"/>
                </a:solidFill>
              </a:rPr>
              <a:t>19</a:t>
            </a:fld>
            <a:endParaRPr lang="en-US" sz="1100" dirty="0">
              <a:solidFill>
                <a:schemeClr val="bg1"/>
              </a:solidFill>
            </a:endParaRPr>
          </a:p>
        </p:txBody>
      </p:sp>
      <p:sp>
        <p:nvSpPr>
          <p:cNvPr id="12" name="Oval 11"/>
          <p:cNvSpPr/>
          <p:nvPr/>
        </p:nvSpPr>
        <p:spPr>
          <a:xfrm>
            <a:off x="296333" y="1163902"/>
            <a:ext cx="6358467" cy="3882495"/>
          </a:xfrm>
          <a:prstGeom prst="ellipse">
            <a:avLst/>
          </a:prstGeom>
          <a:solidFill>
            <a:schemeClr val="tx1">
              <a:lumMod val="65000"/>
            </a:schemeClr>
          </a:solidFill>
          <a:ln w="7620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i="1" dirty="0">
                <a:ln>
                  <a:solidFill>
                    <a:schemeClr val="bg1"/>
                  </a:solidFill>
                </a:ln>
                <a:solidFill>
                  <a:schemeClr val="bg2">
                    <a:lumMod val="60000"/>
                    <a:lumOff val="40000"/>
                  </a:schemeClr>
                </a:solidFill>
              </a:rPr>
              <a:t>Who becomes </a:t>
            </a:r>
            <a:r>
              <a:rPr lang="en-CA" sz="3600" b="1" i="1" dirty="0">
                <a:ln>
                  <a:solidFill>
                    <a:schemeClr val="bg1"/>
                  </a:solidFill>
                </a:ln>
                <a:solidFill>
                  <a:schemeClr val="bg1"/>
                </a:solidFill>
              </a:rPr>
              <a:t>Unclean?</a:t>
            </a:r>
            <a:br>
              <a:rPr lang="en-CA" sz="3600" b="1" i="1" dirty="0">
                <a:ln>
                  <a:solidFill>
                    <a:schemeClr val="bg1"/>
                  </a:solidFill>
                </a:ln>
                <a:solidFill>
                  <a:schemeClr val="bg1"/>
                </a:solidFill>
              </a:rPr>
            </a:br>
            <a:endParaRPr lang="en-CA" sz="3600" b="1" i="1" dirty="0">
              <a:ln>
                <a:solidFill>
                  <a:schemeClr val="bg1"/>
                </a:solidFill>
              </a:ln>
              <a:solidFill>
                <a:schemeClr val="bg1"/>
              </a:solidFill>
            </a:endParaRPr>
          </a:p>
          <a:p>
            <a:pPr algn="ctr"/>
            <a:r>
              <a:rPr lang="en-CA" sz="3600" b="1" i="1" dirty="0">
                <a:ln>
                  <a:solidFill>
                    <a:schemeClr val="bg1"/>
                  </a:solidFill>
                </a:ln>
                <a:solidFill>
                  <a:schemeClr val="bg2">
                    <a:lumMod val="60000"/>
                    <a:lumOff val="40000"/>
                  </a:schemeClr>
                </a:solidFill>
              </a:rPr>
              <a:t>Who becomes CLEAN?</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85000" y="0"/>
            <a:ext cx="4572000" cy="6858000"/>
          </a:xfrm>
          <a:prstGeom prst="rect">
            <a:avLst/>
          </a:prstGeom>
        </p:spPr>
      </p:pic>
    </p:spTree>
    <p:extLst>
      <p:ext uri="{BB962C8B-B14F-4D97-AF65-F5344CB8AC3E}">
        <p14:creationId xmlns:p14="http://schemas.microsoft.com/office/powerpoint/2010/main" val="39029291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F08EB-495B-4F59-9AE0-81E72B1F1640}"/>
              </a:ext>
            </a:extLst>
          </p:cNvPr>
          <p:cNvSpPr>
            <a:spLocks noGrp="1"/>
          </p:cNvSpPr>
          <p:nvPr>
            <p:ph type="title"/>
          </p:nvPr>
        </p:nvSpPr>
        <p:spPr>
          <a:xfrm>
            <a:off x="280458" y="85292"/>
            <a:ext cx="11421533" cy="2762814"/>
          </a:xfrm>
        </p:spPr>
        <p:txBody>
          <a:bodyPr>
            <a:normAutofit/>
            <a:scene3d>
              <a:camera prst="orthographicFront"/>
              <a:lightRig rig="threePt" dir="t"/>
            </a:scene3d>
            <a:sp3d extrusionH="57150">
              <a:bevelT h="25400" prst="softRound"/>
            </a:sp3d>
          </a:bodyPr>
          <a:lstStyle/>
          <a:p>
            <a:pPr algn="ctr"/>
            <a:r>
              <a:rPr lang="en-US" sz="8800" b="1" i="1" dirty="0">
                <a:ln w="28575">
                  <a:solidFill>
                    <a:schemeClr val="accent5">
                      <a:lumMod val="75000"/>
                    </a:schemeClr>
                  </a:solidFill>
                </a:ln>
                <a:solidFill>
                  <a:srgbClr val="00FFCC"/>
                </a:solidFill>
                <a:latin typeface="Comic Sans MS" panose="030F0702030302020204" pitchFamily="66" charset="0"/>
              </a:rPr>
              <a:t>The Red Heifer -</a:t>
            </a:r>
            <a:br>
              <a:rPr lang="en-US" sz="8800" b="1" i="1" dirty="0">
                <a:ln w="28575">
                  <a:solidFill>
                    <a:schemeClr val="accent5">
                      <a:lumMod val="75000"/>
                    </a:schemeClr>
                  </a:solidFill>
                </a:ln>
                <a:solidFill>
                  <a:srgbClr val="00FFCC"/>
                </a:solidFill>
                <a:latin typeface="Comic Sans MS" panose="030F0702030302020204" pitchFamily="66" charset="0"/>
              </a:rPr>
            </a:br>
            <a:r>
              <a:rPr lang="en-US" sz="8800" b="1" i="1" dirty="0">
                <a:ln w="28575">
                  <a:solidFill>
                    <a:schemeClr val="accent5">
                      <a:lumMod val="75000"/>
                    </a:schemeClr>
                  </a:solidFill>
                </a:ln>
                <a:solidFill>
                  <a:srgbClr val="00FFCC"/>
                </a:solidFill>
                <a:latin typeface="Comic Sans MS" panose="030F0702030302020204" pitchFamily="66" charset="0"/>
              </a:rPr>
              <a:t>A Link to Salvation?</a:t>
            </a:r>
            <a:endParaRPr lang="ru-RU" sz="8800" b="1" i="1" dirty="0">
              <a:ln w="28575">
                <a:solidFill>
                  <a:schemeClr val="accent5">
                    <a:lumMod val="75000"/>
                  </a:schemeClr>
                </a:solidFill>
              </a:ln>
              <a:solidFill>
                <a:srgbClr val="00FFCC"/>
              </a:solidFill>
              <a:latin typeface="Arial Black" panose="020B0A04020102020204" pitchFamily="34" charset="0"/>
            </a:endParaRPr>
          </a:p>
        </p:txBody>
      </p:sp>
      <p:sp>
        <p:nvSpPr>
          <p:cNvPr id="114" name="Rectangle 1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C:\Users\Rae\Desktop\red heifer 3 yr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51410" y="3773036"/>
            <a:ext cx="2236206" cy="2975291"/>
          </a:xfrm>
          <a:prstGeom prst="rect">
            <a:avLst/>
          </a:prstGeom>
          <a:ln w="228600" cap="sq" cmpd="thickThin">
            <a:solidFill>
              <a:schemeClr val="accent3">
                <a:lumMod val="50000"/>
              </a:schemeClr>
            </a:solidFill>
            <a:prstDash val="solid"/>
            <a:miter lim="800000"/>
          </a:ln>
          <a:effectLst>
            <a:innerShdw blurRad="76200">
              <a:srgbClr val="000000"/>
            </a:inn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704690" y="5166288"/>
            <a:ext cx="5407025" cy="638175"/>
          </a:xfrm>
          <a:prstGeom prst="roundRect">
            <a:avLst>
              <a:gd name="adj" fmla="val 50000"/>
            </a:avLst>
          </a:prstGeom>
          <a:ln w="57150">
            <a:solidFill>
              <a:srgbClr val="FF33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Colours of the Crucifixion</a:t>
            </a:r>
          </a:p>
        </p:txBody>
      </p:sp>
    </p:spTree>
    <p:extLst>
      <p:ext uri="{BB962C8B-B14F-4D97-AF65-F5344CB8AC3E}">
        <p14:creationId xmlns:p14="http://schemas.microsoft.com/office/powerpoint/2010/main" val="16553930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75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2000">
              <a:srgbClr val="FFFF00">
                <a:alpha val="45000"/>
              </a:srgbClr>
            </a:gs>
            <a:gs pos="52000">
              <a:schemeClr val="accent5">
                <a:lumMod val="76000"/>
              </a:schemeClr>
            </a:gs>
            <a:gs pos="6000">
              <a:srgbClr val="0000FF"/>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20</a:t>
            </a:fld>
            <a:endParaRPr lang="en-US" sz="1100" b="1" dirty="0">
              <a:solidFill>
                <a:schemeClr val="bg1"/>
              </a:solidFill>
            </a:endParaRPr>
          </a:p>
        </p:txBody>
      </p:sp>
      <p:sp>
        <p:nvSpPr>
          <p:cNvPr id="2" name="Rectangle 1"/>
          <p:cNvSpPr/>
          <p:nvPr/>
        </p:nvSpPr>
        <p:spPr>
          <a:xfrm>
            <a:off x="308169" y="803305"/>
            <a:ext cx="11536822" cy="5811281"/>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r>
              <a:rPr lang="en-US" sz="2800" dirty="0">
                <a:solidFill>
                  <a:srgbClr val="008080"/>
                </a:solidFill>
                <a:latin typeface="Georgia" panose="02040502050405020303" pitchFamily="18" charset="0"/>
              </a:rPr>
              <a:t>Num 19:7</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The priest shall then wash his garments, and shall bathe 	his body in water, and afterward come into the camp, but </a:t>
            </a:r>
            <a:r>
              <a:rPr lang="en-US" sz="2800" b="1" dirty="0">
                <a:ln>
                  <a:solidFill>
                    <a:srgbClr val="9933FF"/>
                  </a:solidFill>
                </a:ln>
                <a:solidFill>
                  <a:schemeClr val="bg2">
                    <a:lumMod val="60000"/>
                    <a:lumOff val="40000"/>
                  </a:schemeClr>
                </a:solidFill>
              </a:rPr>
              <a:t>the 	p</a:t>
            </a:r>
            <a:r>
              <a:rPr lang="en-US" sz="2800" b="1" u="sng" dirty="0">
                <a:ln>
                  <a:solidFill>
                    <a:srgbClr val="9933FF"/>
                  </a:solidFill>
                </a:ln>
                <a:solidFill>
                  <a:schemeClr val="bg2">
                    <a:lumMod val="60000"/>
                    <a:lumOff val="40000"/>
                  </a:schemeClr>
                </a:solidFill>
              </a:rPr>
              <a:t>riest is unclean</a:t>
            </a:r>
            <a:r>
              <a:rPr lang="en-US" sz="2800" dirty="0">
                <a:solidFill>
                  <a:schemeClr val="bg2">
                    <a:lumMod val="60000"/>
                    <a:lumOff val="40000"/>
                  </a:schemeClr>
                </a:solidFill>
              </a:rPr>
              <a:t> until evening.</a:t>
            </a:r>
          </a:p>
          <a:p>
            <a:endParaRPr lang="en-US" sz="2800" dirty="0">
              <a:solidFill>
                <a:schemeClr val="bg2">
                  <a:lumMod val="60000"/>
                  <a:lumOff val="40000"/>
                </a:schemeClr>
              </a:solidFill>
            </a:endParaRPr>
          </a:p>
          <a:p>
            <a:r>
              <a:rPr lang="en-US" sz="2800" dirty="0">
                <a:solidFill>
                  <a:srgbClr val="FF0000"/>
                </a:solidFill>
              </a:rPr>
              <a:t>Note: </a:t>
            </a:r>
            <a:r>
              <a:rPr lang="en-US" sz="2800" dirty="0">
                <a:solidFill>
                  <a:srgbClr val="002060"/>
                </a:solidFill>
              </a:rPr>
              <a:t>The Chief of Priests (</a:t>
            </a:r>
            <a:r>
              <a:rPr lang="en-US" sz="2800" u="sng" dirty="0">
                <a:solidFill>
                  <a:srgbClr val="002060"/>
                </a:solidFill>
              </a:rPr>
              <a:t>and</a:t>
            </a:r>
            <a:r>
              <a:rPr lang="en-US" sz="2800" dirty="0">
                <a:solidFill>
                  <a:srgbClr val="002060"/>
                </a:solidFill>
              </a:rPr>
              <a:t> the one doing the burning – </a:t>
            </a:r>
            <a:r>
              <a:rPr lang="en-US" sz="2800" dirty="0">
                <a:solidFill>
                  <a:srgbClr val="00B050"/>
                </a:solidFill>
              </a:rPr>
              <a:t>v:8</a:t>
            </a:r>
            <a:r>
              <a:rPr lang="en-US" sz="2800" dirty="0">
                <a:solidFill>
                  <a:srgbClr val="002060"/>
                </a:solidFill>
              </a:rPr>
              <a:t>) 				 becomes unclean. </a:t>
            </a:r>
          </a:p>
          <a:p>
            <a:endParaRPr lang="en-US" sz="2800" dirty="0">
              <a:solidFill>
                <a:srgbClr val="002060"/>
              </a:solidFill>
            </a:endParaRPr>
          </a:p>
          <a:p>
            <a:r>
              <a:rPr lang="en-US" sz="2800" dirty="0">
                <a:solidFill>
                  <a:srgbClr val="002060"/>
                </a:solidFill>
              </a:rPr>
              <a:t>What about </a:t>
            </a:r>
            <a:r>
              <a:rPr lang="en-US" sz="2800" dirty="0">
                <a:solidFill>
                  <a:srgbClr val="0000FF"/>
                </a:solidFill>
              </a:rPr>
              <a:t>Yahusha?  </a:t>
            </a:r>
            <a:r>
              <a:rPr lang="en-US" sz="2800" dirty="0">
                <a:solidFill>
                  <a:srgbClr val="002060"/>
                </a:solidFill>
              </a:rPr>
              <a:t>Did He, while presiding as the MelchiTzedeq Kohen Ha </a:t>
            </a:r>
            <a:r>
              <a:rPr lang="en-US" sz="2800" dirty="0" err="1">
                <a:solidFill>
                  <a:srgbClr val="002060"/>
                </a:solidFill>
              </a:rPr>
              <a:t>Gadol</a:t>
            </a:r>
            <a:r>
              <a:rPr lang="en-US" sz="2800" dirty="0">
                <a:solidFill>
                  <a:srgbClr val="002060"/>
                </a:solidFill>
              </a:rPr>
              <a:t> over the Paschal Sacrifice, </a:t>
            </a:r>
            <a:r>
              <a:rPr lang="en-US" sz="2800" b="1" u="sng" dirty="0">
                <a:ln>
                  <a:solidFill>
                    <a:srgbClr val="0000FF"/>
                  </a:solidFill>
                </a:ln>
                <a:solidFill>
                  <a:srgbClr val="FF0000"/>
                </a:solidFill>
              </a:rPr>
              <a:t>also become unclean</a:t>
            </a:r>
            <a:r>
              <a:rPr lang="en-US" sz="2800" b="1" dirty="0">
                <a:ln>
                  <a:solidFill>
                    <a:srgbClr val="0000FF"/>
                  </a:solidFill>
                </a:ln>
                <a:solidFill>
                  <a:srgbClr val="FF0000"/>
                </a:solidFill>
              </a:rPr>
              <a:t>?</a:t>
            </a:r>
          </a:p>
          <a:p>
            <a:endParaRPr lang="en-US" sz="2800" dirty="0">
              <a:solidFill>
                <a:srgbClr val="002060"/>
              </a:solidFill>
            </a:endParaRPr>
          </a:p>
          <a:p>
            <a:r>
              <a:rPr lang="en-US" sz="2800" dirty="0">
                <a:solidFill>
                  <a:srgbClr val="008080"/>
                </a:solidFill>
                <a:latin typeface="Georgia" panose="02040502050405020303" pitchFamily="18" charset="0"/>
              </a:rPr>
              <a:t>2 </a:t>
            </a:r>
            <a:r>
              <a:rPr lang="en-US" sz="2800" dirty="0" err="1">
                <a:solidFill>
                  <a:srgbClr val="008080"/>
                </a:solidFill>
                <a:latin typeface="Georgia" panose="02040502050405020303" pitchFamily="18" charset="0"/>
              </a:rPr>
              <a:t>Cor</a:t>
            </a:r>
            <a:r>
              <a:rPr lang="en-US" sz="2800" dirty="0">
                <a:solidFill>
                  <a:srgbClr val="008080"/>
                </a:solidFill>
                <a:latin typeface="Georgia" panose="02040502050405020303" pitchFamily="18" charset="0"/>
              </a:rPr>
              <a:t> 5:21</a:t>
            </a:r>
            <a:r>
              <a:rPr lang="en-US" sz="2800" dirty="0">
                <a:solidFill>
                  <a:prstClr val="black"/>
                </a:solidFill>
                <a:latin typeface="Georgia" panose="02040502050405020303" pitchFamily="18" charset="0"/>
              </a:rPr>
              <a:t>  </a:t>
            </a:r>
            <a:r>
              <a:rPr lang="en-US" sz="2800" b="1" dirty="0">
                <a:ln>
                  <a:solidFill>
                    <a:srgbClr val="0000FF"/>
                  </a:solidFill>
                </a:ln>
                <a:solidFill>
                  <a:schemeClr val="bg2">
                    <a:lumMod val="60000"/>
                    <a:lumOff val="40000"/>
                  </a:schemeClr>
                </a:solidFill>
              </a:rPr>
              <a:t>For He made Him </a:t>
            </a:r>
            <a:r>
              <a:rPr lang="en-US" sz="2800" b="1" u="sng" dirty="0">
                <a:ln>
                  <a:solidFill>
                    <a:srgbClr val="0000FF"/>
                  </a:solidFill>
                </a:ln>
                <a:solidFill>
                  <a:schemeClr val="bg2">
                    <a:lumMod val="60000"/>
                    <a:lumOff val="40000"/>
                  </a:schemeClr>
                </a:solidFill>
                <a:effectLst>
                  <a:glow rad="101600">
                    <a:srgbClr val="00FF00">
                      <a:alpha val="44000"/>
                    </a:srgbClr>
                  </a:glow>
                </a:effectLst>
              </a:rPr>
              <a:t>who knew no sin</a:t>
            </a:r>
            <a:r>
              <a:rPr lang="en-US" sz="2800" b="1" dirty="0">
                <a:ln>
                  <a:solidFill>
                    <a:srgbClr val="0000FF"/>
                  </a:solidFill>
                </a:ln>
                <a:solidFill>
                  <a:schemeClr val="bg2">
                    <a:lumMod val="60000"/>
                    <a:lumOff val="40000"/>
                  </a:schemeClr>
                </a:solidFill>
                <a:effectLst>
                  <a:glow rad="101600">
                    <a:srgbClr val="00FF00">
                      <a:alpha val="44000"/>
                    </a:srgbClr>
                  </a:glow>
                </a:effectLst>
              </a:rPr>
              <a:t> </a:t>
            </a:r>
            <a:r>
              <a:rPr lang="en-US" sz="2800" b="1" i="1" dirty="0">
                <a:ln>
                  <a:solidFill>
                    <a:srgbClr val="0000FF"/>
                  </a:solidFill>
                </a:ln>
                <a:solidFill>
                  <a:schemeClr val="bg1"/>
                </a:solidFill>
                <a:effectLst>
                  <a:glow rad="127000">
                    <a:schemeClr val="accent5">
                      <a:lumMod val="60000"/>
                      <a:lumOff val="40000"/>
                    </a:schemeClr>
                  </a:glow>
                </a:effectLst>
              </a:rPr>
              <a:t>TO BE SIN </a:t>
            </a:r>
            <a:r>
              <a:rPr lang="en-US" sz="2800" b="1" dirty="0">
                <a:ln>
                  <a:solidFill>
                    <a:srgbClr val="0000FF"/>
                  </a:solidFill>
                </a:ln>
                <a:solidFill>
                  <a:schemeClr val="bg2">
                    <a:lumMod val="60000"/>
                    <a:lumOff val="40000"/>
                  </a:schemeClr>
                </a:solidFill>
              </a:rPr>
              <a:t>for us, </a:t>
            </a:r>
            <a:r>
              <a:rPr lang="en-US" sz="2800" dirty="0">
                <a:solidFill>
                  <a:schemeClr val="bg2">
                    <a:lumMod val="60000"/>
                    <a:lumOff val="40000"/>
                  </a:schemeClr>
                </a:solidFill>
              </a:rPr>
              <a:t>so 	that in Him we might become the righteousness of Elohim.    </a:t>
            </a:r>
          </a:p>
        </p:txBody>
      </p:sp>
      <p:sp>
        <p:nvSpPr>
          <p:cNvPr id="3" name="Rectangle 2"/>
          <p:cNvSpPr/>
          <p:nvPr/>
        </p:nvSpPr>
        <p:spPr>
          <a:xfrm>
            <a:off x="308168" y="102542"/>
            <a:ext cx="11502639" cy="615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4400" i="1" dirty="0">
                <a:ln w="19050">
                  <a:solidFill>
                    <a:schemeClr val="bg1"/>
                  </a:solidFill>
                </a:ln>
                <a:solidFill>
                  <a:schemeClr val="accent5">
                    <a:lumMod val="60000"/>
                    <a:lumOff val="40000"/>
                  </a:schemeClr>
                </a:solidFill>
                <a:latin typeface="Arial Black" panose="020B0A04020102020204" pitchFamily="34" charset="0"/>
              </a:rPr>
              <a:t>Considering -</a:t>
            </a:r>
            <a:r>
              <a:rPr lang="en-CA" sz="4400" i="1" dirty="0">
                <a:ln w="19050">
                  <a:solidFill>
                    <a:schemeClr val="bg1"/>
                  </a:solidFill>
                </a:ln>
                <a:solidFill>
                  <a:schemeClr val="accent6">
                    <a:lumMod val="75000"/>
                  </a:schemeClr>
                </a:solidFill>
                <a:latin typeface="Arial Black" panose="020B0A04020102020204" pitchFamily="34" charset="0"/>
              </a:rPr>
              <a:t> The Uncleanliness</a:t>
            </a:r>
            <a:endParaRPr lang="en-CA" sz="4400" i="1" dirty="0">
              <a:ln w="19050">
                <a:solidFill>
                  <a:schemeClr val="bg1"/>
                </a:solidFill>
              </a:ln>
              <a:solidFill>
                <a:schemeClr val="accent6">
                  <a:lumMod val="75000"/>
                </a:schemeClr>
              </a:solidFill>
              <a:effectLst>
                <a:glow rad="127000">
                  <a:srgbClr val="00FFFF"/>
                </a:glow>
              </a:effectLst>
              <a:latin typeface="Arial Black" panose="020B0A04020102020204" pitchFamily="34" charset="0"/>
            </a:endParaRPr>
          </a:p>
        </p:txBody>
      </p:sp>
      <p:sp>
        <p:nvSpPr>
          <p:cNvPr id="4" name="Rectangle 3"/>
          <p:cNvSpPr/>
          <p:nvPr/>
        </p:nvSpPr>
        <p:spPr>
          <a:xfrm>
            <a:off x="857840" y="4986779"/>
            <a:ext cx="1385739" cy="282804"/>
          </a:xfrm>
          <a:prstGeom prst="rect">
            <a:avLst/>
          </a:prstGeom>
          <a:solidFill>
            <a:schemeClr val="bg2">
              <a:lumMod val="40000"/>
              <a:lumOff val="60000"/>
            </a:schemeClr>
          </a:solidFill>
          <a:ln>
            <a:solidFill>
              <a:srgbClr val="6E420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1600" b="1" dirty="0">
                <a:solidFill>
                  <a:srgbClr val="0000FF"/>
                </a:solidFill>
              </a:rPr>
              <a:t>High Priest</a:t>
            </a:r>
          </a:p>
        </p:txBody>
      </p:sp>
    </p:spTree>
    <p:extLst>
      <p:ext uri="{BB962C8B-B14F-4D97-AF65-F5344CB8AC3E}">
        <p14:creationId xmlns:p14="http://schemas.microsoft.com/office/powerpoint/2010/main" val="319513173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chemeClr val="accent3">
                <a:alpha val="68000"/>
                <a:lumMod val="62000"/>
                <a:lumOff val="38000"/>
              </a:schemeClr>
            </a:gs>
            <a:gs pos="52000">
              <a:schemeClr val="accent5">
                <a:lumMod val="94000"/>
                <a:lumOff val="6000"/>
              </a:schemeClr>
            </a:gs>
            <a:gs pos="6000">
              <a:srgbClr val="0000FF">
                <a:alpha val="29000"/>
              </a:srgbClr>
            </a:gs>
          </a:gsLst>
          <a:lin ang="162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58920" y="6580402"/>
            <a:ext cx="333080" cy="277598"/>
          </a:xfrm>
        </p:spPr>
        <p:txBody>
          <a:bodyPr/>
          <a:lstStyle/>
          <a:p>
            <a:fld id="{6D22F896-40B5-4ADD-8801-0D06FADFA095}" type="slidenum">
              <a:rPr lang="en-US" sz="1100" smtClean="0">
                <a:solidFill>
                  <a:schemeClr val="bg1"/>
                </a:solidFill>
              </a:rPr>
              <a:t>21</a:t>
            </a:fld>
            <a:endParaRPr lang="en-US" sz="1100" dirty="0">
              <a:solidFill>
                <a:schemeClr val="bg1"/>
              </a:solidFill>
            </a:endParaRPr>
          </a:p>
        </p:txBody>
      </p:sp>
      <p:sp>
        <p:nvSpPr>
          <p:cNvPr id="3" name="Rectangle 2"/>
          <p:cNvSpPr/>
          <p:nvPr/>
        </p:nvSpPr>
        <p:spPr>
          <a:xfrm>
            <a:off x="1919436" y="24187"/>
            <a:ext cx="8426153"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CA" sz="3200" dirty="0">
                <a:solidFill>
                  <a:srgbClr val="002060"/>
                </a:solidFill>
                <a:effectLst>
                  <a:glow rad="127000">
                    <a:schemeClr val="tx1"/>
                  </a:glow>
                </a:effectLst>
                <a:latin typeface="Arial Black" panose="020B0A04020102020204" pitchFamily="34" charset="0"/>
              </a:rPr>
              <a:t>And the One doing the burning?</a:t>
            </a:r>
            <a:endParaRPr lang="en-CA" sz="3200" i="1" dirty="0">
              <a:ln w="19050">
                <a:solidFill>
                  <a:srgbClr val="FF33CC"/>
                </a:solidFill>
              </a:ln>
              <a:solidFill>
                <a:srgbClr val="0000FF"/>
              </a:solidFill>
              <a:effectLst>
                <a:glow rad="127000">
                  <a:schemeClr val="tx1"/>
                </a:glow>
              </a:effectLst>
              <a:latin typeface="Arial Black" panose="020B0A04020102020204" pitchFamily="34" charset="0"/>
            </a:endParaRPr>
          </a:p>
        </p:txBody>
      </p:sp>
      <p:sp>
        <p:nvSpPr>
          <p:cNvPr id="7" name="Rounded Rectangle 6"/>
          <p:cNvSpPr/>
          <p:nvPr/>
        </p:nvSpPr>
        <p:spPr>
          <a:xfrm>
            <a:off x="85725" y="619126"/>
            <a:ext cx="11963400" cy="6105524"/>
          </a:xfrm>
          <a:prstGeom prst="roundRect">
            <a:avLst>
              <a:gd name="adj" fmla="val 16559"/>
            </a:avLst>
          </a:prstGeom>
          <a:noFill/>
          <a:ln w="5715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r>
              <a:rPr lang="en-US" sz="2800" dirty="0">
                <a:solidFill>
                  <a:srgbClr val="002060"/>
                </a:solidFill>
              </a:rPr>
              <a:t>   Can we see a connection from the one doing the burning of the </a:t>
            </a:r>
            <a:br>
              <a:rPr lang="en-US" sz="2800" dirty="0">
                <a:solidFill>
                  <a:srgbClr val="002060"/>
                </a:solidFill>
              </a:rPr>
            </a:br>
            <a:r>
              <a:rPr lang="en-US" sz="2800" dirty="0">
                <a:solidFill>
                  <a:srgbClr val="C00000"/>
                </a:solidFill>
              </a:rPr>
              <a:t>Red Heifer, </a:t>
            </a:r>
            <a:r>
              <a:rPr lang="en-US" sz="2800" dirty="0">
                <a:solidFill>
                  <a:srgbClr val="002060"/>
                </a:solidFill>
              </a:rPr>
              <a:t>to Yahusha suffering the crucifixion?  Yahusha, the Kohen Ha </a:t>
            </a:r>
            <a:r>
              <a:rPr lang="en-US" sz="2800" dirty="0" err="1">
                <a:solidFill>
                  <a:srgbClr val="002060"/>
                </a:solidFill>
              </a:rPr>
              <a:t>Gadol</a:t>
            </a:r>
            <a:r>
              <a:rPr lang="en-US" sz="2800" dirty="0">
                <a:solidFill>
                  <a:srgbClr val="002060"/>
                </a:solidFill>
              </a:rPr>
              <a:t>, authorized the sacrifice by voluntarily</a:t>
            </a:r>
            <a:r>
              <a:rPr lang="en-US" sz="2800" dirty="0">
                <a:solidFill>
                  <a:srgbClr val="0000FF"/>
                </a:solidFill>
              </a:rPr>
              <a:t> allowing Himself to suffer. By volunteering to suffer, </a:t>
            </a:r>
            <a:r>
              <a:rPr lang="en-US" sz="2800" dirty="0">
                <a:solidFill>
                  <a:schemeClr val="bg1"/>
                </a:solidFill>
              </a:rPr>
              <a:t>He also became the </a:t>
            </a:r>
            <a:r>
              <a:rPr lang="en-US" sz="2800" dirty="0">
                <a:solidFill>
                  <a:srgbClr val="0000FF"/>
                </a:solidFill>
              </a:rPr>
              <a:t>One </a:t>
            </a:r>
            <a:r>
              <a:rPr lang="en-US" sz="2800" dirty="0">
                <a:solidFill>
                  <a:schemeClr val="bg1"/>
                </a:solidFill>
              </a:rPr>
              <a:t>performing the</a:t>
            </a:r>
            <a:r>
              <a:rPr lang="en-US" sz="2800" dirty="0">
                <a:solidFill>
                  <a:srgbClr val="0000FF"/>
                </a:solidFill>
              </a:rPr>
              <a:t> </a:t>
            </a:r>
            <a:r>
              <a:rPr lang="en-US" sz="2800" b="1" dirty="0">
                <a:solidFill>
                  <a:srgbClr val="FF0000"/>
                </a:solidFill>
              </a:rPr>
              <a:t>“burning” </a:t>
            </a:r>
            <a:r>
              <a:rPr lang="en-US" sz="2800" dirty="0">
                <a:solidFill>
                  <a:schemeClr val="bg1"/>
                </a:solidFill>
              </a:rPr>
              <a:t>of the sacrifice. </a:t>
            </a:r>
            <a:br>
              <a:rPr lang="en-US" sz="2800" dirty="0">
                <a:solidFill>
                  <a:schemeClr val="bg1"/>
                </a:solidFill>
              </a:rPr>
            </a:br>
            <a:r>
              <a:rPr lang="en-US" sz="2800" dirty="0">
                <a:solidFill>
                  <a:srgbClr val="0000FF"/>
                </a:solidFill>
              </a:rPr>
              <a:t>Yahusha, </a:t>
            </a:r>
            <a:r>
              <a:rPr lang="en-US" sz="2800" dirty="0">
                <a:solidFill>
                  <a:schemeClr val="bg1"/>
                </a:solidFill>
              </a:rPr>
              <a:t>fulfilling the Antitype position, </a:t>
            </a:r>
            <a:r>
              <a:rPr lang="en-US" sz="2800" dirty="0">
                <a:solidFill>
                  <a:srgbClr val="002060"/>
                </a:solidFill>
              </a:rPr>
              <a:t>“</a:t>
            </a:r>
            <a:r>
              <a:rPr lang="en-US" sz="2800" u="sng" dirty="0">
                <a:solidFill>
                  <a:srgbClr val="002060"/>
                </a:solidFill>
              </a:rPr>
              <a:t>became unclean</a:t>
            </a:r>
            <a:r>
              <a:rPr lang="en-US" sz="2800" dirty="0">
                <a:solidFill>
                  <a:srgbClr val="002060"/>
                </a:solidFill>
              </a:rPr>
              <a:t> with </a:t>
            </a:r>
            <a:br>
              <a:rPr lang="en-US" sz="2800" dirty="0">
                <a:solidFill>
                  <a:srgbClr val="002060"/>
                </a:solidFill>
              </a:rPr>
            </a:br>
            <a:r>
              <a:rPr lang="en-US" sz="2800" dirty="0">
                <a:solidFill>
                  <a:srgbClr val="002060"/>
                </a:solidFill>
              </a:rPr>
              <a:t>				  </a:t>
            </a:r>
            <a:r>
              <a:rPr lang="en-US" sz="2800" b="1" u="sng" dirty="0">
                <a:solidFill>
                  <a:srgbClr val="FF0000"/>
                </a:solidFill>
              </a:rPr>
              <a:t>our sins</a:t>
            </a:r>
            <a:r>
              <a:rPr lang="en-US" sz="2800" b="1" dirty="0">
                <a:solidFill>
                  <a:srgbClr val="FF0000"/>
                </a:solidFill>
              </a:rPr>
              <a:t>”</a:t>
            </a:r>
            <a:r>
              <a:rPr lang="en-US" sz="2800" dirty="0">
                <a:solidFill>
                  <a:srgbClr val="002060"/>
                </a:solidFill>
              </a:rPr>
              <a:t> – 	  </a:t>
            </a:r>
            <a:r>
              <a:rPr lang="en-US" sz="2800" b="1" u="sng" dirty="0">
                <a:solidFill>
                  <a:srgbClr val="0000FF"/>
                </a:solidFill>
              </a:rPr>
              <a:t>NOT HIS OWN</a:t>
            </a:r>
            <a:r>
              <a:rPr lang="en-US" sz="2800" dirty="0">
                <a:solidFill>
                  <a:srgbClr val="0000FF"/>
                </a:solidFill>
              </a:rPr>
              <a:t>!</a:t>
            </a:r>
            <a:r>
              <a:rPr lang="en-US" sz="2800" dirty="0">
                <a:solidFill>
                  <a:srgbClr val="002060"/>
                </a:solidFill>
              </a:rPr>
              <a:t> </a:t>
            </a:r>
            <a:br>
              <a:rPr lang="en-US" sz="2800" dirty="0">
                <a:solidFill>
                  <a:srgbClr val="002060"/>
                </a:solidFill>
              </a:rPr>
            </a:br>
            <a:r>
              <a:rPr lang="en-US" sz="1000" dirty="0">
                <a:solidFill>
                  <a:srgbClr val="002060"/>
                </a:solidFill>
              </a:rPr>
              <a:t>				</a:t>
            </a:r>
          </a:p>
          <a:p>
            <a:r>
              <a:rPr lang="en-US" sz="2800" dirty="0" err="1">
                <a:solidFill>
                  <a:srgbClr val="008080"/>
                </a:solidFill>
                <a:latin typeface="Georgia" panose="02040502050405020303" pitchFamily="18" charset="0"/>
              </a:rPr>
              <a:t>Num</a:t>
            </a:r>
            <a:r>
              <a:rPr lang="en-US" sz="2800" dirty="0">
                <a:solidFill>
                  <a:srgbClr val="008080"/>
                </a:solidFill>
                <a:latin typeface="Georgia" panose="02040502050405020303" pitchFamily="18" charset="0"/>
              </a:rPr>
              <a:t> 19:8</a:t>
            </a:r>
            <a:r>
              <a:rPr lang="en-US" sz="2800" dirty="0">
                <a:solidFill>
                  <a:prstClr val="black"/>
                </a:solidFill>
                <a:latin typeface="Georgia" panose="02040502050405020303" pitchFamily="18" charset="0"/>
              </a:rPr>
              <a:t>  </a:t>
            </a:r>
            <a:r>
              <a:rPr lang="en-US" sz="2800" dirty="0">
                <a:solidFill>
                  <a:srgbClr val="FFFF00"/>
                </a:solidFill>
                <a:effectLst>
                  <a:glow rad="127000">
                    <a:schemeClr val="accent4">
                      <a:lumMod val="50000"/>
                    </a:schemeClr>
                  </a:glow>
                </a:effectLst>
                <a:latin typeface="Georgia" panose="02040502050405020303" pitchFamily="18" charset="0"/>
              </a:rPr>
              <a:t>And he that </a:t>
            </a:r>
            <a:r>
              <a:rPr lang="en-US" sz="2800" dirty="0" err="1">
                <a:solidFill>
                  <a:srgbClr val="FFFF00"/>
                </a:solidFill>
                <a:effectLst>
                  <a:glow rad="127000">
                    <a:schemeClr val="accent4">
                      <a:lumMod val="50000"/>
                    </a:schemeClr>
                  </a:glow>
                </a:effectLst>
                <a:latin typeface="Georgia" panose="02040502050405020303" pitchFamily="18" charset="0"/>
              </a:rPr>
              <a:t>burneth</a:t>
            </a:r>
            <a:r>
              <a:rPr lang="en-US" sz="2800" dirty="0">
                <a:solidFill>
                  <a:srgbClr val="FFFF00"/>
                </a:solidFill>
                <a:effectLst>
                  <a:glow rad="127000">
                    <a:schemeClr val="accent4">
                      <a:lumMod val="50000"/>
                    </a:schemeClr>
                  </a:glow>
                </a:effectLst>
                <a:latin typeface="Georgia" panose="02040502050405020303" pitchFamily="18" charset="0"/>
              </a:rPr>
              <a:t> her shall wash his clothes in water, 			and bathe his flesh in water, and shall be unclean until the even.</a:t>
            </a:r>
            <a:br>
              <a:rPr lang="en-US" sz="2800" dirty="0">
                <a:solidFill>
                  <a:srgbClr val="FFFF00"/>
                </a:solidFill>
                <a:effectLst>
                  <a:glow rad="127000">
                    <a:schemeClr val="accent4">
                      <a:lumMod val="50000"/>
                    </a:schemeClr>
                  </a:glow>
                </a:effectLst>
                <a:latin typeface="Georgia" panose="02040502050405020303" pitchFamily="18" charset="0"/>
              </a:rPr>
            </a:br>
            <a:r>
              <a:rPr lang="en-US" sz="800" dirty="0">
                <a:solidFill>
                  <a:srgbClr val="FFFF00"/>
                </a:solidFill>
                <a:effectLst>
                  <a:glow rad="127000">
                    <a:schemeClr val="accent4">
                      <a:lumMod val="50000"/>
                    </a:schemeClr>
                  </a:glow>
                </a:effectLst>
                <a:latin typeface="Georgia" panose="02040502050405020303" pitchFamily="18" charset="0"/>
              </a:rPr>
              <a:t> </a:t>
            </a:r>
          </a:p>
          <a:p>
            <a:pPr algn="ctr"/>
            <a:r>
              <a:rPr lang="en-US" sz="2800" b="1" dirty="0">
                <a:ln>
                  <a:solidFill>
                    <a:srgbClr val="0000FF"/>
                  </a:solidFill>
                </a:ln>
                <a:solidFill>
                  <a:schemeClr val="tx1"/>
                </a:solidFill>
                <a:latin typeface="Georgia" panose="02040502050405020303" pitchFamily="18" charset="0"/>
              </a:rPr>
              <a:t>Yahusha, </a:t>
            </a:r>
            <a:r>
              <a:rPr lang="en-US" sz="2800" dirty="0">
                <a:solidFill>
                  <a:schemeClr val="bg1"/>
                </a:solidFill>
                <a:latin typeface="Georgia" panose="02040502050405020303" pitchFamily="18" charset="0"/>
              </a:rPr>
              <a:t>inherently housing the </a:t>
            </a:r>
            <a:r>
              <a:rPr lang="en-US" sz="2800" b="1" dirty="0">
                <a:ln>
                  <a:solidFill>
                    <a:srgbClr val="0000FF"/>
                  </a:solidFill>
                </a:ln>
                <a:solidFill>
                  <a:schemeClr val="tx1"/>
                </a:solidFill>
                <a:latin typeface="Georgia" panose="02040502050405020303" pitchFamily="18" charset="0"/>
              </a:rPr>
              <a:t>Clean Water of Life, </a:t>
            </a:r>
            <a:r>
              <a:rPr lang="en-US" sz="2800" dirty="0">
                <a:solidFill>
                  <a:schemeClr val="bg1"/>
                </a:solidFill>
                <a:latin typeface="Georgia" panose="02040502050405020303" pitchFamily="18" charset="0"/>
              </a:rPr>
              <a:t>like the death of the </a:t>
            </a:r>
            <a:r>
              <a:rPr lang="en-US" sz="2800" dirty="0" err="1">
                <a:solidFill>
                  <a:schemeClr val="bg1"/>
                </a:solidFill>
                <a:latin typeface="Georgia" panose="02040502050405020303" pitchFamily="18" charset="0"/>
              </a:rPr>
              <a:t>Towla</a:t>
            </a:r>
            <a:r>
              <a:rPr lang="en-US" sz="2800" dirty="0">
                <a:solidFill>
                  <a:schemeClr val="bg1"/>
                </a:solidFill>
                <a:latin typeface="Georgia" panose="02040502050405020303" pitchFamily="18" charset="0"/>
              </a:rPr>
              <a:t> worm, appeared 3 days and 3 nights later – </a:t>
            </a:r>
            <a:r>
              <a:rPr lang="en-US" sz="2800" u="sng" dirty="0">
                <a:ln>
                  <a:solidFill>
                    <a:srgbClr val="0000FF"/>
                  </a:solidFill>
                </a:ln>
                <a:solidFill>
                  <a:schemeClr val="tx1"/>
                </a:solidFill>
                <a:latin typeface="Arial Black" panose="020B0A04020102020204" pitchFamily="34" charset="0"/>
              </a:rPr>
              <a:t>White</a:t>
            </a:r>
            <a:r>
              <a:rPr lang="en-US" sz="2800" dirty="0">
                <a:solidFill>
                  <a:schemeClr val="bg1"/>
                </a:solidFill>
                <a:latin typeface="Georgia" panose="02040502050405020303" pitchFamily="18" charset="0"/>
              </a:rPr>
              <a:t> - </a:t>
            </a:r>
            <a:r>
              <a:rPr lang="en-US" sz="2800" b="1" dirty="0">
                <a:solidFill>
                  <a:schemeClr val="tx1"/>
                </a:solidFill>
                <a:latin typeface="Georgia" panose="02040502050405020303" pitchFamily="18" charset="0"/>
              </a:rPr>
              <a:t>(</a:t>
            </a:r>
            <a:r>
              <a:rPr lang="en-US" sz="2800" b="1" dirty="0">
                <a:ln>
                  <a:solidFill>
                    <a:srgbClr val="0000FF"/>
                  </a:solidFill>
                </a:ln>
                <a:solidFill>
                  <a:schemeClr val="tx1"/>
                </a:solidFill>
                <a:latin typeface="Georgia" panose="02040502050405020303" pitchFamily="18" charset="0"/>
              </a:rPr>
              <a:t>Clean</a:t>
            </a:r>
            <a:r>
              <a:rPr lang="en-US" sz="2800" b="1" dirty="0">
                <a:solidFill>
                  <a:schemeClr val="tx1"/>
                </a:solidFill>
                <a:latin typeface="Georgia" panose="02040502050405020303" pitchFamily="18" charset="0"/>
              </a:rPr>
              <a:t>) </a:t>
            </a:r>
            <a:r>
              <a:rPr lang="en-US" sz="2800" b="1" dirty="0">
                <a:ln>
                  <a:solidFill>
                    <a:srgbClr val="0000FF"/>
                  </a:solidFill>
                </a:ln>
                <a:solidFill>
                  <a:schemeClr val="tx1"/>
                </a:solidFill>
                <a:latin typeface="Georgia" panose="02040502050405020303" pitchFamily="18" charset="0"/>
              </a:rPr>
              <a:t>as snow. </a:t>
            </a:r>
            <a:r>
              <a:rPr lang="en-US" sz="2800" dirty="0">
                <a:solidFill>
                  <a:schemeClr val="bg1"/>
                </a:solidFill>
                <a:latin typeface="Georgia" panose="02040502050405020303" pitchFamily="18" charset="0"/>
              </a:rPr>
              <a:t>He was fully prepared to </a:t>
            </a:r>
            <a:r>
              <a:rPr lang="en-US" sz="2800" u="sng" dirty="0">
                <a:solidFill>
                  <a:schemeClr val="bg1"/>
                </a:solidFill>
                <a:latin typeface="Georgia" panose="02040502050405020303" pitchFamily="18" charset="0"/>
              </a:rPr>
              <a:t>BE</a:t>
            </a:r>
            <a:r>
              <a:rPr lang="en-US" sz="2800" dirty="0">
                <a:solidFill>
                  <a:schemeClr val="bg1"/>
                </a:solidFill>
                <a:latin typeface="Georgia" panose="02040502050405020303" pitchFamily="18" charset="0"/>
              </a:rPr>
              <a:t> the </a:t>
            </a:r>
            <a:r>
              <a:rPr lang="en-US" sz="2800" b="1" u="sng" dirty="0" err="1">
                <a:ln>
                  <a:solidFill>
                    <a:srgbClr val="00B0F0"/>
                  </a:solidFill>
                </a:ln>
                <a:solidFill>
                  <a:srgbClr val="00FFFF"/>
                </a:solidFill>
                <a:latin typeface="Georgia" panose="02040502050405020303" pitchFamily="18" charset="0"/>
              </a:rPr>
              <a:t>Firstfruit</a:t>
            </a:r>
            <a:r>
              <a:rPr lang="en-US" sz="2800" dirty="0">
                <a:ln>
                  <a:solidFill>
                    <a:srgbClr val="FFFF99"/>
                  </a:solidFill>
                </a:ln>
                <a:solidFill>
                  <a:srgbClr val="FFFF00"/>
                </a:solidFill>
                <a:latin typeface="Georgia" panose="02040502050405020303" pitchFamily="18" charset="0"/>
              </a:rPr>
              <a:t> </a:t>
            </a:r>
            <a:br>
              <a:rPr lang="en-US" sz="2800" dirty="0">
                <a:ln>
                  <a:solidFill>
                    <a:srgbClr val="FFFF99"/>
                  </a:solidFill>
                </a:ln>
                <a:solidFill>
                  <a:srgbClr val="FFFF00"/>
                </a:solidFill>
                <a:latin typeface="Georgia" panose="02040502050405020303" pitchFamily="18" charset="0"/>
              </a:rPr>
            </a:br>
            <a:r>
              <a:rPr lang="en-US" sz="2800" dirty="0">
                <a:solidFill>
                  <a:schemeClr val="bg1"/>
                </a:solidFill>
                <a:latin typeface="Georgia" panose="02040502050405020303" pitchFamily="18" charset="0"/>
              </a:rPr>
              <a:t>in the Heavenly Court of Yahuah. </a:t>
            </a:r>
          </a:p>
        </p:txBody>
      </p:sp>
    </p:spTree>
    <p:extLst>
      <p:ext uri="{BB962C8B-B14F-4D97-AF65-F5344CB8AC3E}">
        <p14:creationId xmlns:p14="http://schemas.microsoft.com/office/powerpoint/2010/main" val="17539937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2000">
              <a:srgbClr val="FFFF00">
                <a:alpha val="45000"/>
              </a:srgbClr>
            </a:gs>
            <a:gs pos="52000">
              <a:schemeClr val="accent5">
                <a:lumMod val="76000"/>
              </a:schemeClr>
            </a:gs>
            <a:gs pos="6000">
              <a:srgbClr val="0000FF"/>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22</a:t>
            </a:fld>
            <a:endParaRPr lang="en-US" sz="1100" b="1" dirty="0">
              <a:solidFill>
                <a:schemeClr val="bg1"/>
              </a:solidFill>
            </a:endParaRPr>
          </a:p>
        </p:txBody>
      </p:sp>
      <p:sp>
        <p:nvSpPr>
          <p:cNvPr id="2" name="Rectangle 1"/>
          <p:cNvSpPr/>
          <p:nvPr/>
        </p:nvSpPr>
        <p:spPr>
          <a:xfrm>
            <a:off x="308168" y="4581525"/>
            <a:ext cx="5517215" cy="20330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800" dirty="0">
                <a:solidFill>
                  <a:srgbClr val="002060"/>
                </a:solidFill>
              </a:rPr>
              <a:t>Yes, the one doing the burning, </a:t>
            </a:r>
            <a:r>
              <a:rPr lang="en-US" sz="2800" b="1" dirty="0">
                <a:ln>
                  <a:solidFill>
                    <a:srgbClr val="0000FF"/>
                  </a:solidFill>
                </a:ln>
                <a:solidFill>
                  <a:srgbClr val="FF0000"/>
                </a:solidFill>
              </a:rPr>
              <a:t>and the High Priest, </a:t>
            </a:r>
            <a:br>
              <a:rPr lang="en-US" sz="2800" dirty="0">
                <a:solidFill>
                  <a:srgbClr val="002060"/>
                </a:solidFill>
              </a:rPr>
            </a:br>
            <a:r>
              <a:rPr lang="en-US" sz="2800" b="1" u="sng" dirty="0">
                <a:solidFill>
                  <a:srgbClr val="002060"/>
                </a:solidFill>
              </a:rPr>
              <a:t>became unclean</a:t>
            </a:r>
            <a:r>
              <a:rPr lang="en-US" sz="2800" b="1" dirty="0">
                <a:solidFill>
                  <a:srgbClr val="002060"/>
                </a:solidFill>
              </a:rPr>
              <a:t> </a:t>
            </a:r>
            <a:r>
              <a:rPr lang="en-US" sz="2800" dirty="0">
                <a:solidFill>
                  <a:srgbClr val="002060"/>
                </a:solidFill>
              </a:rPr>
              <a:t>at the </a:t>
            </a:r>
            <a:br>
              <a:rPr lang="en-US" sz="2800" dirty="0">
                <a:solidFill>
                  <a:srgbClr val="002060"/>
                </a:solidFill>
              </a:rPr>
            </a:br>
            <a:r>
              <a:rPr lang="en-US" sz="2800" dirty="0">
                <a:solidFill>
                  <a:srgbClr val="002060"/>
                </a:solidFill>
              </a:rPr>
              <a:t>red heifer sacrifice. </a:t>
            </a:r>
          </a:p>
        </p:txBody>
      </p:sp>
      <p:sp>
        <p:nvSpPr>
          <p:cNvPr id="3" name="Rectangle 2"/>
          <p:cNvSpPr/>
          <p:nvPr/>
        </p:nvSpPr>
        <p:spPr>
          <a:xfrm>
            <a:off x="308168" y="102542"/>
            <a:ext cx="11502639" cy="615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r>
              <a:rPr lang="en-CA" sz="4400" i="1" dirty="0">
                <a:ln w="19050">
                  <a:solidFill>
                    <a:schemeClr val="bg1"/>
                  </a:solidFill>
                </a:ln>
                <a:solidFill>
                  <a:schemeClr val="accent6">
                    <a:lumMod val="75000"/>
                  </a:schemeClr>
                </a:solidFill>
                <a:effectLst>
                  <a:glow rad="127000">
                    <a:schemeClr val="accent6">
                      <a:lumMod val="20000"/>
                      <a:lumOff val="80000"/>
                    </a:schemeClr>
                  </a:glow>
                </a:effectLst>
                <a:latin typeface="Arial Black" panose="020B0A04020102020204" pitchFamily="34" charset="0"/>
              </a:rPr>
              <a:t>Type and Antitype Uncleanliness?</a:t>
            </a:r>
          </a:p>
        </p:txBody>
      </p:sp>
      <p:pic>
        <p:nvPicPr>
          <p:cNvPr id="6" name="Picture 5"/>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l="-100"/>
          <a:stretch/>
        </p:blipFill>
        <p:spPr>
          <a:xfrm>
            <a:off x="237512" y="945607"/>
            <a:ext cx="5587156" cy="313809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6"/>
          <p:cNvSpPr/>
          <p:nvPr/>
        </p:nvSpPr>
        <p:spPr>
          <a:xfrm>
            <a:off x="6096000" y="4083698"/>
            <a:ext cx="5951456" cy="2647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US" sz="2800" dirty="0">
                <a:solidFill>
                  <a:srgbClr val="002060"/>
                </a:solidFill>
              </a:rPr>
              <a:t>Yes, </a:t>
            </a:r>
            <a:r>
              <a:rPr lang="en-US" sz="2800" b="1" dirty="0">
                <a:solidFill>
                  <a:srgbClr val="0000FF"/>
                </a:solidFill>
              </a:rPr>
              <a:t>Yahusha Ha Mashiach the MelchiTzedeq Kohen Ha </a:t>
            </a:r>
            <a:r>
              <a:rPr lang="en-US" sz="2800" b="1" dirty="0" err="1">
                <a:solidFill>
                  <a:srgbClr val="0000FF"/>
                </a:solidFill>
              </a:rPr>
              <a:t>Gadol</a:t>
            </a:r>
            <a:br>
              <a:rPr lang="en-US" sz="2800" b="1" dirty="0">
                <a:solidFill>
                  <a:srgbClr val="0000FF"/>
                </a:solidFill>
              </a:rPr>
            </a:br>
            <a:r>
              <a:rPr lang="en-US" sz="2800" b="1" dirty="0">
                <a:solidFill>
                  <a:srgbClr val="0000FF"/>
                </a:solidFill>
              </a:rPr>
              <a:t>was Perfect and Flawless; </a:t>
            </a:r>
            <a:br>
              <a:rPr lang="en-US" sz="2800" b="1" dirty="0">
                <a:solidFill>
                  <a:srgbClr val="0000FF"/>
                </a:solidFill>
              </a:rPr>
            </a:br>
            <a:r>
              <a:rPr lang="en-US" sz="2800" b="1" dirty="0">
                <a:solidFill>
                  <a:srgbClr val="0000FF"/>
                </a:solidFill>
              </a:rPr>
              <a:t>yet He was </a:t>
            </a:r>
            <a:r>
              <a:rPr lang="en-US" sz="2800" b="1" u="sng" dirty="0">
                <a:solidFill>
                  <a:srgbClr val="002060"/>
                </a:solidFill>
                <a:effectLst>
                  <a:glow rad="127000">
                    <a:srgbClr val="00FF00"/>
                  </a:glow>
                </a:effectLst>
              </a:rPr>
              <a:t>cloaked</a:t>
            </a:r>
            <a:r>
              <a:rPr lang="en-US" sz="2800" b="1" u="sng" dirty="0">
                <a:solidFill>
                  <a:srgbClr val="002060"/>
                </a:solidFill>
                <a:effectLst>
                  <a:glow rad="50800">
                    <a:srgbClr val="00FF00"/>
                  </a:glow>
                </a:effectLst>
              </a:rPr>
              <a:t> with </a:t>
            </a:r>
            <a:br>
              <a:rPr lang="en-US" sz="2800" b="1" u="sng" dirty="0">
                <a:solidFill>
                  <a:srgbClr val="002060"/>
                </a:solidFill>
                <a:effectLst>
                  <a:glow rad="50800">
                    <a:srgbClr val="00FF00"/>
                  </a:glow>
                </a:effectLst>
              </a:rPr>
            </a:br>
            <a:r>
              <a:rPr lang="en-US" sz="2800" b="1" u="sng" dirty="0">
                <a:solidFill>
                  <a:srgbClr val="002060"/>
                </a:solidFill>
                <a:effectLst>
                  <a:glow rad="50800">
                    <a:srgbClr val="00FF00"/>
                  </a:glow>
                </a:effectLst>
              </a:rPr>
              <a:t>OUR uncleanliness</a:t>
            </a:r>
            <a:r>
              <a:rPr lang="en-US" sz="2800" b="1" dirty="0">
                <a:solidFill>
                  <a:srgbClr val="002060"/>
                </a:solidFill>
                <a:effectLst>
                  <a:glow rad="50800">
                    <a:srgbClr val="00FF00"/>
                  </a:glow>
                </a:effectLst>
              </a:rPr>
              <a:t> </a:t>
            </a:r>
            <a:br>
              <a:rPr lang="en-US" sz="2800" b="1" dirty="0">
                <a:solidFill>
                  <a:srgbClr val="002060"/>
                </a:solidFill>
                <a:effectLst>
                  <a:glow rad="50800">
                    <a:srgbClr val="00FF00"/>
                  </a:glow>
                </a:effectLst>
              </a:rPr>
            </a:br>
            <a:r>
              <a:rPr lang="en-US" sz="2800" dirty="0">
                <a:solidFill>
                  <a:srgbClr val="002060"/>
                </a:solidFill>
              </a:rPr>
              <a:t>at the Paschal Sacrifice. </a:t>
            </a:r>
          </a:p>
        </p:txBody>
      </p:sp>
      <p:pic>
        <p:nvPicPr>
          <p:cNvPr id="1026" name="Picture 2" descr="See the source image"/>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0871" y="964857"/>
            <a:ext cx="5029200" cy="3093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cpni.gov.uk/sites/default/files/featured_images/Supply-Chai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23047" y="939523"/>
            <a:ext cx="2361181" cy="134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2555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2500"/>
                            </p:stCondLst>
                            <p:childTnLst>
                              <p:par>
                                <p:cTn id="9" presetID="3" presetClass="entr" presetSubtype="10" fill="hold" nodeType="afterEffect">
                                  <p:stCondLst>
                                    <p:cond delay="175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23</a:t>
            </a:fld>
            <a:endParaRPr lang="en-US" sz="1100" b="1" dirty="0">
              <a:solidFill>
                <a:schemeClr val="bg1"/>
              </a:solidFill>
            </a:endParaRPr>
          </a:p>
        </p:txBody>
      </p:sp>
      <p:sp>
        <p:nvSpPr>
          <p:cNvPr id="2" name="Rounded Rectangle 1"/>
          <p:cNvSpPr/>
          <p:nvPr/>
        </p:nvSpPr>
        <p:spPr>
          <a:xfrm>
            <a:off x="6945548" y="1322917"/>
            <a:ext cx="4501510" cy="4067175"/>
          </a:xfrm>
          <a:prstGeom prst="roundRect">
            <a:avLst>
              <a:gd name="adj" fmla="val 25202"/>
            </a:avLst>
          </a:prstGeom>
          <a:noFill/>
          <a:ln w="76200">
            <a:solidFill>
              <a:srgbClr val="66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b="1" i="1" dirty="0">
                <a:solidFill>
                  <a:srgbClr val="9933FF"/>
                </a:solidFill>
              </a:rPr>
              <a:t>The storage commanded for the </a:t>
            </a:r>
            <a:r>
              <a:rPr lang="en-CA" sz="3200" b="1" i="1" dirty="0">
                <a:solidFill>
                  <a:srgbClr val="FF0000"/>
                </a:solidFill>
              </a:rPr>
              <a:t>Red Heifer </a:t>
            </a:r>
            <a:r>
              <a:rPr lang="en-CA" sz="3200" b="1" i="1" dirty="0">
                <a:solidFill>
                  <a:srgbClr val="9933FF"/>
                </a:solidFill>
              </a:rPr>
              <a:t>ashes!</a:t>
            </a:r>
          </a:p>
          <a:p>
            <a:pPr algn="ctr"/>
            <a:r>
              <a:rPr lang="en-CA" sz="3200" i="1" dirty="0">
                <a:solidFill>
                  <a:schemeClr val="bg1"/>
                </a:solidFill>
                <a:latin typeface="Comic Sans MS" panose="030F0702030302020204" pitchFamily="66" charset="0"/>
              </a:rPr>
              <a:t>&amp;</a:t>
            </a:r>
          </a:p>
          <a:p>
            <a:pPr algn="ctr"/>
            <a:r>
              <a:rPr lang="en-CA" sz="3200" b="1" i="1" dirty="0">
                <a:ln>
                  <a:solidFill>
                    <a:srgbClr val="0000FF"/>
                  </a:solidFill>
                </a:ln>
                <a:solidFill>
                  <a:srgbClr val="00FFCC"/>
                </a:solidFill>
              </a:rPr>
              <a:t>Where was the body of Yahusha stored?</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465" y="0"/>
            <a:ext cx="5140118" cy="6858000"/>
          </a:xfrm>
          <a:prstGeom prst="rect">
            <a:avLst/>
          </a:prstGeom>
        </p:spPr>
      </p:pic>
    </p:spTree>
    <p:extLst>
      <p:ext uri="{BB962C8B-B14F-4D97-AF65-F5344CB8AC3E}">
        <p14:creationId xmlns:p14="http://schemas.microsoft.com/office/powerpoint/2010/main" val="93332386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1250"/>
                                        <p:tgtEl>
                                          <p:spTgt spid="2">
                                            <p:txEl>
                                              <p:pRg st="1" end="1"/>
                                            </p:txEl>
                                          </p:spTgt>
                                        </p:tgtEl>
                                      </p:cBhvr>
                                    </p:animEffect>
                                  </p:childTnLst>
                                </p:cTn>
                              </p:par>
                            </p:childTnLst>
                          </p:cTn>
                        </p:par>
                        <p:par>
                          <p:cTn id="8" fill="hold">
                            <p:stCondLst>
                              <p:cond delay="1250"/>
                            </p:stCondLst>
                            <p:childTnLst>
                              <p:par>
                                <p:cTn id="9" presetID="14" presetClass="entr" presetSubtype="10"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1" dur="1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24</a:t>
            </a:fld>
            <a:endParaRPr lang="en-US" sz="1100" b="1" dirty="0">
              <a:solidFill>
                <a:schemeClr val="bg1"/>
              </a:solidFill>
            </a:endParaRPr>
          </a:p>
        </p:txBody>
      </p:sp>
      <p:sp>
        <p:nvSpPr>
          <p:cNvPr id="2" name="Rectangle 1"/>
          <p:cNvSpPr/>
          <p:nvPr/>
        </p:nvSpPr>
        <p:spPr>
          <a:xfrm>
            <a:off x="361949" y="323850"/>
            <a:ext cx="11483042"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US" sz="2800" dirty="0">
                <a:solidFill>
                  <a:srgbClr val="008080"/>
                </a:solidFill>
                <a:latin typeface="Georgia" panose="02040502050405020303" pitchFamily="18" charset="0"/>
              </a:rPr>
              <a:t>Num 19:9 (</a:t>
            </a:r>
            <a:r>
              <a:rPr lang="en-US" sz="2800" dirty="0">
                <a:solidFill>
                  <a:srgbClr val="FF0000"/>
                </a:solidFill>
                <a:latin typeface="Georgia" panose="02040502050405020303" pitchFamily="18" charset="0"/>
              </a:rPr>
              <a:t>a</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‘And a </a:t>
            </a:r>
            <a:r>
              <a:rPr lang="en-US" sz="2800" b="1" dirty="0">
                <a:ln>
                  <a:solidFill>
                    <a:srgbClr val="0000FF"/>
                  </a:solidFill>
                </a:ln>
                <a:solidFill>
                  <a:schemeClr val="bg2">
                    <a:lumMod val="60000"/>
                    <a:lumOff val="40000"/>
                  </a:schemeClr>
                </a:solidFill>
                <a:effectLst>
                  <a:glow rad="50800">
                    <a:srgbClr val="00FF00"/>
                  </a:glow>
                </a:effectLst>
              </a:rPr>
              <a:t>clean man </a:t>
            </a:r>
            <a:r>
              <a:rPr lang="en-US" sz="2800" dirty="0">
                <a:solidFill>
                  <a:schemeClr val="bg2">
                    <a:lumMod val="60000"/>
                    <a:lumOff val="40000"/>
                  </a:schemeClr>
                </a:solidFill>
              </a:rPr>
              <a:t>shall gather up the </a:t>
            </a:r>
            <a:r>
              <a:rPr lang="en-US" sz="2800" b="1" dirty="0">
                <a:solidFill>
                  <a:schemeClr val="bg1"/>
                </a:solidFill>
              </a:rPr>
              <a:t>ashes</a:t>
            </a:r>
            <a:r>
              <a:rPr lang="en-US" sz="2800" dirty="0">
                <a:solidFill>
                  <a:schemeClr val="bg2">
                    <a:lumMod val="60000"/>
                    <a:lumOff val="40000"/>
                  </a:schemeClr>
                </a:solidFill>
              </a:rPr>
              <a:t> of the 	heifer, </a:t>
            </a:r>
            <a:r>
              <a:rPr lang="en-US" sz="2800" b="1" dirty="0">
                <a:ln>
                  <a:solidFill>
                    <a:schemeClr val="bg1"/>
                  </a:solidFill>
                </a:ln>
                <a:solidFill>
                  <a:schemeClr val="bg2">
                    <a:lumMod val="60000"/>
                    <a:lumOff val="40000"/>
                  </a:schemeClr>
                </a:solidFill>
                <a:effectLst>
                  <a:glow rad="88900">
                    <a:srgbClr val="FFFF00"/>
                  </a:glow>
                </a:effectLst>
              </a:rPr>
              <a:t>and shall place them </a:t>
            </a:r>
            <a:r>
              <a:rPr lang="en-US" sz="2800" b="1" u="sng" dirty="0">
                <a:ln>
                  <a:solidFill>
                    <a:srgbClr val="0000FF"/>
                  </a:solidFill>
                </a:ln>
                <a:solidFill>
                  <a:schemeClr val="bg2">
                    <a:lumMod val="60000"/>
                    <a:lumOff val="40000"/>
                  </a:schemeClr>
                </a:solidFill>
              </a:rPr>
              <a:t>outside the cam</a:t>
            </a:r>
            <a:r>
              <a:rPr lang="en-US" sz="2800" b="1" dirty="0">
                <a:ln>
                  <a:solidFill>
                    <a:srgbClr val="0000FF"/>
                  </a:solidFill>
                </a:ln>
                <a:solidFill>
                  <a:schemeClr val="bg2">
                    <a:lumMod val="60000"/>
                    <a:lumOff val="40000"/>
                  </a:schemeClr>
                </a:solidFill>
              </a:rPr>
              <a:t>p </a:t>
            </a:r>
            <a:r>
              <a:rPr lang="en-US" sz="2800" dirty="0">
                <a:solidFill>
                  <a:schemeClr val="bg2">
                    <a:lumMod val="60000"/>
                    <a:lumOff val="40000"/>
                  </a:schemeClr>
                </a:solidFill>
              </a:rPr>
              <a:t>in a clean place.</a:t>
            </a:r>
            <a:r>
              <a:rPr lang="en-US" sz="2800" dirty="0">
                <a:solidFill>
                  <a:srgbClr val="008080"/>
                </a:solidFill>
                <a:latin typeface="TITUS Cyberbit Basic" panose="02020603050405020304" pitchFamily="18" charset="0"/>
              </a:rPr>
              <a:t> </a:t>
            </a:r>
          </a:p>
          <a:p>
            <a:endParaRPr lang="en-US" sz="4400" dirty="0">
              <a:solidFill>
                <a:srgbClr val="008080"/>
              </a:solidFill>
              <a:latin typeface="TITUS Cyberbit Basic" panose="02020603050405020304" pitchFamily="18" charset="0"/>
            </a:endParaRPr>
          </a:p>
          <a:p>
            <a:r>
              <a:rPr lang="en-US" sz="2800" dirty="0">
                <a:solidFill>
                  <a:srgbClr val="008080"/>
                </a:solidFill>
                <a:latin typeface="TITUS Cyberbit Basic" panose="02020603050405020304" pitchFamily="18" charset="0"/>
              </a:rPr>
              <a:t>John 19:38</a:t>
            </a:r>
            <a:r>
              <a:rPr lang="en-US" sz="2800" dirty="0">
                <a:solidFill>
                  <a:prstClr val="black"/>
                </a:solidFill>
                <a:latin typeface="TITUS Cyberbit Basic" panose="02020603050405020304" pitchFamily="18" charset="0"/>
              </a:rPr>
              <a:t>  </a:t>
            </a:r>
            <a:r>
              <a:rPr lang="en-US" sz="2800" dirty="0">
                <a:solidFill>
                  <a:schemeClr val="bg2">
                    <a:lumMod val="60000"/>
                    <a:lumOff val="40000"/>
                  </a:schemeClr>
                </a:solidFill>
              </a:rPr>
              <a:t>And after this, </a:t>
            </a:r>
            <a:r>
              <a:rPr lang="en-US" sz="2800" dirty="0" err="1">
                <a:solidFill>
                  <a:schemeClr val="bg2">
                    <a:lumMod val="60000"/>
                    <a:lumOff val="40000"/>
                  </a:schemeClr>
                </a:solidFill>
              </a:rPr>
              <a:t>Yosĕph</a:t>
            </a:r>
            <a:r>
              <a:rPr lang="en-US" sz="2800" dirty="0">
                <a:solidFill>
                  <a:schemeClr val="bg2">
                    <a:lumMod val="60000"/>
                    <a:lumOff val="40000"/>
                  </a:schemeClr>
                </a:solidFill>
              </a:rPr>
              <a:t> of </a:t>
            </a:r>
            <a:r>
              <a:rPr lang="en-US" sz="2800" dirty="0" err="1">
                <a:solidFill>
                  <a:schemeClr val="bg2">
                    <a:lumMod val="60000"/>
                    <a:lumOff val="40000"/>
                  </a:schemeClr>
                </a:solidFill>
              </a:rPr>
              <a:t>Ramathayim</a:t>
            </a:r>
            <a:r>
              <a:rPr lang="en-US" sz="2800" dirty="0">
                <a:solidFill>
                  <a:schemeClr val="bg2">
                    <a:lumMod val="60000"/>
                    <a:lumOff val="40000"/>
                  </a:schemeClr>
                </a:solidFill>
              </a:rPr>
              <a:t>, </a:t>
            </a:r>
            <a:r>
              <a:rPr lang="en-US" sz="2800" b="1" dirty="0">
                <a:ln>
                  <a:solidFill>
                    <a:srgbClr val="0000FF"/>
                  </a:solidFill>
                </a:ln>
                <a:solidFill>
                  <a:schemeClr val="bg2">
                    <a:lumMod val="60000"/>
                    <a:lumOff val="40000"/>
                  </a:schemeClr>
                </a:solidFill>
              </a:rPr>
              <a:t>being a taught one 	of</a:t>
            </a:r>
            <a:r>
              <a:rPr lang="en-US" sz="2800" dirty="0">
                <a:solidFill>
                  <a:schemeClr val="bg2">
                    <a:lumMod val="60000"/>
                    <a:lumOff val="40000"/>
                  </a:schemeClr>
                </a:solidFill>
              </a:rPr>
              <a:t> </a:t>
            </a:r>
            <a:r>
              <a:rPr lang="he-IL" sz="2800" dirty="0">
                <a:solidFill>
                  <a:srgbClr val="0000FF"/>
                </a:solidFill>
              </a:rPr>
              <a:t>יהושע</a:t>
            </a:r>
            <a:r>
              <a:rPr lang="en-CA" sz="2800" dirty="0">
                <a:solidFill>
                  <a:srgbClr val="0000FF"/>
                </a:solidFill>
              </a:rPr>
              <a:t> [Yahusha]</a:t>
            </a:r>
            <a:r>
              <a:rPr lang="en-US" sz="2800" dirty="0">
                <a:solidFill>
                  <a:srgbClr val="0000FF"/>
                </a:solidFill>
              </a:rPr>
              <a:t>, </a:t>
            </a:r>
            <a:r>
              <a:rPr lang="en-US" sz="2800" dirty="0">
                <a:solidFill>
                  <a:schemeClr val="bg2">
                    <a:lumMod val="60000"/>
                    <a:lumOff val="40000"/>
                  </a:schemeClr>
                </a:solidFill>
              </a:rPr>
              <a:t>but secretly, for fear of the Yehuḏim, asked 	Pilate that he 	might take the body of </a:t>
            </a:r>
            <a:r>
              <a:rPr lang="he-IL" sz="2800" dirty="0">
                <a:solidFill>
                  <a:srgbClr val="0000FF"/>
                </a:solidFill>
              </a:rPr>
              <a:t>יהושע</a:t>
            </a:r>
            <a:r>
              <a:rPr lang="en-CA" sz="2800" dirty="0">
                <a:solidFill>
                  <a:srgbClr val="0000FF"/>
                </a:solidFill>
              </a:rPr>
              <a:t> [Yahusha]</a:t>
            </a:r>
            <a:r>
              <a:rPr lang="en-US" sz="2800" dirty="0">
                <a:solidFill>
                  <a:srgbClr val="0000FF"/>
                </a:solidFill>
              </a:rPr>
              <a:t>, </a:t>
            </a:r>
            <a:r>
              <a:rPr lang="en-US" sz="2800" dirty="0">
                <a:solidFill>
                  <a:schemeClr val="bg2">
                    <a:lumMod val="60000"/>
                    <a:lumOff val="40000"/>
                  </a:schemeClr>
                </a:solidFill>
              </a:rPr>
              <a:t>and Pilate 	gave permission. Therefore he came and took the body of </a:t>
            </a:r>
            <a:r>
              <a:rPr lang="he-IL" sz="2800" dirty="0">
                <a:solidFill>
                  <a:srgbClr val="0000FF"/>
                </a:solidFill>
              </a:rPr>
              <a:t>יהושע</a:t>
            </a:r>
            <a:r>
              <a:rPr lang="en-US" sz="2800" dirty="0">
                <a:solidFill>
                  <a:srgbClr val="0000FF"/>
                </a:solidFill>
              </a:rPr>
              <a:t>.</a:t>
            </a:r>
            <a:r>
              <a:rPr lang="en-US" sz="2800" dirty="0">
                <a:solidFill>
                  <a:srgbClr val="008080"/>
                </a:solidFill>
                <a:latin typeface="TITUS Cyberbit Basic" panose="02020603050405020304" pitchFamily="18" charset="0"/>
              </a:rPr>
              <a:t> </a:t>
            </a:r>
          </a:p>
          <a:p>
            <a:endParaRPr lang="en-US" sz="1200" dirty="0">
              <a:solidFill>
                <a:srgbClr val="008080"/>
              </a:solidFill>
              <a:latin typeface="TITUS Cyberbit Basic" panose="02020603050405020304" pitchFamily="18" charset="0"/>
            </a:endParaRPr>
          </a:p>
          <a:p>
            <a:r>
              <a:rPr lang="en-US" sz="2800" dirty="0">
                <a:solidFill>
                  <a:srgbClr val="008080"/>
                </a:solidFill>
                <a:latin typeface="TITUS Cyberbit Basic" panose="02020603050405020304" pitchFamily="18" charset="0"/>
              </a:rPr>
              <a:t>John 19:39</a:t>
            </a:r>
            <a:r>
              <a:rPr lang="en-US" sz="2800" dirty="0">
                <a:solidFill>
                  <a:prstClr val="black"/>
                </a:solidFill>
                <a:latin typeface="TITUS Cyberbit Basic" panose="02020603050405020304" pitchFamily="18" charset="0"/>
              </a:rPr>
              <a:t>  </a:t>
            </a:r>
            <a:r>
              <a:rPr lang="en-US" sz="2800" dirty="0">
                <a:solidFill>
                  <a:schemeClr val="bg2">
                    <a:lumMod val="60000"/>
                    <a:lumOff val="40000"/>
                  </a:schemeClr>
                </a:solidFill>
              </a:rPr>
              <a:t>And </a:t>
            </a:r>
            <a:r>
              <a:rPr lang="en-US" sz="2800" dirty="0" err="1">
                <a:solidFill>
                  <a:schemeClr val="bg2">
                    <a:lumMod val="60000"/>
                    <a:lumOff val="40000"/>
                  </a:schemeClr>
                </a:solidFill>
              </a:rPr>
              <a:t>Naḵdimon</a:t>
            </a:r>
            <a:r>
              <a:rPr lang="en-US" sz="2800" dirty="0">
                <a:solidFill>
                  <a:schemeClr val="bg2">
                    <a:lumMod val="60000"/>
                    <a:lumOff val="40000"/>
                  </a:schemeClr>
                </a:solidFill>
              </a:rPr>
              <a:t> </a:t>
            </a:r>
            <a:r>
              <a:rPr lang="en-US" dirty="0">
                <a:solidFill>
                  <a:schemeClr val="bg1"/>
                </a:solidFill>
              </a:rPr>
              <a:t>[Nicodemus]</a:t>
            </a:r>
            <a:r>
              <a:rPr lang="en-US" sz="2800" dirty="0">
                <a:solidFill>
                  <a:schemeClr val="bg2">
                    <a:lumMod val="60000"/>
                    <a:lumOff val="40000"/>
                  </a:schemeClr>
                </a:solidFill>
              </a:rPr>
              <a:t>,</a:t>
            </a:r>
            <a:r>
              <a:rPr lang="en-US" dirty="0">
                <a:solidFill>
                  <a:schemeClr val="bg1"/>
                </a:solidFill>
              </a:rPr>
              <a:t> </a:t>
            </a:r>
            <a:r>
              <a:rPr lang="en-US" sz="2800" dirty="0">
                <a:solidFill>
                  <a:schemeClr val="bg2">
                    <a:lumMod val="60000"/>
                    <a:lumOff val="40000"/>
                  </a:schemeClr>
                </a:solidFill>
              </a:rPr>
              <a:t>who at first came to </a:t>
            </a:r>
            <a:r>
              <a:rPr lang="he-IL" sz="2800" dirty="0">
                <a:solidFill>
                  <a:srgbClr val="0000FF"/>
                </a:solidFill>
              </a:rPr>
              <a:t>יהושע</a:t>
            </a:r>
            <a:r>
              <a:rPr lang="en-US" sz="2800" dirty="0">
                <a:solidFill>
                  <a:srgbClr val="0000FF"/>
                </a:solidFill>
              </a:rPr>
              <a:t> 	[Yahusha] </a:t>
            </a:r>
            <a:r>
              <a:rPr lang="en-US" sz="2800" dirty="0">
                <a:solidFill>
                  <a:schemeClr val="bg2">
                    <a:lumMod val="60000"/>
                    <a:lumOff val="40000"/>
                  </a:schemeClr>
                </a:solidFill>
              </a:rPr>
              <a:t>by night, also came, </a:t>
            </a:r>
            <a:r>
              <a:rPr lang="en-US" sz="2800" dirty="0">
                <a:solidFill>
                  <a:srgbClr val="9933FF"/>
                </a:solidFill>
              </a:rPr>
              <a:t>bringing a mixture of myrrh and 	aloes, </a:t>
            </a:r>
            <a:r>
              <a:rPr lang="en-US" sz="2800" dirty="0">
                <a:solidFill>
                  <a:schemeClr val="bg2">
                    <a:lumMod val="60000"/>
                    <a:lumOff val="40000"/>
                  </a:schemeClr>
                </a:solidFill>
              </a:rPr>
              <a:t>about a hundred pounds. </a:t>
            </a:r>
          </a:p>
          <a:p>
            <a:endParaRPr lang="en-US" sz="1200" dirty="0">
              <a:solidFill>
                <a:srgbClr val="0000FF"/>
              </a:solidFill>
            </a:endParaRPr>
          </a:p>
          <a:p>
            <a:r>
              <a:rPr lang="en-US" sz="2800" dirty="0">
                <a:solidFill>
                  <a:srgbClr val="002060"/>
                </a:solidFill>
              </a:rPr>
              <a:t>Could </a:t>
            </a:r>
            <a:r>
              <a:rPr lang="en-US" sz="2800" dirty="0" err="1">
                <a:solidFill>
                  <a:srgbClr val="002060"/>
                </a:solidFill>
              </a:rPr>
              <a:t>Yoseph</a:t>
            </a:r>
            <a:r>
              <a:rPr lang="en-US" sz="2800" dirty="0">
                <a:solidFill>
                  <a:srgbClr val="002060"/>
                </a:solidFill>
              </a:rPr>
              <a:t> and </a:t>
            </a:r>
            <a:r>
              <a:rPr lang="en-US" sz="2800" dirty="0" err="1">
                <a:solidFill>
                  <a:srgbClr val="002060"/>
                </a:solidFill>
              </a:rPr>
              <a:t>Nakdimon</a:t>
            </a:r>
            <a:r>
              <a:rPr lang="en-US" sz="2800" dirty="0">
                <a:solidFill>
                  <a:srgbClr val="002060"/>
                </a:solidFill>
              </a:rPr>
              <a:t> fulfill the </a:t>
            </a:r>
            <a:r>
              <a:rPr lang="en-US" sz="2800" dirty="0">
                <a:solidFill>
                  <a:srgbClr val="0000FF"/>
                </a:solidFill>
              </a:rPr>
              <a:t>“</a:t>
            </a:r>
            <a:r>
              <a:rPr lang="en-US" sz="2800" dirty="0">
                <a:solidFill>
                  <a:srgbClr val="0000FF"/>
                </a:solidFill>
                <a:effectLst>
                  <a:glow rad="88900">
                    <a:srgbClr val="00FF00"/>
                  </a:glow>
                </a:effectLst>
              </a:rPr>
              <a:t>clean man</a:t>
            </a:r>
            <a:r>
              <a:rPr lang="en-US" sz="2800" dirty="0">
                <a:solidFill>
                  <a:srgbClr val="0000FF"/>
                </a:solidFill>
              </a:rPr>
              <a:t>” </a:t>
            </a:r>
            <a:r>
              <a:rPr lang="en-US" sz="2800" dirty="0">
                <a:solidFill>
                  <a:srgbClr val="002060"/>
                </a:solidFill>
              </a:rPr>
              <a:t>requirement for the remains of the </a:t>
            </a:r>
            <a:r>
              <a:rPr lang="en-US" sz="2800" dirty="0">
                <a:solidFill>
                  <a:srgbClr val="FF0000"/>
                </a:solidFill>
                <a:effectLst>
                  <a:glow rad="88900">
                    <a:srgbClr val="00FFFF"/>
                  </a:glow>
                </a:effectLst>
              </a:rPr>
              <a:t>Red Heifer Antitype </a:t>
            </a:r>
            <a:r>
              <a:rPr lang="en-US" sz="2800" dirty="0">
                <a:solidFill>
                  <a:srgbClr val="002060"/>
                </a:solidFill>
              </a:rPr>
              <a:t>clean up requirement?</a:t>
            </a:r>
          </a:p>
        </p:txBody>
      </p:sp>
      <p:sp>
        <p:nvSpPr>
          <p:cNvPr id="3" name="Right Bracket 2"/>
          <p:cNvSpPr/>
          <p:nvPr/>
        </p:nvSpPr>
        <p:spPr>
          <a:xfrm rot="5400000">
            <a:off x="9767885" y="210571"/>
            <a:ext cx="133351" cy="2505076"/>
          </a:xfrm>
          <a:prstGeom prst="rightBracket">
            <a:avLst>
              <a:gd name="adj" fmla="val 58333"/>
            </a:avLst>
          </a:prstGeom>
          <a:solidFill>
            <a:srgbClr val="00FF00"/>
          </a:solidFill>
          <a:ln>
            <a:solidFill>
              <a:schemeClr val="bg2">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Rounded Rectangular Callout 3"/>
          <p:cNvSpPr/>
          <p:nvPr/>
        </p:nvSpPr>
        <p:spPr>
          <a:xfrm>
            <a:off x="3756285" y="1524593"/>
            <a:ext cx="4825738" cy="483316"/>
          </a:xfrm>
          <a:prstGeom prst="wedgeRoundRectCallout">
            <a:avLst>
              <a:gd name="adj1" fmla="val 60481"/>
              <a:gd name="adj2" fmla="val -44838"/>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bg1"/>
                </a:solidFill>
              </a:rPr>
              <a:t>Watch for the next appearance!</a:t>
            </a:r>
          </a:p>
        </p:txBody>
      </p:sp>
    </p:spTree>
    <p:extLst>
      <p:ext uri="{BB962C8B-B14F-4D97-AF65-F5344CB8AC3E}">
        <p14:creationId xmlns:p14="http://schemas.microsoft.com/office/powerpoint/2010/main" val="242612128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375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4250"/>
                            </p:stCondLst>
                            <p:childTnLst>
                              <p:par>
                                <p:cTn id="9" presetID="5" presetClass="entr" presetSubtype="10"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up)">
                                      <p:cBhvr>
                                        <p:cTn id="16" dur="500"/>
                                        <p:tgtEl>
                                          <p:spTgt spid="2">
                                            <p:txEl>
                                              <p:pRg st="4" end="4"/>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up)">
                                      <p:cBhvr>
                                        <p:cTn id="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25</a:t>
            </a:fld>
            <a:endParaRPr lang="en-US" sz="1100" b="1" dirty="0">
              <a:solidFill>
                <a:schemeClr val="bg1"/>
              </a:solidFill>
            </a:endParaRPr>
          </a:p>
        </p:txBody>
      </p:sp>
      <p:sp>
        <p:nvSpPr>
          <p:cNvPr id="2" name="Rectangle 1"/>
          <p:cNvSpPr/>
          <p:nvPr/>
        </p:nvSpPr>
        <p:spPr>
          <a:xfrm>
            <a:off x="361949" y="323850"/>
            <a:ext cx="11483042"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endParaRPr lang="en-US" sz="2800" dirty="0">
              <a:solidFill>
                <a:schemeClr val="bg2">
                  <a:lumMod val="60000"/>
                  <a:lumOff val="40000"/>
                </a:schemeClr>
              </a:solidFill>
            </a:endParaRPr>
          </a:p>
          <a:p>
            <a:r>
              <a:rPr lang="en-US" sz="2800" dirty="0" err="1">
                <a:solidFill>
                  <a:srgbClr val="00B050"/>
                </a:solidFill>
              </a:rPr>
              <a:t>Yoseph</a:t>
            </a:r>
            <a:r>
              <a:rPr lang="en-US" sz="2800" dirty="0">
                <a:solidFill>
                  <a:srgbClr val="002060"/>
                </a:solidFill>
              </a:rPr>
              <a:t> was for all intents and purposes, a “clean” man doing his best 	to be a follower of </a:t>
            </a:r>
            <a:r>
              <a:rPr lang="en-US" sz="2800" dirty="0">
                <a:solidFill>
                  <a:srgbClr val="0000FF"/>
                </a:solidFill>
              </a:rPr>
              <a:t>Yahusha.  </a:t>
            </a:r>
            <a:r>
              <a:rPr lang="en-US" sz="2800" dirty="0">
                <a:ln>
                  <a:solidFill>
                    <a:sysClr val="windowText" lastClr="000000"/>
                  </a:solidFill>
                </a:ln>
                <a:solidFill>
                  <a:srgbClr val="00B050"/>
                </a:solidFill>
                <a:effectLst>
                  <a:glow rad="127000">
                    <a:srgbClr val="00FF99"/>
                  </a:glow>
                </a:effectLst>
              </a:rPr>
              <a:t>After the sun had set, </a:t>
            </a:r>
            <a:r>
              <a:rPr lang="en-US" sz="2800" dirty="0">
                <a:solidFill>
                  <a:srgbClr val="002060"/>
                </a:solidFill>
              </a:rPr>
              <a:t>he requested 	the precious body and 	orchestrated the burial process. </a:t>
            </a:r>
            <a:br>
              <a:rPr lang="en-US" sz="2800" dirty="0">
                <a:solidFill>
                  <a:srgbClr val="002060"/>
                </a:solidFill>
              </a:rPr>
            </a:br>
            <a:r>
              <a:rPr lang="en-US" sz="2800" dirty="0">
                <a:solidFill>
                  <a:srgbClr val="002060"/>
                </a:solidFill>
              </a:rPr>
              <a:t>    </a:t>
            </a:r>
            <a:r>
              <a:rPr lang="en-US" sz="2800" dirty="0">
                <a:solidFill>
                  <a:srgbClr val="00B050"/>
                </a:solidFill>
              </a:rPr>
              <a:t>(Matt 27:57,58/ Mark 15:42,43 &amp; ref to Mark 1:32 for starters.) </a:t>
            </a:r>
          </a:p>
          <a:p>
            <a:endParaRPr lang="en-US" sz="2800" dirty="0">
              <a:solidFill>
                <a:srgbClr val="002060"/>
              </a:solidFill>
            </a:endParaRPr>
          </a:p>
          <a:p>
            <a:r>
              <a:rPr lang="en-US" sz="2800" dirty="0" err="1">
                <a:solidFill>
                  <a:srgbClr val="00B050"/>
                </a:solidFill>
              </a:rPr>
              <a:t>Nakdimon</a:t>
            </a:r>
            <a:r>
              <a:rPr lang="en-US" sz="2800" dirty="0">
                <a:solidFill>
                  <a:srgbClr val="002060"/>
                </a:solidFill>
              </a:rPr>
              <a:t> also had shown a dedication to </a:t>
            </a:r>
            <a:r>
              <a:rPr lang="en-US" sz="2800" dirty="0">
                <a:solidFill>
                  <a:srgbClr val="0000FF"/>
                </a:solidFill>
              </a:rPr>
              <a:t>Yahusha</a:t>
            </a:r>
            <a:r>
              <a:rPr lang="en-US" sz="2800" dirty="0">
                <a:solidFill>
                  <a:srgbClr val="002060"/>
                </a:solidFill>
              </a:rPr>
              <a:t> which cleared the 	path for him to be a </a:t>
            </a:r>
            <a:r>
              <a:rPr lang="en-US" sz="2800" u="sng" dirty="0">
                <a:solidFill>
                  <a:srgbClr val="002060"/>
                </a:solidFill>
              </a:rPr>
              <a:t>clean man</a:t>
            </a:r>
            <a:r>
              <a:rPr lang="en-US" sz="2800" dirty="0">
                <a:solidFill>
                  <a:srgbClr val="002060"/>
                </a:solidFill>
              </a:rPr>
              <a:t> to help with the burial of </a:t>
            </a:r>
            <a:r>
              <a:rPr lang="en-US" sz="2800" dirty="0">
                <a:solidFill>
                  <a:srgbClr val="0000FF"/>
                </a:solidFill>
              </a:rPr>
              <a:t>Yahusha.</a:t>
            </a:r>
          </a:p>
          <a:p>
            <a:endParaRPr lang="en-US" sz="2800" dirty="0">
              <a:solidFill>
                <a:srgbClr val="002060"/>
              </a:solidFill>
            </a:endParaRPr>
          </a:p>
          <a:p>
            <a:r>
              <a:rPr lang="en-US" sz="2800" dirty="0">
                <a:solidFill>
                  <a:srgbClr val="002060"/>
                </a:solidFill>
              </a:rPr>
              <a:t>Why was the “</a:t>
            </a:r>
            <a:r>
              <a:rPr lang="en-US" sz="2800" dirty="0">
                <a:solidFill>
                  <a:srgbClr val="9933FF"/>
                </a:solidFill>
              </a:rPr>
              <a:t>clean man</a:t>
            </a:r>
            <a:r>
              <a:rPr lang="en-US" sz="2800" dirty="0">
                <a:solidFill>
                  <a:srgbClr val="002060"/>
                </a:solidFill>
              </a:rPr>
              <a:t>” requirement so important?</a:t>
            </a:r>
          </a:p>
          <a:p>
            <a:endParaRPr lang="en-US" sz="2800" dirty="0">
              <a:solidFill>
                <a:srgbClr val="002060"/>
              </a:solidFill>
            </a:endParaRPr>
          </a:p>
          <a:p>
            <a:r>
              <a:rPr lang="en-US" sz="2800" dirty="0">
                <a:solidFill>
                  <a:srgbClr val="002060"/>
                </a:solidFill>
              </a:rPr>
              <a:t>The ashes of the red heifer </a:t>
            </a:r>
            <a:r>
              <a:rPr lang="en-US" sz="2800" b="1" u="sng" dirty="0">
                <a:solidFill>
                  <a:srgbClr val="FF0000"/>
                </a:solidFill>
              </a:rPr>
              <a:t>could not be contaminated</a:t>
            </a:r>
            <a:r>
              <a:rPr lang="en-US" sz="2800" b="1" dirty="0">
                <a:solidFill>
                  <a:srgbClr val="FF0000"/>
                </a:solidFill>
              </a:rPr>
              <a:t> </a:t>
            </a:r>
            <a:r>
              <a:rPr lang="en-US" sz="2800" dirty="0">
                <a:solidFill>
                  <a:srgbClr val="002060"/>
                </a:solidFill>
              </a:rPr>
              <a:t>by sinful representation.  It was imperative -</a:t>
            </a:r>
            <a:r>
              <a:rPr lang="en-US" sz="2800" u="sng" dirty="0">
                <a:solidFill>
                  <a:srgbClr val="002060"/>
                </a:solidFill>
              </a:rPr>
              <a:t>the ashes</a:t>
            </a:r>
            <a:r>
              <a:rPr lang="en-US" sz="2800" dirty="0">
                <a:solidFill>
                  <a:srgbClr val="002060"/>
                </a:solidFill>
              </a:rPr>
              <a:t> </a:t>
            </a:r>
            <a:r>
              <a:rPr lang="en-US" sz="2800" u="sng" dirty="0">
                <a:solidFill>
                  <a:srgbClr val="0000FF"/>
                </a:solidFill>
                <a:latin typeface="Arial Black" panose="020B0A04020102020204" pitchFamily="34" charset="0"/>
              </a:rPr>
              <a:t>MUST</a:t>
            </a:r>
            <a:r>
              <a:rPr lang="en-US" sz="2800" dirty="0">
                <a:solidFill>
                  <a:srgbClr val="002060"/>
                </a:solidFill>
              </a:rPr>
              <a:t> be kept clean </a:t>
            </a:r>
            <a:br>
              <a:rPr lang="en-US" sz="2800" dirty="0">
                <a:solidFill>
                  <a:srgbClr val="002060"/>
                </a:solidFill>
              </a:rPr>
            </a:br>
            <a:r>
              <a:rPr lang="en-US" sz="2800" dirty="0">
                <a:solidFill>
                  <a:srgbClr val="002060"/>
                </a:solidFill>
              </a:rPr>
              <a:t>to be capable of fulfilling the commission of </a:t>
            </a:r>
            <a:r>
              <a:rPr lang="en-US" sz="2800" u="sng" dirty="0">
                <a:solidFill>
                  <a:srgbClr val="002060"/>
                </a:solidFill>
              </a:rPr>
              <a:t>cleansin</a:t>
            </a:r>
            <a:r>
              <a:rPr lang="en-US" sz="2800" dirty="0">
                <a:solidFill>
                  <a:srgbClr val="002060"/>
                </a:solidFill>
              </a:rPr>
              <a:t>g</a:t>
            </a:r>
            <a:r>
              <a:rPr lang="en-US" sz="2800" u="sng" dirty="0">
                <a:solidFill>
                  <a:srgbClr val="002060"/>
                </a:solidFill>
              </a:rPr>
              <a:t> mankind</a:t>
            </a:r>
            <a:r>
              <a:rPr lang="en-US" sz="2800" dirty="0">
                <a:solidFill>
                  <a:srgbClr val="002060"/>
                </a:solidFill>
              </a:rPr>
              <a:t>. </a:t>
            </a:r>
          </a:p>
          <a:p>
            <a:endParaRPr lang="en-US" sz="2800" dirty="0">
              <a:solidFill>
                <a:srgbClr val="002060"/>
              </a:solidFill>
            </a:endParaRPr>
          </a:p>
        </p:txBody>
      </p:sp>
      <p:sp>
        <p:nvSpPr>
          <p:cNvPr id="4" name="Bent Arrow 3"/>
          <p:cNvSpPr/>
          <p:nvPr/>
        </p:nvSpPr>
        <p:spPr>
          <a:xfrm rot="16200000" flipH="1">
            <a:off x="8762216" y="3756582"/>
            <a:ext cx="414779" cy="2007912"/>
          </a:xfrm>
          <a:prstGeom prst="bentArrow">
            <a:avLst>
              <a:gd name="adj1" fmla="val 25000"/>
              <a:gd name="adj2" fmla="val 50000"/>
              <a:gd name="adj3" fmla="val 40910"/>
              <a:gd name="adj4" fmla="val 59090"/>
            </a:avLst>
          </a:prstGeom>
          <a:gradFill>
            <a:gsLst>
              <a:gs pos="76000">
                <a:srgbClr val="FFFF00">
                  <a:alpha val="33000"/>
                </a:srgbClr>
              </a:gs>
              <a:gs pos="54000">
                <a:schemeClr val="accent5">
                  <a:lumMod val="76000"/>
                  <a:alpha val="40000"/>
                </a:schemeClr>
              </a:gs>
              <a:gs pos="91000">
                <a:srgbClr val="0000FF">
                  <a:alpha val="27000"/>
                </a:srgbClr>
              </a:gs>
            </a:gsLst>
            <a:lin ang="13500000" scaled="1"/>
          </a:gradFill>
          <a:ln w="28575">
            <a:solidFill>
              <a:srgbClr val="FF33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Explosion 2 2"/>
          <p:cNvSpPr/>
          <p:nvPr/>
        </p:nvSpPr>
        <p:spPr>
          <a:xfrm>
            <a:off x="9700182" y="3648172"/>
            <a:ext cx="1715678" cy="1319753"/>
          </a:xfrm>
          <a:prstGeom prst="irregularSeal2">
            <a:avLst/>
          </a:prstGeom>
          <a:solidFill>
            <a:srgbClr val="00FF99"/>
          </a:solidFill>
          <a:ln w="7620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5915878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362">
                                          <p:stCondLst>
                                            <p:cond delay="0"/>
                                          </p:stCondLst>
                                        </p:cTn>
                                        <p:tgtEl>
                                          <p:spTgt spid="3"/>
                                        </p:tgtEl>
                                      </p:cBhvr>
                                    </p:animEffect>
                                    <p:anim calcmode="lin" valueType="num">
                                      <p:cBhvr>
                                        <p:cTn id="28" dur="1139"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3"/>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3"/>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3"/>
                                        </p:tgtEl>
                                        <p:attrNameLst>
                                          <p:attrName>ppt_y</p:attrName>
                                        </p:attrNameLst>
                                      </p:cBhvr>
                                      <p:tavLst>
                                        <p:tav tm="0" fmla="#ppt_y-sin(pi*$)/81">
                                          <p:val>
                                            <p:fltVal val="0"/>
                                          </p:val>
                                        </p:tav>
                                        <p:tav tm="100000">
                                          <p:val>
                                            <p:fltVal val="1"/>
                                          </p:val>
                                        </p:tav>
                                      </p:tavLst>
                                    </p:anim>
                                    <p:animScale>
                                      <p:cBhvr>
                                        <p:cTn id="33" dur="16">
                                          <p:stCondLst>
                                            <p:cond delay="406"/>
                                          </p:stCondLst>
                                        </p:cTn>
                                        <p:tgtEl>
                                          <p:spTgt spid="3"/>
                                        </p:tgtEl>
                                      </p:cBhvr>
                                      <p:to x="100000" y="60000"/>
                                    </p:animScale>
                                    <p:animScale>
                                      <p:cBhvr>
                                        <p:cTn id="34" dur="104" decel="50000">
                                          <p:stCondLst>
                                            <p:cond delay="423"/>
                                          </p:stCondLst>
                                        </p:cTn>
                                        <p:tgtEl>
                                          <p:spTgt spid="3"/>
                                        </p:tgtEl>
                                      </p:cBhvr>
                                      <p:to x="100000" y="100000"/>
                                    </p:animScale>
                                    <p:animScale>
                                      <p:cBhvr>
                                        <p:cTn id="35" dur="16">
                                          <p:stCondLst>
                                            <p:cond delay="820"/>
                                          </p:stCondLst>
                                        </p:cTn>
                                        <p:tgtEl>
                                          <p:spTgt spid="3"/>
                                        </p:tgtEl>
                                      </p:cBhvr>
                                      <p:to x="100000" y="80000"/>
                                    </p:animScale>
                                    <p:animScale>
                                      <p:cBhvr>
                                        <p:cTn id="36" dur="104" decel="50000">
                                          <p:stCondLst>
                                            <p:cond delay="836"/>
                                          </p:stCondLst>
                                        </p:cTn>
                                        <p:tgtEl>
                                          <p:spTgt spid="3"/>
                                        </p:tgtEl>
                                      </p:cBhvr>
                                      <p:to x="100000" y="100000"/>
                                    </p:animScale>
                                    <p:animScale>
                                      <p:cBhvr>
                                        <p:cTn id="37" dur="16">
                                          <p:stCondLst>
                                            <p:cond delay="1026"/>
                                          </p:stCondLst>
                                        </p:cTn>
                                        <p:tgtEl>
                                          <p:spTgt spid="3"/>
                                        </p:tgtEl>
                                      </p:cBhvr>
                                      <p:to x="100000" y="90000"/>
                                    </p:animScale>
                                    <p:animScale>
                                      <p:cBhvr>
                                        <p:cTn id="38" dur="104" decel="50000">
                                          <p:stCondLst>
                                            <p:cond delay="1042"/>
                                          </p:stCondLst>
                                        </p:cTn>
                                        <p:tgtEl>
                                          <p:spTgt spid="3"/>
                                        </p:tgtEl>
                                      </p:cBhvr>
                                      <p:to x="100000" y="100000"/>
                                    </p:animScale>
                                    <p:animScale>
                                      <p:cBhvr>
                                        <p:cTn id="39" dur="16">
                                          <p:stCondLst>
                                            <p:cond delay="1130"/>
                                          </p:stCondLst>
                                        </p:cTn>
                                        <p:tgtEl>
                                          <p:spTgt spid="3"/>
                                        </p:tgtEl>
                                      </p:cBhvr>
                                      <p:to x="100000" y="95000"/>
                                    </p:animScale>
                                    <p:animScale>
                                      <p:cBhvr>
                                        <p:cTn id="40" dur="104" decel="50000">
                                          <p:stCondLst>
                                            <p:cond delay="1146"/>
                                          </p:stCondLst>
                                        </p:cTn>
                                        <p:tgtEl>
                                          <p:spTgt spid="3"/>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362">
                                          <p:stCondLst>
                                            <p:cond delay="0"/>
                                          </p:stCondLst>
                                        </p:cTn>
                                        <p:tgtEl>
                                          <p:spTgt spid="4"/>
                                        </p:tgtEl>
                                      </p:cBhvr>
                                    </p:animEffect>
                                    <p:anim calcmode="lin" valueType="num">
                                      <p:cBhvr>
                                        <p:cTn id="44"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49" dur="16">
                                          <p:stCondLst>
                                            <p:cond delay="406"/>
                                          </p:stCondLst>
                                        </p:cTn>
                                        <p:tgtEl>
                                          <p:spTgt spid="4"/>
                                        </p:tgtEl>
                                      </p:cBhvr>
                                      <p:to x="100000" y="60000"/>
                                    </p:animScale>
                                    <p:animScale>
                                      <p:cBhvr>
                                        <p:cTn id="50" dur="104" decel="50000">
                                          <p:stCondLst>
                                            <p:cond delay="423"/>
                                          </p:stCondLst>
                                        </p:cTn>
                                        <p:tgtEl>
                                          <p:spTgt spid="4"/>
                                        </p:tgtEl>
                                      </p:cBhvr>
                                      <p:to x="100000" y="100000"/>
                                    </p:animScale>
                                    <p:animScale>
                                      <p:cBhvr>
                                        <p:cTn id="51" dur="16">
                                          <p:stCondLst>
                                            <p:cond delay="820"/>
                                          </p:stCondLst>
                                        </p:cTn>
                                        <p:tgtEl>
                                          <p:spTgt spid="4"/>
                                        </p:tgtEl>
                                      </p:cBhvr>
                                      <p:to x="100000" y="80000"/>
                                    </p:animScale>
                                    <p:animScale>
                                      <p:cBhvr>
                                        <p:cTn id="52" dur="104" decel="50000">
                                          <p:stCondLst>
                                            <p:cond delay="836"/>
                                          </p:stCondLst>
                                        </p:cTn>
                                        <p:tgtEl>
                                          <p:spTgt spid="4"/>
                                        </p:tgtEl>
                                      </p:cBhvr>
                                      <p:to x="100000" y="100000"/>
                                    </p:animScale>
                                    <p:animScale>
                                      <p:cBhvr>
                                        <p:cTn id="53" dur="16">
                                          <p:stCondLst>
                                            <p:cond delay="1026"/>
                                          </p:stCondLst>
                                        </p:cTn>
                                        <p:tgtEl>
                                          <p:spTgt spid="4"/>
                                        </p:tgtEl>
                                      </p:cBhvr>
                                      <p:to x="100000" y="90000"/>
                                    </p:animScale>
                                    <p:animScale>
                                      <p:cBhvr>
                                        <p:cTn id="54" dur="104" decel="50000">
                                          <p:stCondLst>
                                            <p:cond delay="1042"/>
                                          </p:stCondLst>
                                        </p:cTn>
                                        <p:tgtEl>
                                          <p:spTgt spid="4"/>
                                        </p:tgtEl>
                                      </p:cBhvr>
                                      <p:to x="100000" y="100000"/>
                                    </p:animScale>
                                    <p:animScale>
                                      <p:cBhvr>
                                        <p:cTn id="55" dur="16">
                                          <p:stCondLst>
                                            <p:cond delay="1130"/>
                                          </p:stCondLst>
                                        </p:cTn>
                                        <p:tgtEl>
                                          <p:spTgt spid="4"/>
                                        </p:tgtEl>
                                      </p:cBhvr>
                                      <p:to x="100000" y="95000"/>
                                    </p:animScale>
                                    <p:animScale>
                                      <p:cBhvr>
                                        <p:cTn id="56" dur="104" decel="50000">
                                          <p:stCondLst>
                                            <p:cond delay="1146"/>
                                          </p:stCondLst>
                                        </p:cTn>
                                        <p:tgtEl>
                                          <p:spTgt spid="4"/>
                                        </p:tgtEl>
                                      </p:cBhvr>
                                      <p:to x="100000" y="100000"/>
                                    </p:animScale>
                                  </p:childTnLst>
                                </p:cTn>
                              </p:par>
                            </p:childTnLst>
                          </p:cTn>
                        </p:par>
                        <p:par>
                          <p:cTn id="57" fill="hold">
                            <p:stCondLst>
                              <p:cond delay="1250"/>
                            </p:stCondLst>
                            <p:childTnLst>
                              <p:par>
                                <p:cTn id="58" presetID="42" presetClass="entr" presetSubtype="0" fill="hold" nodeType="afterEffect">
                                  <p:stCondLst>
                                    <p:cond delay="0"/>
                                  </p:stCondLst>
                                  <p:childTnLst>
                                    <p:set>
                                      <p:cBhvr>
                                        <p:cTn id="59" dur="1" fill="hold">
                                          <p:stCondLst>
                                            <p:cond delay="0"/>
                                          </p:stCondLst>
                                        </p:cTn>
                                        <p:tgtEl>
                                          <p:spTgt spid="2">
                                            <p:txEl>
                                              <p:pRg st="7" end="7"/>
                                            </p:txEl>
                                          </p:spTgt>
                                        </p:tgtEl>
                                        <p:attrNameLst>
                                          <p:attrName>style.visibility</p:attrName>
                                        </p:attrNameLst>
                                      </p:cBhvr>
                                      <p:to>
                                        <p:strVal val="visible"/>
                                      </p:to>
                                    </p:set>
                                    <p:animEffect transition="in" filter="fade">
                                      <p:cBhvr>
                                        <p:cTn id="60" dur="1000"/>
                                        <p:tgtEl>
                                          <p:spTgt spid="2">
                                            <p:txEl>
                                              <p:pRg st="7" end="7"/>
                                            </p:txEl>
                                          </p:spTgt>
                                        </p:tgtEl>
                                      </p:cBhvr>
                                    </p:animEffect>
                                    <p:anim calcmode="lin" valueType="num">
                                      <p:cBhvr>
                                        <p:cTn id="6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26</a:t>
            </a:fld>
            <a:endParaRPr lang="en-US" sz="1100" b="1" dirty="0">
              <a:solidFill>
                <a:schemeClr val="bg1"/>
              </a:solidFill>
            </a:endParaRPr>
          </a:p>
        </p:txBody>
      </p:sp>
      <p:sp>
        <p:nvSpPr>
          <p:cNvPr id="2" name="Rectangle 1"/>
          <p:cNvSpPr/>
          <p:nvPr/>
        </p:nvSpPr>
        <p:spPr>
          <a:xfrm>
            <a:off x="361949" y="904875"/>
            <a:ext cx="11483042" cy="578183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endParaRPr lang="en-US" sz="2800" dirty="0">
              <a:solidFill>
                <a:schemeClr val="bg2">
                  <a:lumMod val="60000"/>
                  <a:lumOff val="40000"/>
                </a:schemeClr>
              </a:solidFill>
            </a:endParaRPr>
          </a:p>
          <a:p>
            <a:pPr algn="ctr"/>
            <a:r>
              <a:rPr lang="en-US" sz="2800" dirty="0">
                <a:solidFill>
                  <a:srgbClr val="002060"/>
                </a:solidFill>
              </a:rPr>
              <a:t>The body of </a:t>
            </a:r>
            <a:r>
              <a:rPr lang="en-US" sz="2800" dirty="0">
                <a:solidFill>
                  <a:srgbClr val="0000FF"/>
                </a:solidFill>
              </a:rPr>
              <a:t>Yahusha</a:t>
            </a:r>
            <a:r>
              <a:rPr lang="en-US" sz="2800" dirty="0">
                <a:solidFill>
                  <a:srgbClr val="002060"/>
                </a:solidFill>
              </a:rPr>
              <a:t> necessarily </a:t>
            </a:r>
            <a:r>
              <a:rPr lang="en-US" sz="2800" b="1" u="sng" dirty="0">
                <a:solidFill>
                  <a:srgbClr val="002060"/>
                </a:solidFill>
              </a:rPr>
              <a:t>must</a:t>
            </a:r>
            <a:r>
              <a:rPr lang="en-US" sz="2800" dirty="0">
                <a:solidFill>
                  <a:srgbClr val="002060"/>
                </a:solidFill>
              </a:rPr>
              <a:t> have been embalmed by </a:t>
            </a:r>
            <a:br>
              <a:rPr lang="en-US" sz="2800" dirty="0">
                <a:solidFill>
                  <a:srgbClr val="002060"/>
                </a:solidFill>
              </a:rPr>
            </a:br>
            <a:r>
              <a:rPr lang="en-US" sz="2800" dirty="0">
                <a:solidFill>
                  <a:srgbClr val="002060"/>
                </a:solidFill>
              </a:rPr>
              <a:t>upright “clean” men.  </a:t>
            </a:r>
            <a:br>
              <a:rPr lang="en-US" sz="2800" dirty="0">
                <a:solidFill>
                  <a:srgbClr val="002060"/>
                </a:solidFill>
              </a:rPr>
            </a:br>
            <a:r>
              <a:rPr lang="en-US" sz="2800" dirty="0">
                <a:solidFill>
                  <a:srgbClr val="002060"/>
                </a:solidFill>
              </a:rPr>
              <a:t>His body </a:t>
            </a:r>
            <a:r>
              <a:rPr lang="en-US" sz="2800" b="1" i="1" u="sng" dirty="0">
                <a:solidFill>
                  <a:schemeClr val="accent6">
                    <a:lumMod val="75000"/>
                  </a:schemeClr>
                </a:solidFill>
              </a:rPr>
              <a:t>MUST NOT</a:t>
            </a:r>
            <a:r>
              <a:rPr lang="en-US" sz="2800" b="1" i="1" dirty="0">
                <a:solidFill>
                  <a:schemeClr val="accent6">
                    <a:lumMod val="75000"/>
                  </a:schemeClr>
                </a:solidFill>
              </a:rPr>
              <a:t> be contaminated </a:t>
            </a:r>
            <a:r>
              <a:rPr lang="en-US" sz="2800" dirty="0">
                <a:solidFill>
                  <a:srgbClr val="002060"/>
                </a:solidFill>
              </a:rPr>
              <a:t>by the impurity of mankind.  </a:t>
            </a:r>
            <a:r>
              <a:rPr lang="en-US" sz="2800" dirty="0" err="1">
                <a:solidFill>
                  <a:srgbClr val="002060"/>
                </a:solidFill>
              </a:rPr>
              <a:t>Yoseph</a:t>
            </a:r>
            <a:r>
              <a:rPr lang="en-US" sz="2800" dirty="0">
                <a:solidFill>
                  <a:srgbClr val="002060"/>
                </a:solidFill>
              </a:rPr>
              <a:t> and </a:t>
            </a:r>
            <a:r>
              <a:rPr lang="en-US" sz="2800" dirty="0" err="1">
                <a:solidFill>
                  <a:srgbClr val="002060"/>
                </a:solidFill>
              </a:rPr>
              <a:t>Nakdimon</a:t>
            </a:r>
            <a:r>
              <a:rPr lang="en-US" sz="2800" dirty="0">
                <a:solidFill>
                  <a:srgbClr val="002060"/>
                </a:solidFill>
              </a:rPr>
              <a:t> were the cleanest men </a:t>
            </a:r>
            <a:r>
              <a:rPr lang="en-US" sz="2800" u="sng" dirty="0">
                <a:solidFill>
                  <a:srgbClr val="002060"/>
                </a:solidFill>
              </a:rPr>
              <a:t>available</a:t>
            </a:r>
            <a:r>
              <a:rPr lang="en-US" sz="2800" dirty="0">
                <a:solidFill>
                  <a:srgbClr val="002060"/>
                </a:solidFill>
              </a:rPr>
              <a:t> at that time. </a:t>
            </a:r>
          </a:p>
          <a:p>
            <a:endParaRPr lang="en-US" sz="1100" dirty="0">
              <a:solidFill>
                <a:srgbClr val="002060"/>
              </a:solidFill>
            </a:endParaRPr>
          </a:p>
          <a:p>
            <a:pPr algn="ctr"/>
            <a:r>
              <a:rPr lang="en-US" sz="2800" dirty="0">
                <a:solidFill>
                  <a:srgbClr val="0000FF"/>
                </a:solidFill>
              </a:rPr>
              <a:t>Yahusha’s</a:t>
            </a:r>
            <a:r>
              <a:rPr lang="en-US" sz="2800" dirty="0">
                <a:solidFill>
                  <a:srgbClr val="002060"/>
                </a:solidFill>
              </a:rPr>
              <a:t> body necessarily MUST have been kept clean of impurity, </a:t>
            </a:r>
            <a:br>
              <a:rPr lang="en-US" sz="2800" dirty="0">
                <a:solidFill>
                  <a:srgbClr val="002060"/>
                </a:solidFill>
              </a:rPr>
            </a:br>
            <a:r>
              <a:rPr lang="en-US" sz="2800" dirty="0">
                <a:solidFill>
                  <a:srgbClr val="002060"/>
                </a:solidFill>
              </a:rPr>
              <a:t>for when He arose, He was to present Himself on the </a:t>
            </a:r>
            <a:br>
              <a:rPr lang="en-US" sz="2800" dirty="0">
                <a:solidFill>
                  <a:srgbClr val="002060"/>
                </a:solidFill>
              </a:rPr>
            </a:br>
            <a:r>
              <a:rPr lang="en-US" sz="2800" b="1" u="sng" dirty="0">
                <a:ln>
                  <a:solidFill>
                    <a:srgbClr val="9933FF"/>
                  </a:solidFill>
                </a:ln>
                <a:solidFill>
                  <a:srgbClr val="33CCCC"/>
                </a:solidFill>
              </a:rPr>
              <a:t>Feast</a:t>
            </a:r>
            <a:r>
              <a:rPr lang="en-US" sz="2800" b="1" dirty="0">
                <a:ln>
                  <a:solidFill>
                    <a:srgbClr val="9933FF"/>
                  </a:solidFill>
                </a:ln>
                <a:solidFill>
                  <a:srgbClr val="33CCCC"/>
                </a:solidFill>
              </a:rPr>
              <a:t> of the Wave Sheaf </a:t>
            </a:r>
            <a:r>
              <a:rPr lang="en-US" sz="2800" dirty="0">
                <a:solidFill>
                  <a:srgbClr val="00B050"/>
                </a:solidFill>
              </a:rPr>
              <a:t>(Lev 23:11,15) </a:t>
            </a:r>
            <a:r>
              <a:rPr lang="en-US" sz="2800" dirty="0">
                <a:solidFill>
                  <a:srgbClr val="002060"/>
                </a:solidFill>
              </a:rPr>
              <a:t>to fulfill the </a:t>
            </a:r>
            <a:r>
              <a:rPr lang="en-US" sz="2800" b="1" i="1" dirty="0">
                <a:solidFill>
                  <a:srgbClr val="0000FF"/>
                </a:solidFill>
                <a:latin typeface="Comic Sans MS" panose="030F0702030302020204" pitchFamily="66" charset="0"/>
              </a:rPr>
              <a:t>First-Fruit</a:t>
            </a:r>
            <a:r>
              <a:rPr lang="en-US" sz="2800" dirty="0">
                <a:solidFill>
                  <a:srgbClr val="002060"/>
                </a:solidFill>
              </a:rPr>
              <a:t> </a:t>
            </a:r>
            <a:br>
              <a:rPr lang="en-US" sz="2800" dirty="0">
                <a:solidFill>
                  <a:srgbClr val="002060"/>
                </a:solidFill>
              </a:rPr>
            </a:br>
            <a:r>
              <a:rPr lang="en-US" sz="2800" dirty="0">
                <a:solidFill>
                  <a:srgbClr val="002060"/>
                </a:solidFill>
              </a:rPr>
              <a:t>(</a:t>
            </a:r>
            <a:r>
              <a:rPr lang="en-US" sz="2800" i="1" dirty="0">
                <a:solidFill>
                  <a:srgbClr val="008080"/>
                </a:solidFill>
                <a:latin typeface="Georgia" panose="02040502050405020303" pitchFamily="18" charset="0"/>
              </a:rPr>
              <a:t>1 </a:t>
            </a:r>
            <a:r>
              <a:rPr lang="en-US" sz="2800" i="1" dirty="0" err="1">
                <a:solidFill>
                  <a:srgbClr val="008080"/>
                </a:solidFill>
                <a:latin typeface="Georgia" panose="02040502050405020303" pitchFamily="18" charset="0"/>
              </a:rPr>
              <a:t>Cor</a:t>
            </a:r>
            <a:r>
              <a:rPr lang="en-US" sz="2800" i="1" dirty="0">
                <a:solidFill>
                  <a:srgbClr val="008080"/>
                </a:solidFill>
                <a:latin typeface="Georgia" panose="02040502050405020303" pitchFamily="18" charset="0"/>
              </a:rPr>
              <a:t> 15:20,23</a:t>
            </a:r>
            <a:r>
              <a:rPr lang="en-US" sz="2800" dirty="0">
                <a:solidFill>
                  <a:srgbClr val="002060"/>
                </a:solidFill>
              </a:rPr>
              <a:t>) presentation as </a:t>
            </a:r>
            <a:br>
              <a:rPr lang="en-US" sz="2800" dirty="0">
                <a:solidFill>
                  <a:srgbClr val="002060"/>
                </a:solidFill>
              </a:rPr>
            </a:br>
            <a:r>
              <a:rPr lang="en-US" sz="2800" dirty="0">
                <a:solidFill>
                  <a:srgbClr val="002060"/>
                </a:solidFill>
              </a:rPr>
              <a:t>	</a:t>
            </a:r>
            <a:r>
              <a:rPr lang="en-US" sz="2800" b="1" i="1" dirty="0">
                <a:ln>
                  <a:solidFill>
                    <a:srgbClr val="0000FF"/>
                  </a:solidFill>
                </a:ln>
                <a:solidFill>
                  <a:srgbClr val="9933FF"/>
                </a:solidFill>
                <a:effectLst>
                  <a:glow rad="127000">
                    <a:srgbClr val="FFFF00"/>
                  </a:glow>
                </a:effectLst>
              </a:rPr>
              <a:t>THE FLAWLESS FIRST-FRUIT VICTORY OVER DEATH!</a:t>
            </a:r>
          </a:p>
          <a:p>
            <a:endParaRPr lang="en-US" sz="1100" b="1" i="1" dirty="0">
              <a:solidFill>
                <a:srgbClr val="9933FF"/>
              </a:solidFill>
            </a:endParaRPr>
          </a:p>
          <a:p>
            <a:pPr algn="ctr"/>
            <a:r>
              <a:rPr lang="en-US" sz="2800" i="1" dirty="0">
                <a:solidFill>
                  <a:srgbClr val="002060"/>
                </a:solidFill>
              </a:rPr>
              <a:t>If the body of </a:t>
            </a:r>
            <a:r>
              <a:rPr lang="en-US" sz="2800" i="1" dirty="0">
                <a:solidFill>
                  <a:srgbClr val="0000FF"/>
                </a:solidFill>
              </a:rPr>
              <a:t>Yahusha</a:t>
            </a:r>
            <a:r>
              <a:rPr lang="en-US" sz="2800" i="1" dirty="0">
                <a:solidFill>
                  <a:srgbClr val="002060"/>
                </a:solidFill>
              </a:rPr>
              <a:t> had been contaminated by </a:t>
            </a:r>
            <a:r>
              <a:rPr lang="en-US" sz="2800" i="1" u="sng" dirty="0">
                <a:solidFill>
                  <a:srgbClr val="002060"/>
                </a:solidFill>
              </a:rPr>
              <a:t>UNCLEAN</a:t>
            </a:r>
            <a:r>
              <a:rPr lang="en-US" sz="2800" i="1" dirty="0">
                <a:solidFill>
                  <a:srgbClr val="002060"/>
                </a:solidFill>
              </a:rPr>
              <a:t> men, </a:t>
            </a:r>
            <a:br>
              <a:rPr lang="en-US" sz="2800" i="1" dirty="0">
                <a:solidFill>
                  <a:srgbClr val="002060"/>
                </a:solidFill>
              </a:rPr>
            </a:br>
            <a:r>
              <a:rPr lang="en-US" sz="2800" i="1" dirty="0">
                <a:solidFill>
                  <a:srgbClr val="002060"/>
                </a:solidFill>
              </a:rPr>
              <a:t>we would not have a Mashiach! </a:t>
            </a:r>
            <a:br>
              <a:rPr lang="en-US" sz="2800" i="1" dirty="0">
                <a:solidFill>
                  <a:srgbClr val="002060"/>
                </a:solidFill>
              </a:rPr>
            </a:br>
            <a:r>
              <a:rPr lang="en-US" sz="2800" i="1" dirty="0">
                <a:solidFill>
                  <a:srgbClr val="002060"/>
                </a:solidFill>
              </a:rPr>
              <a:t>His OFFERING would not have been acceptable to </a:t>
            </a:r>
            <a:r>
              <a:rPr lang="en-US" sz="2800" i="1" dirty="0">
                <a:solidFill>
                  <a:srgbClr val="0000FF"/>
                </a:solidFill>
              </a:rPr>
              <a:t>Yahuah!</a:t>
            </a:r>
          </a:p>
          <a:p>
            <a:endParaRPr lang="en-US" sz="2800" dirty="0">
              <a:solidFill>
                <a:srgbClr val="002060"/>
              </a:solidFill>
            </a:endParaRPr>
          </a:p>
        </p:txBody>
      </p:sp>
      <p:sp>
        <p:nvSpPr>
          <p:cNvPr id="3" name="Rounded Rectangle 2"/>
          <p:cNvSpPr/>
          <p:nvPr/>
        </p:nvSpPr>
        <p:spPr>
          <a:xfrm>
            <a:off x="1789113" y="149566"/>
            <a:ext cx="8686800" cy="638175"/>
          </a:xfrm>
          <a:prstGeom prst="roundRect">
            <a:avLst>
              <a:gd name="adj" fmla="val 50000"/>
            </a:avLst>
          </a:prstGeom>
          <a:solidFill>
            <a:schemeClr val="accent2"/>
          </a:solidFill>
          <a:ln w="3810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a:solidFill>
                  <a:srgbClr val="0000FF"/>
                </a:solidFill>
              </a:rPr>
              <a:t>The Qodesh Parallel - </a:t>
            </a:r>
            <a:r>
              <a:rPr lang="en-CA" sz="3600" dirty="0">
                <a:solidFill>
                  <a:schemeClr val="bg1"/>
                </a:solidFill>
              </a:rPr>
              <a:t>to the </a:t>
            </a:r>
            <a:r>
              <a:rPr lang="en-CA" sz="3600" i="1" dirty="0">
                <a:ln>
                  <a:solidFill>
                    <a:srgbClr val="0000FF"/>
                  </a:solidFill>
                </a:ln>
                <a:solidFill>
                  <a:schemeClr val="bg1">
                    <a:lumMod val="50000"/>
                    <a:lumOff val="50000"/>
                  </a:schemeClr>
                </a:solidFill>
                <a:latin typeface="Arial Black" panose="020B0A04020102020204" pitchFamily="34" charset="0"/>
              </a:rPr>
              <a:t>Ashes!</a:t>
            </a:r>
          </a:p>
        </p:txBody>
      </p:sp>
    </p:spTree>
    <p:extLst>
      <p:ext uri="{BB962C8B-B14F-4D97-AF65-F5344CB8AC3E}">
        <p14:creationId xmlns:p14="http://schemas.microsoft.com/office/powerpoint/2010/main" val="35869135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700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27</a:t>
            </a:fld>
            <a:endParaRPr lang="en-US" sz="1100" b="1" dirty="0">
              <a:solidFill>
                <a:schemeClr val="bg1"/>
              </a:solidFill>
            </a:endParaRPr>
          </a:p>
        </p:txBody>
      </p:sp>
      <p:sp>
        <p:nvSpPr>
          <p:cNvPr id="2" name="Rectangle 1"/>
          <p:cNvSpPr/>
          <p:nvPr/>
        </p:nvSpPr>
        <p:spPr>
          <a:xfrm>
            <a:off x="361949" y="226246"/>
            <a:ext cx="11483042" cy="6430553"/>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lvl="0"/>
            <a:r>
              <a:rPr lang="en-US" sz="2800" dirty="0">
                <a:solidFill>
                  <a:srgbClr val="008080"/>
                </a:solidFill>
                <a:latin typeface="Georgia" panose="02040502050405020303" pitchFamily="18" charset="0"/>
              </a:rPr>
              <a:t>Mar 14:26</a:t>
            </a:r>
            <a:r>
              <a:rPr lang="en-US" sz="2800" dirty="0">
                <a:solidFill>
                  <a:prstClr val="black"/>
                </a:solidFill>
                <a:latin typeface="Georgia" panose="02040502050405020303" pitchFamily="18" charset="0"/>
              </a:rPr>
              <a:t>  </a:t>
            </a:r>
            <a:r>
              <a:rPr lang="en-US" sz="2800" dirty="0">
                <a:solidFill>
                  <a:srgbClr val="9D360E">
                    <a:lumMod val="60000"/>
                    <a:lumOff val="40000"/>
                  </a:srgbClr>
                </a:solidFill>
              </a:rPr>
              <a:t>And having sung a song, they went out to the </a:t>
            </a:r>
            <a:br>
              <a:rPr lang="en-US" sz="2800" dirty="0">
                <a:solidFill>
                  <a:srgbClr val="9D360E">
                    <a:lumMod val="60000"/>
                    <a:lumOff val="40000"/>
                  </a:srgbClr>
                </a:solidFill>
              </a:rPr>
            </a:br>
            <a:r>
              <a:rPr lang="en-US" sz="2800" dirty="0">
                <a:solidFill>
                  <a:srgbClr val="9D360E">
                    <a:lumMod val="60000"/>
                    <a:lumOff val="40000"/>
                  </a:srgbClr>
                </a:solidFill>
              </a:rPr>
              <a:t>										</a:t>
            </a:r>
            <a:r>
              <a:rPr lang="en-US" sz="2800" b="1" dirty="0">
                <a:ln>
                  <a:solidFill>
                    <a:srgbClr val="0000FF"/>
                  </a:solidFill>
                </a:ln>
                <a:solidFill>
                  <a:srgbClr val="9D360E">
                    <a:lumMod val="60000"/>
                    <a:lumOff val="40000"/>
                  </a:srgbClr>
                </a:solidFill>
              </a:rPr>
              <a:t>Mount of Olives.</a:t>
            </a:r>
            <a:r>
              <a:rPr lang="en-US" sz="2800" dirty="0">
                <a:solidFill>
                  <a:srgbClr val="008080"/>
                </a:solidFill>
                <a:latin typeface="Georgia" panose="02040502050405020303" pitchFamily="18" charset="0"/>
              </a:rPr>
              <a:t> </a:t>
            </a:r>
          </a:p>
          <a:p>
            <a:pPr lvl="0"/>
            <a:r>
              <a:rPr lang="en-US" sz="2800" dirty="0">
                <a:solidFill>
                  <a:srgbClr val="008080"/>
                </a:solidFill>
                <a:latin typeface="Georgia" panose="02040502050405020303" pitchFamily="18" charset="0"/>
              </a:rPr>
              <a:t>Mar 14:32</a:t>
            </a:r>
            <a:r>
              <a:rPr lang="en-US" sz="2800" dirty="0">
                <a:solidFill>
                  <a:prstClr val="black"/>
                </a:solidFill>
                <a:latin typeface="Georgia" panose="02040502050405020303" pitchFamily="18" charset="0"/>
              </a:rPr>
              <a:t>  </a:t>
            </a:r>
            <a:r>
              <a:rPr lang="en-US" sz="2800" dirty="0">
                <a:solidFill>
                  <a:srgbClr val="9D360E">
                    <a:lumMod val="60000"/>
                    <a:lumOff val="40000"/>
                  </a:srgbClr>
                </a:solidFill>
              </a:rPr>
              <a:t>And they came to a place called </a:t>
            </a:r>
            <a:r>
              <a:rPr lang="en-US" sz="2800" b="1" dirty="0">
                <a:ln>
                  <a:solidFill>
                    <a:srgbClr val="0000FF"/>
                  </a:solidFill>
                </a:ln>
                <a:solidFill>
                  <a:srgbClr val="9D360E">
                    <a:lumMod val="60000"/>
                    <a:lumOff val="40000"/>
                  </a:srgbClr>
                </a:solidFill>
              </a:rPr>
              <a:t>Gethsemane. </a:t>
            </a:r>
            <a:br>
              <a:rPr lang="en-US" sz="2800" b="1" dirty="0">
                <a:ln>
                  <a:solidFill>
                    <a:srgbClr val="0000FF"/>
                  </a:solidFill>
                </a:ln>
                <a:solidFill>
                  <a:srgbClr val="9D360E">
                    <a:lumMod val="60000"/>
                    <a:lumOff val="40000"/>
                  </a:srgbClr>
                </a:solidFill>
              </a:rPr>
            </a:br>
            <a:r>
              <a:rPr lang="en-US" sz="2800" b="1" dirty="0">
                <a:ln>
                  <a:solidFill>
                    <a:srgbClr val="0000FF"/>
                  </a:solidFill>
                </a:ln>
                <a:solidFill>
                  <a:srgbClr val="9D360E">
                    <a:lumMod val="60000"/>
                    <a:lumOff val="40000"/>
                  </a:srgbClr>
                </a:solidFill>
              </a:rPr>
              <a:t>     </a:t>
            </a:r>
            <a:r>
              <a:rPr lang="en-US" sz="2800" dirty="0">
                <a:solidFill>
                  <a:srgbClr val="9D360E">
                    <a:lumMod val="60000"/>
                    <a:lumOff val="40000"/>
                  </a:srgbClr>
                </a:solidFill>
              </a:rPr>
              <a:t>And He said to His taught ones, “Sit here while I pray.”</a:t>
            </a:r>
            <a:br>
              <a:rPr lang="en-US" sz="2800" dirty="0">
                <a:solidFill>
                  <a:srgbClr val="9D360E">
                    <a:lumMod val="60000"/>
                    <a:lumOff val="40000"/>
                  </a:srgbClr>
                </a:solidFill>
              </a:rPr>
            </a:br>
            <a:endParaRPr lang="en-US" sz="2800" dirty="0">
              <a:solidFill>
                <a:srgbClr val="008080"/>
              </a:solidFill>
              <a:latin typeface="TITUS Cyberbit Basic" panose="02020603050405020304" pitchFamily="18" charset="0"/>
            </a:endParaRPr>
          </a:p>
          <a:p>
            <a:r>
              <a:rPr lang="en-US" sz="2800" dirty="0">
                <a:solidFill>
                  <a:srgbClr val="008080"/>
                </a:solidFill>
                <a:latin typeface="TITUS Cyberbit Basic" panose="02020603050405020304" pitchFamily="18" charset="0"/>
              </a:rPr>
              <a:t>Joh 19:41</a:t>
            </a:r>
            <a:r>
              <a:rPr lang="en-US" sz="2800" dirty="0">
                <a:solidFill>
                  <a:prstClr val="black"/>
                </a:solidFill>
                <a:latin typeface="TITUS Cyberbit Basic" panose="02020603050405020304" pitchFamily="18" charset="0"/>
              </a:rPr>
              <a:t>  </a:t>
            </a:r>
            <a:r>
              <a:rPr lang="en-US" sz="2800" dirty="0">
                <a:solidFill>
                  <a:schemeClr val="bg2">
                    <a:lumMod val="60000"/>
                    <a:lumOff val="40000"/>
                  </a:schemeClr>
                </a:solidFill>
              </a:rPr>
              <a:t>And </a:t>
            </a:r>
            <a:r>
              <a:rPr lang="en-US" sz="2800" b="1" dirty="0">
                <a:ln>
                  <a:solidFill>
                    <a:srgbClr val="0000FF"/>
                  </a:solidFill>
                </a:ln>
                <a:solidFill>
                  <a:schemeClr val="bg2">
                    <a:lumMod val="60000"/>
                    <a:lumOff val="40000"/>
                  </a:schemeClr>
                </a:solidFill>
              </a:rPr>
              <a:t>at the place where He was impaled </a:t>
            </a:r>
            <a:r>
              <a:rPr lang="en-US" sz="2800" dirty="0">
                <a:solidFill>
                  <a:schemeClr val="bg2">
                    <a:lumMod val="60000"/>
                    <a:lumOff val="40000"/>
                  </a:schemeClr>
                </a:solidFill>
              </a:rPr>
              <a:t>there was a 	garden, and </a:t>
            </a:r>
            <a:r>
              <a:rPr lang="en-US" sz="2800" b="1" u="sng" dirty="0">
                <a:ln>
                  <a:solidFill>
                    <a:srgbClr val="0000FF"/>
                  </a:solidFill>
                </a:ln>
                <a:solidFill>
                  <a:schemeClr val="bg2">
                    <a:lumMod val="60000"/>
                    <a:lumOff val="40000"/>
                  </a:schemeClr>
                </a:solidFill>
              </a:rPr>
              <a:t>in the </a:t>
            </a:r>
            <a:r>
              <a:rPr lang="en-US" sz="2800" b="1" dirty="0">
                <a:ln>
                  <a:solidFill>
                    <a:srgbClr val="0000FF"/>
                  </a:solidFill>
                </a:ln>
                <a:solidFill>
                  <a:schemeClr val="bg2">
                    <a:lumMod val="60000"/>
                    <a:lumOff val="40000"/>
                  </a:schemeClr>
                </a:solidFill>
              </a:rPr>
              <a:t>g</a:t>
            </a:r>
            <a:r>
              <a:rPr lang="en-US" sz="2800" b="1" u="sng" dirty="0">
                <a:ln>
                  <a:solidFill>
                    <a:srgbClr val="0000FF"/>
                  </a:solidFill>
                </a:ln>
                <a:solidFill>
                  <a:schemeClr val="bg2">
                    <a:lumMod val="60000"/>
                    <a:lumOff val="40000"/>
                  </a:schemeClr>
                </a:solidFill>
              </a:rPr>
              <a:t>arden</a:t>
            </a:r>
            <a:r>
              <a:rPr lang="en-US" sz="2800" b="1" dirty="0">
                <a:ln>
                  <a:solidFill>
                    <a:srgbClr val="0000FF"/>
                  </a:solidFill>
                </a:ln>
                <a:solidFill>
                  <a:schemeClr val="bg2">
                    <a:lumMod val="60000"/>
                    <a:lumOff val="40000"/>
                  </a:schemeClr>
                </a:solidFill>
              </a:rPr>
              <a:t> a fresh tomb </a:t>
            </a:r>
            <a:r>
              <a:rPr lang="en-US" sz="2800" dirty="0">
                <a:solidFill>
                  <a:schemeClr val="bg2">
                    <a:lumMod val="60000"/>
                    <a:lumOff val="40000"/>
                  </a:schemeClr>
                </a:solidFill>
              </a:rPr>
              <a:t>in which no one had yet 	been laid.</a:t>
            </a:r>
          </a:p>
          <a:p>
            <a:endParaRPr lang="en-US" sz="2800" dirty="0">
              <a:solidFill>
                <a:schemeClr val="bg2">
                  <a:lumMod val="60000"/>
                  <a:lumOff val="40000"/>
                </a:schemeClr>
              </a:solidFill>
            </a:endParaRPr>
          </a:p>
          <a:p>
            <a:r>
              <a:rPr lang="en-US" sz="2800" dirty="0">
                <a:solidFill>
                  <a:srgbClr val="663300"/>
                </a:solidFill>
              </a:rPr>
              <a:t>Are we recalling the Divine instruction that the ashes of the Red Heifer must be placed in a </a:t>
            </a:r>
            <a:r>
              <a:rPr lang="en-US" sz="2800" b="1" dirty="0">
                <a:solidFill>
                  <a:srgbClr val="663300"/>
                </a:solidFill>
              </a:rPr>
              <a:t>CLEAN PLACE?  </a:t>
            </a:r>
            <a:r>
              <a:rPr lang="en-US" sz="2800" b="1" i="1" dirty="0" err="1">
                <a:solidFill>
                  <a:srgbClr val="008080"/>
                </a:solidFill>
                <a:latin typeface="Georgia" panose="02040502050405020303" pitchFamily="18" charset="0"/>
              </a:rPr>
              <a:t>Num</a:t>
            </a:r>
            <a:r>
              <a:rPr lang="en-US" sz="2800" b="1" i="1" dirty="0">
                <a:solidFill>
                  <a:srgbClr val="008080"/>
                </a:solidFill>
                <a:latin typeface="Georgia" panose="02040502050405020303" pitchFamily="18" charset="0"/>
              </a:rPr>
              <a:t> 19:9!</a:t>
            </a:r>
          </a:p>
          <a:p>
            <a:r>
              <a:rPr lang="en-US" sz="2800" b="1" i="1" dirty="0">
                <a:solidFill>
                  <a:srgbClr val="008080"/>
                </a:solidFill>
                <a:latin typeface="Georgia" panose="02040502050405020303" pitchFamily="18" charset="0"/>
              </a:rPr>
              <a:t> </a:t>
            </a:r>
            <a:br>
              <a:rPr lang="en-US" sz="2800" i="1" dirty="0">
                <a:solidFill>
                  <a:srgbClr val="008080"/>
                </a:solidFill>
                <a:latin typeface="Georgia" panose="02040502050405020303" pitchFamily="18" charset="0"/>
              </a:rPr>
            </a:br>
            <a:r>
              <a:rPr lang="en-US" sz="2800" dirty="0">
                <a:solidFill>
                  <a:srgbClr val="663300"/>
                </a:solidFill>
              </a:rPr>
              <a:t>Are these </a:t>
            </a:r>
            <a:r>
              <a:rPr lang="en-US" sz="2800" b="1" dirty="0">
                <a:ln>
                  <a:solidFill>
                    <a:srgbClr val="0000FF"/>
                  </a:solidFill>
                </a:ln>
                <a:solidFill>
                  <a:srgbClr val="663300"/>
                </a:solidFill>
                <a:effectLst>
                  <a:glow rad="127000">
                    <a:schemeClr val="bg2">
                      <a:lumMod val="40000"/>
                      <a:lumOff val="60000"/>
                    </a:schemeClr>
                  </a:glow>
                </a:effectLst>
              </a:rPr>
              <a:t>parallels</a:t>
            </a:r>
            <a:r>
              <a:rPr lang="en-US" sz="2800" dirty="0">
                <a:solidFill>
                  <a:srgbClr val="663300"/>
                </a:solidFill>
              </a:rPr>
              <a:t> just coincidence? Or are these part of the </a:t>
            </a:r>
            <a:br>
              <a:rPr lang="en-US" sz="2800" dirty="0">
                <a:solidFill>
                  <a:srgbClr val="663300"/>
                </a:solidFill>
              </a:rPr>
            </a:br>
            <a:r>
              <a:rPr lang="en-US" sz="3600" b="1" dirty="0">
                <a:ln>
                  <a:solidFill>
                    <a:srgbClr val="0000FF"/>
                  </a:solidFill>
                </a:ln>
                <a:solidFill>
                  <a:srgbClr val="00FFFF"/>
                </a:solidFill>
                <a:latin typeface="Footlight MT Light" panose="0204060206030A020304" pitchFamily="18" charset="0"/>
              </a:rPr>
              <a:t>Plan of </a:t>
            </a:r>
            <a:r>
              <a:rPr lang="en-US" sz="3600" b="1" u="sng" dirty="0">
                <a:ln>
                  <a:solidFill>
                    <a:srgbClr val="0000FF"/>
                  </a:solidFill>
                </a:ln>
                <a:solidFill>
                  <a:srgbClr val="00FFFF"/>
                </a:solidFill>
                <a:latin typeface="Footlight MT Light" panose="0204060206030A020304" pitchFamily="18" charset="0"/>
              </a:rPr>
              <a:t>SALVATION</a:t>
            </a:r>
            <a:r>
              <a:rPr lang="en-US" sz="3600" b="1" dirty="0">
                <a:ln>
                  <a:solidFill>
                    <a:srgbClr val="0000FF"/>
                  </a:solidFill>
                </a:ln>
                <a:solidFill>
                  <a:srgbClr val="00FFFF"/>
                </a:solidFill>
                <a:latin typeface="Footlight MT Light" panose="0204060206030A020304" pitchFamily="18" charset="0"/>
              </a:rPr>
              <a:t> </a:t>
            </a:r>
            <a:r>
              <a:rPr lang="en-US" sz="2800" dirty="0">
                <a:solidFill>
                  <a:srgbClr val="663300"/>
                </a:solidFill>
              </a:rPr>
              <a:t>intended from the foundations of this earth?</a:t>
            </a:r>
          </a:p>
        </p:txBody>
      </p:sp>
      <p:sp>
        <p:nvSpPr>
          <p:cNvPr id="4" name="Right Bracket 3"/>
          <p:cNvSpPr/>
          <p:nvPr/>
        </p:nvSpPr>
        <p:spPr>
          <a:xfrm rot="5400000">
            <a:off x="6257728" y="2388524"/>
            <a:ext cx="152401" cy="2114551"/>
          </a:xfrm>
          <a:prstGeom prst="rightBracket">
            <a:avLst>
              <a:gd name="adj" fmla="val 58333"/>
            </a:avLst>
          </a:prstGeom>
          <a:solidFill>
            <a:srgbClr val="00FF00"/>
          </a:solidFill>
          <a:ln>
            <a:solidFill>
              <a:schemeClr val="bg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ounded Rectangular Callout 5"/>
          <p:cNvSpPr/>
          <p:nvPr/>
        </p:nvSpPr>
        <p:spPr>
          <a:xfrm>
            <a:off x="7855186" y="3445799"/>
            <a:ext cx="3676650" cy="457197"/>
          </a:xfrm>
          <a:prstGeom prst="wedgeRoundRectCallout">
            <a:avLst>
              <a:gd name="adj1" fmla="val -59208"/>
              <a:gd name="adj2" fmla="val -37868"/>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The </a:t>
            </a:r>
            <a:r>
              <a:rPr lang="en-CA" sz="2800" b="1" dirty="0">
                <a:solidFill>
                  <a:schemeClr val="bg1"/>
                </a:solidFill>
                <a:effectLst>
                  <a:glow rad="101600">
                    <a:srgbClr val="00FFFF"/>
                  </a:glow>
                </a:effectLst>
              </a:rPr>
              <a:t>Clean</a:t>
            </a:r>
            <a:r>
              <a:rPr lang="en-CA" sz="2800" b="1" dirty="0">
                <a:solidFill>
                  <a:schemeClr val="bg1"/>
                </a:solidFill>
              </a:rPr>
              <a:t> Place! </a:t>
            </a:r>
            <a:r>
              <a:rPr lang="en-CA" sz="2800" b="1" dirty="0">
                <a:solidFill>
                  <a:schemeClr val="bg1"/>
                </a:solidFill>
                <a:sym typeface="Wingdings" panose="05000000000000000000" pitchFamily="2" charset="2"/>
              </a:rPr>
              <a:t></a:t>
            </a:r>
            <a:endParaRPr lang="en-CA" sz="2800" b="1" dirty="0">
              <a:solidFill>
                <a:schemeClr val="bg1"/>
              </a:solidFill>
            </a:endParaRPr>
          </a:p>
        </p:txBody>
      </p:sp>
      <p:pic>
        <p:nvPicPr>
          <p:cNvPr id="7" name="Picture 3" descr="C:\Users\Rae\Desktop\Art on Desktop\white man clip art\3d white people\3d quiz right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59601" y="3540854"/>
            <a:ext cx="1148653" cy="75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61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28</a:t>
            </a:fld>
            <a:endParaRPr lang="en-US" sz="1100" b="1" dirty="0">
              <a:solidFill>
                <a:schemeClr val="bg1"/>
              </a:solidFill>
            </a:endParaRPr>
          </a:p>
        </p:txBody>
      </p:sp>
      <p:sp>
        <p:nvSpPr>
          <p:cNvPr id="2" name="Rectangle 1"/>
          <p:cNvSpPr/>
          <p:nvPr/>
        </p:nvSpPr>
        <p:spPr>
          <a:xfrm>
            <a:off x="361949" y="323850"/>
            <a:ext cx="11483042" cy="6416315"/>
          </a:xfrm>
          <a:prstGeom prst="rect">
            <a:avLst/>
          </a:prstGeom>
          <a:solidFill>
            <a:schemeClr val="tx1">
              <a:lumMod val="95000"/>
              <a:alpha val="87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h="25400" prst="softRound"/>
            </a:sp3d>
          </a:bodyPr>
          <a:lstStyle/>
          <a:p>
            <a:r>
              <a:rPr lang="en-US" sz="1600" dirty="0">
                <a:solidFill>
                  <a:prstClr val="black"/>
                </a:solidFill>
                <a:latin typeface="TITUS Cyberbit Basic" panose="02020603050405020304" pitchFamily="18" charset="0"/>
              </a:rPr>
              <a:t> </a:t>
            </a:r>
          </a:p>
          <a:p>
            <a:r>
              <a:rPr lang="en-US" sz="2800" dirty="0">
                <a:solidFill>
                  <a:schemeClr val="bg1"/>
                </a:solidFill>
              </a:rPr>
              <a:t>We will do well to thoroughly consider John’s next statement. </a:t>
            </a:r>
          </a:p>
          <a:p>
            <a:endParaRPr lang="en-US" sz="2800" dirty="0">
              <a:solidFill>
                <a:schemeClr val="bg1"/>
              </a:solidFill>
            </a:endParaRPr>
          </a:p>
          <a:p>
            <a:r>
              <a:rPr lang="en-US" sz="2800" dirty="0">
                <a:solidFill>
                  <a:srgbClr val="008080"/>
                </a:solidFill>
                <a:latin typeface="TITUS Cyberbit Basic" panose="02020603050405020304" pitchFamily="18" charset="0"/>
              </a:rPr>
              <a:t>Joh 19:42</a:t>
            </a:r>
            <a:r>
              <a:rPr lang="en-US" sz="2800" dirty="0">
                <a:solidFill>
                  <a:prstClr val="black"/>
                </a:solidFill>
                <a:latin typeface="TITUS Cyberbit Basic" panose="02020603050405020304" pitchFamily="18" charset="0"/>
              </a:rPr>
              <a:t>  </a:t>
            </a:r>
            <a:r>
              <a:rPr lang="en-US" sz="2800" b="1" dirty="0">
                <a:ln>
                  <a:solidFill>
                    <a:srgbClr val="0000FF"/>
                  </a:solidFill>
                </a:ln>
                <a:solidFill>
                  <a:schemeClr val="bg2">
                    <a:lumMod val="60000"/>
                    <a:lumOff val="40000"/>
                  </a:schemeClr>
                </a:solidFill>
              </a:rPr>
              <a:t>There, </a:t>
            </a:r>
            <a:r>
              <a:rPr lang="en-US" sz="2800" dirty="0">
                <a:solidFill>
                  <a:schemeClr val="bg2">
                    <a:lumMod val="60000"/>
                    <a:lumOff val="40000"/>
                  </a:schemeClr>
                </a:solidFill>
              </a:rPr>
              <a:t>then, because of the </a:t>
            </a:r>
            <a:r>
              <a:rPr lang="en-US" sz="2800" b="1" dirty="0">
                <a:ln>
                  <a:solidFill>
                    <a:srgbClr val="9900FF"/>
                  </a:solidFill>
                </a:ln>
                <a:solidFill>
                  <a:schemeClr val="bg2">
                    <a:lumMod val="60000"/>
                    <a:lumOff val="40000"/>
                  </a:schemeClr>
                </a:solidFill>
              </a:rPr>
              <a:t>Preparation</a:t>
            </a:r>
            <a:r>
              <a:rPr lang="en-US" sz="2800" dirty="0">
                <a:solidFill>
                  <a:schemeClr val="bg2">
                    <a:lumMod val="60000"/>
                    <a:lumOff val="40000"/>
                  </a:schemeClr>
                </a:solidFill>
              </a:rPr>
              <a:t> </a:t>
            </a:r>
            <a:r>
              <a:rPr lang="en-US" sz="2800" i="1" dirty="0">
                <a:solidFill>
                  <a:srgbClr val="DBDBDB"/>
                </a:solidFill>
              </a:rPr>
              <a:t>Day</a:t>
            </a:r>
            <a:r>
              <a:rPr lang="en-US" sz="2800" dirty="0">
                <a:solidFill>
                  <a:schemeClr val="bg2">
                    <a:lumMod val="60000"/>
                    <a:lumOff val="40000"/>
                  </a:schemeClr>
                </a:solidFill>
              </a:rPr>
              <a:t> of the 	Yehuḏim, they laid </a:t>
            </a:r>
            <a:r>
              <a:rPr lang="he-IL" sz="2800" dirty="0">
                <a:solidFill>
                  <a:srgbClr val="0000FF"/>
                </a:solidFill>
              </a:rPr>
              <a:t>יהושע</a:t>
            </a:r>
            <a:r>
              <a:rPr lang="en-CA" sz="2800" dirty="0">
                <a:solidFill>
                  <a:srgbClr val="0000FF"/>
                </a:solidFill>
              </a:rPr>
              <a:t> [Yahusha]</a:t>
            </a:r>
            <a:r>
              <a:rPr lang="en-US" sz="2800" dirty="0">
                <a:solidFill>
                  <a:srgbClr val="0000FF"/>
                </a:solidFill>
              </a:rPr>
              <a:t>, </a:t>
            </a:r>
            <a:r>
              <a:rPr lang="en-US" sz="2800" dirty="0">
                <a:solidFill>
                  <a:schemeClr val="bg2">
                    <a:lumMod val="60000"/>
                    <a:lumOff val="40000"/>
                  </a:schemeClr>
                </a:solidFill>
              </a:rPr>
              <a:t>because the tomb was near.</a:t>
            </a:r>
            <a:br>
              <a:rPr lang="en-US" sz="2800" dirty="0">
                <a:solidFill>
                  <a:schemeClr val="bg2">
                    <a:lumMod val="60000"/>
                    <a:lumOff val="40000"/>
                  </a:schemeClr>
                </a:solidFill>
              </a:rPr>
            </a:br>
            <a:br>
              <a:rPr lang="en-US" sz="1600" dirty="0">
                <a:solidFill>
                  <a:schemeClr val="bg2">
                    <a:lumMod val="60000"/>
                    <a:lumOff val="40000"/>
                  </a:schemeClr>
                </a:solidFill>
              </a:rPr>
            </a:br>
            <a:r>
              <a:rPr lang="en-US" sz="2800" dirty="0">
                <a:solidFill>
                  <a:srgbClr val="002060"/>
                </a:solidFill>
              </a:rPr>
              <a:t>Again, we see that indeed </a:t>
            </a:r>
            <a:r>
              <a:rPr lang="en-US" sz="2800" dirty="0">
                <a:solidFill>
                  <a:srgbClr val="0000FF"/>
                </a:solidFill>
              </a:rPr>
              <a:t>Yahusha</a:t>
            </a:r>
            <a:r>
              <a:rPr lang="en-US" sz="2800" dirty="0">
                <a:solidFill>
                  <a:srgbClr val="002060"/>
                </a:solidFill>
              </a:rPr>
              <a:t> suits the Antitype of the </a:t>
            </a:r>
            <a:r>
              <a:rPr lang="en-US" sz="2800" b="1" dirty="0">
                <a:ln>
                  <a:solidFill>
                    <a:srgbClr val="9933FF"/>
                  </a:solidFill>
                </a:ln>
                <a:solidFill>
                  <a:srgbClr val="FF0000"/>
                </a:solidFill>
              </a:rPr>
              <a:t>red heifer </a:t>
            </a:r>
            <a:r>
              <a:rPr lang="en-US" sz="2800" dirty="0">
                <a:solidFill>
                  <a:srgbClr val="002060"/>
                </a:solidFill>
              </a:rPr>
              <a:t>as, just like the </a:t>
            </a:r>
            <a:r>
              <a:rPr lang="en-US" sz="2800" b="1" dirty="0">
                <a:ln>
                  <a:solidFill>
                    <a:srgbClr val="9933FF"/>
                  </a:solidFill>
                </a:ln>
                <a:solidFill>
                  <a:srgbClr val="FF0000"/>
                </a:solidFill>
              </a:rPr>
              <a:t>heifer, </a:t>
            </a:r>
            <a:r>
              <a:rPr lang="en-US" sz="2800" dirty="0">
                <a:solidFill>
                  <a:srgbClr val="0000FF"/>
                </a:solidFill>
              </a:rPr>
              <a:t>Yahusha’s</a:t>
            </a:r>
            <a:r>
              <a:rPr lang="en-US" sz="2800" dirty="0">
                <a:solidFill>
                  <a:srgbClr val="002060"/>
                </a:solidFill>
              </a:rPr>
              <a:t> body </a:t>
            </a:r>
            <a:r>
              <a:rPr lang="en-US" sz="2800" b="1" u="sng" dirty="0">
                <a:solidFill>
                  <a:srgbClr val="002060"/>
                </a:solidFill>
              </a:rPr>
              <a:t>also</a:t>
            </a:r>
            <a:r>
              <a:rPr lang="en-US" sz="2800" dirty="0">
                <a:solidFill>
                  <a:srgbClr val="002060"/>
                </a:solidFill>
              </a:rPr>
              <a:t> was stored - </a:t>
            </a:r>
            <a:br>
              <a:rPr lang="en-US" sz="2800" dirty="0">
                <a:solidFill>
                  <a:srgbClr val="002060"/>
                </a:solidFill>
              </a:rPr>
            </a:br>
            <a:r>
              <a:rPr lang="en-US" sz="2800" dirty="0">
                <a:solidFill>
                  <a:srgbClr val="002060"/>
                </a:solidFill>
              </a:rPr>
              <a:t>							</a:t>
            </a:r>
            <a:r>
              <a:rPr lang="en-US" sz="4000" b="1" dirty="0">
                <a:ln>
                  <a:solidFill>
                    <a:srgbClr val="0000FF"/>
                  </a:solidFill>
                </a:ln>
                <a:solidFill>
                  <a:srgbClr val="FF33CC"/>
                </a:solidFill>
              </a:rPr>
              <a:t>“</a:t>
            </a:r>
            <a:r>
              <a:rPr lang="en-US" sz="4000" b="1" u="sng" dirty="0">
                <a:ln>
                  <a:solidFill>
                    <a:srgbClr val="0000FF"/>
                  </a:solidFill>
                </a:ln>
                <a:solidFill>
                  <a:srgbClr val="FF33CC"/>
                </a:solidFill>
              </a:rPr>
              <a:t>outside the cam</a:t>
            </a:r>
            <a:r>
              <a:rPr lang="en-US" sz="4000" b="1" dirty="0">
                <a:ln>
                  <a:solidFill>
                    <a:srgbClr val="0000FF"/>
                  </a:solidFill>
                </a:ln>
                <a:solidFill>
                  <a:srgbClr val="FF33CC"/>
                </a:solidFill>
              </a:rPr>
              <a:t>p”</a:t>
            </a:r>
            <a:r>
              <a:rPr lang="en-US" sz="4000" b="1" dirty="0">
                <a:solidFill>
                  <a:srgbClr val="660033"/>
                </a:solidFill>
              </a:rPr>
              <a:t> </a:t>
            </a:r>
            <a:r>
              <a:rPr lang="en-US" sz="2800" b="1" dirty="0">
                <a:solidFill>
                  <a:srgbClr val="660033"/>
                </a:solidFill>
              </a:rPr>
              <a:t>- </a:t>
            </a:r>
            <a:r>
              <a:rPr lang="en-US" sz="2800" dirty="0">
                <a:solidFill>
                  <a:srgbClr val="002060"/>
                </a:solidFill>
              </a:rPr>
              <a:t>of Jerusalem.</a:t>
            </a:r>
          </a:p>
          <a:p>
            <a:endParaRPr lang="en-US" sz="2800" dirty="0">
              <a:solidFill>
                <a:srgbClr val="002060"/>
              </a:solidFill>
            </a:endParaRPr>
          </a:p>
          <a:p>
            <a:pPr algn="ctr"/>
            <a:r>
              <a:rPr lang="en-US" sz="2800" dirty="0">
                <a:solidFill>
                  <a:srgbClr val="002060"/>
                </a:solidFill>
              </a:rPr>
              <a:t>Hang on!  John declares this Night Season of PREPARATION FOR BURIAL as </a:t>
            </a:r>
            <a:r>
              <a:rPr lang="en-US" sz="2800" b="1" u="sng" dirty="0">
                <a:solidFill>
                  <a:srgbClr val="FF0000"/>
                </a:solidFill>
                <a:effectLst>
                  <a:glow rad="127000">
                    <a:srgbClr val="66FFCC"/>
                  </a:glow>
                </a:effectLst>
              </a:rPr>
              <a:t>STILL</a:t>
            </a:r>
            <a:r>
              <a:rPr lang="en-US" sz="2800" dirty="0">
                <a:solidFill>
                  <a:srgbClr val="002060"/>
                </a:solidFill>
              </a:rPr>
              <a:t> – the PREPARATION! </a:t>
            </a:r>
            <a:r>
              <a:rPr lang="en-US" sz="2800" u="sng" dirty="0">
                <a:ln>
                  <a:solidFill>
                    <a:srgbClr val="0000FF"/>
                  </a:solidFill>
                </a:ln>
                <a:solidFill>
                  <a:srgbClr val="FF33CC"/>
                </a:solidFill>
              </a:rPr>
              <a:t>Once a</a:t>
            </a:r>
            <a:r>
              <a:rPr lang="en-US" sz="2800" dirty="0">
                <a:ln>
                  <a:solidFill>
                    <a:srgbClr val="0000FF"/>
                  </a:solidFill>
                </a:ln>
                <a:solidFill>
                  <a:srgbClr val="FF33CC"/>
                </a:solidFill>
              </a:rPr>
              <a:t>g</a:t>
            </a:r>
            <a:r>
              <a:rPr lang="en-US" sz="2800" u="sng" dirty="0">
                <a:ln>
                  <a:solidFill>
                    <a:srgbClr val="0000FF"/>
                  </a:solidFill>
                </a:ln>
                <a:solidFill>
                  <a:srgbClr val="FF33CC"/>
                </a:solidFill>
              </a:rPr>
              <a:t>ain the sunset FAILED to chan</a:t>
            </a:r>
            <a:r>
              <a:rPr lang="en-US" sz="2800" dirty="0">
                <a:ln>
                  <a:solidFill>
                    <a:srgbClr val="0000FF"/>
                  </a:solidFill>
                </a:ln>
                <a:solidFill>
                  <a:srgbClr val="FF33CC"/>
                </a:solidFill>
              </a:rPr>
              <a:t>g</a:t>
            </a:r>
            <a:r>
              <a:rPr lang="en-US" sz="2800" u="sng" dirty="0">
                <a:ln>
                  <a:solidFill>
                    <a:srgbClr val="0000FF"/>
                  </a:solidFill>
                </a:ln>
                <a:solidFill>
                  <a:srgbClr val="FF33CC"/>
                </a:solidFill>
              </a:rPr>
              <a:t>e the c</a:t>
            </a:r>
            <a:r>
              <a:rPr lang="en-US" sz="2800" dirty="0">
                <a:ln>
                  <a:solidFill>
                    <a:srgbClr val="0000FF"/>
                  </a:solidFill>
                </a:ln>
                <a:solidFill>
                  <a:srgbClr val="FF33CC"/>
                </a:solidFill>
              </a:rPr>
              <a:t>y</a:t>
            </a:r>
            <a:r>
              <a:rPr lang="en-US" sz="2800" u="sng" dirty="0">
                <a:ln>
                  <a:solidFill>
                    <a:srgbClr val="0000FF"/>
                  </a:solidFill>
                </a:ln>
                <a:solidFill>
                  <a:srgbClr val="FF33CC"/>
                </a:solidFill>
              </a:rPr>
              <a:t>cle</a:t>
            </a:r>
            <a:r>
              <a:rPr lang="en-US" sz="2800" dirty="0">
                <a:ln>
                  <a:solidFill>
                    <a:srgbClr val="0000FF"/>
                  </a:solidFill>
                </a:ln>
                <a:solidFill>
                  <a:srgbClr val="FF33CC"/>
                </a:solidFill>
              </a:rPr>
              <a:t>!</a:t>
            </a:r>
            <a:r>
              <a:rPr lang="en-US" sz="2800" dirty="0">
                <a:solidFill>
                  <a:srgbClr val="002060"/>
                </a:solidFill>
              </a:rPr>
              <a:t>  It was certainly not Sabbath evening/night, but was indeed the </a:t>
            </a:r>
            <a:r>
              <a:rPr lang="en-US" sz="2800" b="1" u="sng" dirty="0">
                <a:solidFill>
                  <a:srgbClr val="C00000"/>
                </a:solidFill>
              </a:rPr>
              <a:t>Pre</a:t>
            </a:r>
            <a:r>
              <a:rPr lang="en-US" sz="2800" b="1" dirty="0">
                <a:solidFill>
                  <a:srgbClr val="C00000"/>
                </a:solidFill>
              </a:rPr>
              <a:t>p</a:t>
            </a:r>
            <a:r>
              <a:rPr lang="en-US" sz="2800" b="1" u="sng" dirty="0">
                <a:solidFill>
                  <a:srgbClr val="C00000"/>
                </a:solidFill>
              </a:rPr>
              <a:t>aration Ni</a:t>
            </a:r>
            <a:r>
              <a:rPr lang="en-US" sz="2800" b="1" dirty="0">
                <a:solidFill>
                  <a:srgbClr val="C00000"/>
                </a:solidFill>
              </a:rPr>
              <a:t>g</a:t>
            </a:r>
            <a:r>
              <a:rPr lang="en-US" sz="2800" b="1" u="sng" dirty="0">
                <a:solidFill>
                  <a:srgbClr val="C00000"/>
                </a:solidFill>
              </a:rPr>
              <a:t>ht Season</a:t>
            </a:r>
            <a:r>
              <a:rPr lang="en-US" sz="2800" b="1" dirty="0">
                <a:solidFill>
                  <a:srgbClr val="C00000"/>
                </a:solidFill>
              </a:rPr>
              <a:t> </a:t>
            </a:r>
            <a:r>
              <a:rPr lang="en-US" sz="2800" dirty="0">
                <a:solidFill>
                  <a:srgbClr val="002060"/>
                </a:solidFill>
              </a:rPr>
              <a:t>just prior to the 1</a:t>
            </a:r>
            <a:r>
              <a:rPr lang="en-US" sz="2800" baseline="30000" dirty="0">
                <a:solidFill>
                  <a:srgbClr val="002060"/>
                </a:solidFill>
              </a:rPr>
              <a:t>st</a:t>
            </a:r>
            <a:r>
              <a:rPr lang="en-US" sz="2800" dirty="0">
                <a:solidFill>
                  <a:srgbClr val="002060"/>
                </a:solidFill>
              </a:rPr>
              <a:t> Sabbath of Unleavened Bread, (</a:t>
            </a:r>
            <a:r>
              <a:rPr lang="en-US" sz="2800" b="1" u="sng" dirty="0">
                <a:solidFill>
                  <a:srgbClr val="0000FF"/>
                </a:solidFill>
              </a:rPr>
              <a:t>at Dawn</a:t>
            </a:r>
            <a:r>
              <a:rPr lang="en-US" sz="2800" dirty="0">
                <a:solidFill>
                  <a:srgbClr val="002060"/>
                </a:solidFill>
              </a:rPr>
              <a:t>), on the 5</a:t>
            </a:r>
            <a:r>
              <a:rPr lang="en-US" sz="2800" baseline="30000" dirty="0">
                <a:solidFill>
                  <a:srgbClr val="002060"/>
                </a:solidFill>
              </a:rPr>
              <a:t>th</a:t>
            </a:r>
            <a:r>
              <a:rPr lang="en-US" sz="2800" dirty="0">
                <a:solidFill>
                  <a:srgbClr val="002060"/>
                </a:solidFill>
              </a:rPr>
              <a:t> cycle of the week!  </a:t>
            </a:r>
            <a:r>
              <a:rPr lang="en-US" sz="2800" dirty="0">
                <a:solidFill>
                  <a:srgbClr val="002060"/>
                </a:solidFill>
                <a:sym typeface="Wingdings" panose="05000000000000000000" pitchFamily="2" charset="2"/>
              </a:rPr>
              <a:t></a:t>
            </a:r>
            <a:r>
              <a:rPr lang="en-US" sz="2800" dirty="0">
                <a:solidFill>
                  <a:srgbClr val="002060"/>
                </a:solidFill>
              </a:rPr>
              <a:t> </a:t>
            </a:r>
            <a:endParaRPr lang="en-US" sz="2800" b="1" dirty="0">
              <a:ln>
                <a:solidFill>
                  <a:srgbClr val="0000FF"/>
                </a:solidFill>
              </a:ln>
              <a:solidFill>
                <a:schemeClr val="bg2">
                  <a:lumMod val="60000"/>
                  <a:lumOff val="40000"/>
                </a:schemeClr>
              </a:solidFill>
            </a:endParaRPr>
          </a:p>
        </p:txBody>
      </p:sp>
    </p:spTree>
    <p:extLst>
      <p:ext uri="{BB962C8B-B14F-4D97-AF65-F5344CB8AC3E}">
        <p14:creationId xmlns:p14="http://schemas.microsoft.com/office/powerpoint/2010/main" val="309412849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wipe(up)">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29</a:t>
            </a:fld>
            <a:endParaRPr lang="en-US" sz="1100" b="1" dirty="0">
              <a:solidFill>
                <a:schemeClr val="bg1"/>
              </a:solidFill>
            </a:endParaRPr>
          </a:p>
        </p:txBody>
      </p:sp>
      <p:sp>
        <p:nvSpPr>
          <p:cNvPr id="2" name="Rectangle 1"/>
          <p:cNvSpPr/>
          <p:nvPr/>
        </p:nvSpPr>
        <p:spPr>
          <a:xfrm>
            <a:off x="361949" y="377073"/>
            <a:ext cx="11483042" cy="6052008"/>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h="25400" prst="softRound"/>
            </a:sp3d>
          </a:bodyPr>
          <a:lstStyle/>
          <a:p>
            <a:r>
              <a:rPr lang="en-US" sz="1600" dirty="0">
                <a:solidFill>
                  <a:prstClr val="black"/>
                </a:solidFill>
                <a:latin typeface="TITUS Cyberbit Basic" panose="02020603050405020304" pitchFamily="18" charset="0"/>
              </a:rPr>
              <a:t> </a:t>
            </a:r>
            <a:r>
              <a:rPr lang="en-US" sz="2800" b="1" dirty="0">
                <a:solidFill>
                  <a:schemeClr val="bg1"/>
                </a:solidFill>
                <a:latin typeface="Arial Black" panose="020B0A04020102020204" pitchFamily="34" charset="0"/>
              </a:rPr>
              <a:t>Again, - </a:t>
            </a:r>
            <a:r>
              <a:rPr lang="en-US" sz="2800" dirty="0">
                <a:solidFill>
                  <a:schemeClr val="bg1"/>
                </a:solidFill>
              </a:rPr>
              <a:t>we will </a:t>
            </a:r>
            <a:r>
              <a:rPr lang="en-US" sz="2800" b="1" u="sng" dirty="0">
                <a:ln>
                  <a:solidFill>
                    <a:srgbClr val="FF33CC"/>
                  </a:solidFill>
                </a:ln>
                <a:solidFill>
                  <a:srgbClr val="FF0000"/>
                </a:solidFill>
              </a:rPr>
              <a:t>thorou</a:t>
            </a:r>
            <a:r>
              <a:rPr lang="en-US" sz="2800" b="1" dirty="0">
                <a:ln>
                  <a:solidFill>
                    <a:srgbClr val="FF33CC"/>
                  </a:solidFill>
                </a:ln>
                <a:solidFill>
                  <a:srgbClr val="FF0000"/>
                </a:solidFill>
              </a:rPr>
              <a:t>g</a:t>
            </a:r>
            <a:r>
              <a:rPr lang="en-US" sz="2800" b="1" u="sng" dirty="0">
                <a:ln>
                  <a:solidFill>
                    <a:srgbClr val="FF33CC"/>
                  </a:solidFill>
                </a:ln>
                <a:solidFill>
                  <a:srgbClr val="FF0000"/>
                </a:solidFill>
              </a:rPr>
              <a:t>hl</a:t>
            </a:r>
            <a:r>
              <a:rPr lang="en-US" sz="2800" b="1" dirty="0">
                <a:ln>
                  <a:solidFill>
                    <a:srgbClr val="FF33CC"/>
                  </a:solidFill>
                </a:ln>
                <a:solidFill>
                  <a:srgbClr val="FF0000"/>
                </a:solidFill>
              </a:rPr>
              <a:t>y</a:t>
            </a:r>
            <a:r>
              <a:rPr lang="en-US" sz="2800" b="1" u="sng" dirty="0">
                <a:ln>
                  <a:solidFill>
                    <a:srgbClr val="FF33CC"/>
                  </a:solidFill>
                </a:ln>
                <a:solidFill>
                  <a:srgbClr val="FF0000"/>
                </a:solidFill>
              </a:rPr>
              <a:t> consider</a:t>
            </a:r>
            <a:r>
              <a:rPr lang="en-US" sz="2800" b="1" dirty="0">
                <a:ln>
                  <a:solidFill>
                    <a:srgbClr val="FF33CC"/>
                  </a:solidFill>
                </a:ln>
                <a:solidFill>
                  <a:srgbClr val="FF0000"/>
                </a:solidFill>
              </a:rPr>
              <a:t> </a:t>
            </a:r>
            <a:r>
              <a:rPr lang="en-US" sz="2800" dirty="0">
                <a:solidFill>
                  <a:schemeClr val="bg1"/>
                </a:solidFill>
              </a:rPr>
              <a:t>John’s statement. </a:t>
            </a:r>
          </a:p>
          <a:p>
            <a:endParaRPr lang="en-US" sz="2800" dirty="0">
              <a:solidFill>
                <a:schemeClr val="bg1"/>
              </a:solidFill>
            </a:endParaRPr>
          </a:p>
          <a:p>
            <a:r>
              <a:rPr lang="en-US" sz="2800" dirty="0">
                <a:solidFill>
                  <a:srgbClr val="008080"/>
                </a:solidFill>
                <a:latin typeface="TITUS Cyberbit Basic" panose="02020603050405020304" pitchFamily="18" charset="0"/>
              </a:rPr>
              <a:t>John 19:42</a:t>
            </a:r>
            <a:r>
              <a:rPr lang="en-US" sz="2800" dirty="0">
                <a:solidFill>
                  <a:prstClr val="black"/>
                </a:solidFill>
                <a:latin typeface="TITUS Cyberbit Basic" panose="02020603050405020304" pitchFamily="18" charset="0"/>
              </a:rPr>
              <a:t>  (a)</a:t>
            </a:r>
            <a:br>
              <a:rPr lang="en-US" sz="2800" dirty="0">
                <a:solidFill>
                  <a:prstClr val="black"/>
                </a:solidFill>
                <a:latin typeface="TITUS Cyberbit Basic" panose="02020603050405020304" pitchFamily="18" charset="0"/>
              </a:rPr>
            </a:br>
            <a:r>
              <a:rPr lang="en-US" sz="2800" dirty="0">
                <a:solidFill>
                  <a:prstClr val="black"/>
                </a:solidFill>
                <a:latin typeface="TITUS Cyberbit Basic" panose="02020603050405020304" pitchFamily="18" charset="0"/>
              </a:rPr>
              <a:t>	</a:t>
            </a:r>
            <a:r>
              <a:rPr lang="en-US" sz="2800" b="1" dirty="0">
                <a:ln>
                  <a:solidFill>
                    <a:srgbClr val="0000FF"/>
                  </a:solidFill>
                </a:ln>
                <a:solidFill>
                  <a:schemeClr val="bg2">
                    <a:lumMod val="60000"/>
                    <a:lumOff val="40000"/>
                  </a:schemeClr>
                </a:solidFill>
              </a:rPr>
              <a:t>There, </a:t>
            </a:r>
            <a:r>
              <a:rPr lang="en-US" sz="2800" dirty="0">
                <a:solidFill>
                  <a:schemeClr val="bg2">
                    <a:lumMod val="60000"/>
                    <a:lumOff val="40000"/>
                  </a:schemeClr>
                </a:solidFill>
              </a:rPr>
              <a:t>then, because of the </a:t>
            </a:r>
            <a:r>
              <a:rPr lang="en-US" sz="2800" b="1" dirty="0">
                <a:ln>
                  <a:solidFill>
                    <a:srgbClr val="9900FF"/>
                  </a:solidFill>
                </a:ln>
                <a:solidFill>
                  <a:schemeClr val="bg2">
                    <a:lumMod val="60000"/>
                    <a:lumOff val="40000"/>
                  </a:schemeClr>
                </a:solidFill>
              </a:rPr>
              <a:t>Preparation</a:t>
            </a:r>
            <a:r>
              <a:rPr lang="en-US" sz="2800" dirty="0">
                <a:solidFill>
                  <a:schemeClr val="bg2">
                    <a:lumMod val="60000"/>
                    <a:lumOff val="40000"/>
                  </a:schemeClr>
                </a:solidFill>
              </a:rPr>
              <a:t> </a:t>
            </a:r>
            <a:r>
              <a:rPr lang="en-US" sz="2800" i="1" dirty="0">
                <a:solidFill>
                  <a:srgbClr val="DBDBDB"/>
                </a:solidFill>
              </a:rPr>
              <a:t>Day</a:t>
            </a:r>
            <a:r>
              <a:rPr lang="en-US" sz="2800" dirty="0">
                <a:solidFill>
                  <a:schemeClr val="bg2">
                    <a:lumMod val="60000"/>
                    <a:lumOff val="40000"/>
                  </a:schemeClr>
                </a:solidFill>
              </a:rPr>
              <a:t> </a:t>
            </a:r>
            <a:r>
              <a:rPr lang="en-US" sz="2800" b="1" dirty="0">
                <a:ln>
                  <a:solidFill>
                    <a:schemeClr val="bg1"/>
                  </a:solidFill>
                </a:ln>
                <a:solidFill>
                  <a:schemeClr val="bg2">
                    <a:lumMod val="60000"/>
                    <a:lumOff val="40000"/>
                  </a:schemeClr>
                </a:solidFill>
              </a:rPr>
              <a:t>of the </a:t>
            </a:r>
            <a:r>
              <a:rPr lang="en-US" sz="2800" b="1" u="sng" dirty="0">
                <a:ln>
                  <a:solidFill>
                    <a:schemeClr val="bg1"/>
                  </a:solidFill>
                </a:ln>
                <a:solidFill>
                  <a:schemeClr val="bg2">
                    <a:lumMod val="60000"/>
                    <a:lumOff val="40000"/>
                  </a:schemeClr>
                </a:solidFill>
              </a:rPr>
              <a:t>Yehuḏim</a:t>
            </a:r>
            <a:r>
              <a:rPr lang="en-US" sz="2800" b="1" dirty="0">
                <a:ln>
                  <a:solidFill>
                    <a:schemeClr val="bg1"/>
                  </a:solidFill>
                </a:ln>
                <a:solidFill>
                  <a:schemeClr val="bg2">
                    <a:lumMod val="60000"/>
                    <a:lumOff val="40000"/>
                  </a:schemeClr>
                </a:solidFill>
              </a:rPr>
              <a:t>,</a:t>
            </a:r>
          </a:p>
          <a:p>
            <a:endParaRPr lang="en-US" sz="2800" dirty="0">
              <a:solidFill>
                <a:schemeClr val="bg2">
                  <a:lumMod val="60000"/>
                  <a:lumOff val="40000"/>
                </a:schemeClr>
              </a:solidFill>
            </a:endParaRPr>
          </a:p>
          <a:p>
            <a:r>
              <a:rPr lang="en-US" sz="2800" u="sng" dirty="0">
                <a:solidFill>
                  <a:schemeClr val="bg1"/>
                </a:solidFill>
              </a:rPr>
              <a:t>John is confirmin</a:t>
            </a:r>
            <a:r>
              <a:rPr lang="en-US" sz="2800" dirty="0">
                <a:solidFill>
                  <a:schemeClr val="bg1"/>
                </a:solidFill>
              </a:rPr>
              <a:t>g that indeed the </a:t>
            </a:r>
            <a:r>
              <a:rPr lang="en-US" sz="3600" b="1" u="sng" dirty="0">
                <a:solidFill>
                  <a:schemeClr val="bg1"/>
                </a:solidFill>
              </a:rPr>
              <a:t>PREPARATION</a:t>
            </a:r>
            <a:r>
              <a:rPr lang="en-US" sz="2800" dirty="0">
                <a:solidFill>
                  <a:schemeClr val="bg1"/>
                </a:solidFill>
              </a:rPr>
              <a:t> (of the </a:t>
            </a:r>
            <a:r>
              <a:rPr lang="en-US" sz="2800" b="1" dirty="0">
                <a:ln>
                  <a:solidFill>
                    <a:schemeClr val="bg1"/>
                  </a:solidFill>
                </a:ln>
                <a:solidFill>
                  <a:srgbClr val="FF33CC"/>
                </a:solidFill>
                <a:latin typeface="Arial Black" panose="020B0A04020102020204" pitchFamily="34" charset="0"/>
              </a:rPr>
              <a:t>lunar based</a:t>
            </a:r>
            <a:r>
              <a:rPr lang="en-US" sz="2800" dirty="0">
                <a:solidFill>
                  <a:schemeClr val="bg1"/>
                </a:solidFill>
              </a:rPr>
              <a:t> </a:t>
            </a:r>
            <a:r>
              <a:rPr lang="en-US" sz="2800" b="1" u="sng" dirty="0">
                <a:solidFill>
                  <a:schemeClr val="bg1"/>
                </a:solidFill>
              </a:rPr>
              <a:t>Jewish</a:t>
            </a:r>
            <a:r>
              <a:rPr lang="en-US" sz="2800" dirty="0">
                <a:solidFill>
                  <a:schemeClr val="bg1"/>
                </a:solidFill>
              </a:rPr>
              <a:t> Pesach), had commenced </a:t>
            </a:r>
            <a:r>
              <a:rPr lang="en-US" sz="2800" b="1" u="sng" dirty="0">
                <a:solidFill>
                  <a:schemeClr val="bg1"/>
                </a:solidFill>
                <a:effectLst>
                  <a:glow rad="101600">
                    <a:srgbClr val="FFFF00"/>
                  </a:glow>
                </a:effectLst>
                <a:latin typeface="Arial Black" panose="020B0A04020102020204" pitchFamily="34" charset="0"/>
              </a:rPr>
              <a:t>with the sunset</a:t>
            </a:r>
            <a:r>
              <a:rPr lang="en-US" sz="2800" b="1" dirty="0">
                <a:solidFill>
                  <a:schemeClr val="bg1"/>
                </a:solidFill>
                <a:effectLst>
                  <a:glow rad="101600">
                    <a:srgbClr val="FFFF00"/>
                  </a:glow>
                </a:effectLst>
                <a:latin typeface="Arial Black" panose="020B0A04020102020204" pitchFamily="34" charset="0"/>
              </a:rPr>
              <a:t>!</a:t>
            </a:r>
          </a:p>
          <a:p>
            <a:r>
              <a:rPr lang="en-US" sz="2800" dirty="0">
                <a:solidFill>
                  <a:schemeClr val="bg1"/>
                </a:solidFill>
              </a:rPr>
              <a:t>They too were “preparing” for the 1</a:t>
            </a:r>
            <a:r>
              <a:rPr lang="en-US" sz="2800" baseline="30000" dirty="0">
                <a:solidFill>
                  <a:schemeClr val="bg1"/>
                </a:solidFill>
              </a:rPr>
              <a:t>st</a:t>
            </a:r>
            <a:r>
              <a:rPr lang="en-US" sz="2800" dirty="0">
                <a:solidFill>
                  <a:schemeClr val="bg1"/>
                </a:solidFill>
              </a:rPr>
              <a:t> Sabbath of Unleavened Bread, yet they – starting from that sunset – still had 24 hours more to go!</a:t>
            </a:r>
          </a:p>
          <a:p>
            <a:endParaRPr lang="en-US" sz="2800" dirty="0">
              <a:solidFill>
                <a:schemeClr val="bg1"/>
              </a:solidFill>
            </a:endParaRPr>
          </a:p>
          <a:p>
            <a:r>
              <a:rPr lang="en-US" sz="2800" dirty="0">
                <a:solidFill>
                  <a:schemeClr val="bg1"/>
                </a:solidFill>
              </a:rPr>
              <a:t>Yet according to </a:t>
            </a:r>
            <a:r>
              <a:rPr lang="en-US" sz="2800" b="1" dirty="0">
                <a:solidFill>
                  <a:srgbClr val="0000FF"/>
                </a:solidFill>
              </a:rPr>
              <a:t>The Covenant statute, </a:t>
            </a:r>
            <a:r>
              <a:rPr lang="en-US" sz="2800" dirty="0">
                <a:solidFill>
                  <a:schemeClr val="bg1"/>
                </a:solidFill>
              </a:rPr>
              <a:t>the Antitype Body of </a:t>
            </a:r>
            <a:r>
              <a:rPr lang="en-US" sz="2800" dirty="0">
                <a:solidFill>
                  <a:srgbClr val="0000FF"/>
                </a:solidFill>
              </a:rPr>
              <a:t>Yahusha, </a:t>
            </a:r>
            <a:r>
              <a:rPr lang="en-US" sz="2800" dirty="0">
                <a:solidFill>
                  <a:schemeClr val="bg1"/>
                </a:solidFill>
              </a:rPr>
              <a:t>was to be processed, and placed out of sight, </a:t>
            </a:r>
            <a:r>
              <a:rPr lang="en-US" sz="2800" i="1" dirty="0" err="1">
                <a:solidFill>
                  <a:srgbClr val="008080"/>
                </a:solidFill>
                <a:latin typeface="Georgia" panose="02040502050405020303" pitchFamily="18" charset="0"/>
              </a:rPr>
              <a:t>Exo</a:t>
            </a:r>
            <a:r>
              <a:rPr lang="en-US" sz="2800" i="1" dirty="0">
                <a:solidFill>
                  <a:srgbClr val="008080"/>
                </a:solidFill>
                <a:latin typeface="Georgia" panose="02040502050405020303" pitchFamily="18" charset="0"/>
              </a:rPr>
              <a:t> 12:10</a:t>
            </a:r>
            <a:r>
              <a:rPr lang="en-US" sz="2800" dirty="0">
                <a:solidFill>
                  <a:schemeClr val="bg1"/>
                </a:solidFill>
              </a:rPr>
              <a:t>, </a:t>
            </a:r>
            <a:r>
              <a:rPr lang="en-US" sz="2800" b="1" u="sng" dirty="0">
                <a:solidFill>
                  <a:schemeClr val="bg1"/>
                </a:solidFill>
                <a:latin typeface="Arial Black" panose="020B0A04020102020204" pitchFamily="34" charset="0"/>
              </a:rPr>
              <a:t>before</a:t>
            </a:r>
            <a:r>
              <a:rPr lang="en-US" sz="2800" dirty="0">
                <a:solidFill>
                  <a:schemeClr val="bg1"/>
                </a:solidFill>
              </a:rPr>
              <a:t> the </a:t>
            </a:r>
            <a:br>
              <a:rPr lang="en-US" sz="2800" dirty="0">
                <a:solidFill>
                  <a:schemeClr val="bg1"/>
                </a:solidFill>
              </a:rPr>
            </a:br>
            <a:r>
              <a:rPr lang="en-US" sz="2800" dirty="0">
                <a:solidFill>
                  <a:schemeClr val="bg1"/>
                </a:solidFill>
              </a:rPr>
              <a:t>					</a:t>
            </a:r>
            <a:r>
              <a:rPr lang="en-US" sz="2800" dirty="0">
                <a:solidFill>
                  <a:srgbClr val="FF33CC"/>
                </a:solidFill>
              </a:rPr>
              <a:t>1</a:t>
            </a:r>
            <a:r>
              <a:rPr lang="en-US" sz="2800" baseline="30000" dirty="0">
                <a:solidFill>
                  <a:srgbClr val="FF33CC"/>
                </a:solidFill>
              </a:rPr>
              <a:t>st</a:t>
            </a:r>
            <a:r>
              <a:rPr lang="en-US" sz="2800" dirty="0">
                <a:solidFill>
                  <a:srgbClr val="FF33CC"/>
                </a:solidFill>
              </a:rPr>
              <a:t> Sabbath of U/B started at -</a:t>
            </a:r>
            <a:r>
              <a:rPr lang="en-US" sz="2800" dirty="0">
                <a:solidFill>
                  <a:schemeClr val="bg1"/>
                </a:solidFill>
              </a:rPr>
              <a:t>  </a:t>
            </a:r>
            <a:r>
              <a:rPr lang="en-US" sz="4000" b="1" u="sng" dirty="0">
                <a:ln w="19050">
                  <a:solidFill>
                    <a:srgbClr val="9900FF"/>
                  </a:solidFill>
                </a:ln>
                <a:solidFill>
                  <a:srgbClr val="00FFFF"/>
                </a:solidFill>
                <a:latin typeface="Eras Bold ITC" panose="020B0907030504020204" pitchFamily="34" charset="0"/>
              </a:rPr>
              <a:t>DAWN</a:t>
            </a:r>
            <a:r>
              <a:rPr lang="en-US" sz="4000" b="1" dirty="0">
                <a:ln w="19050">
                  <a:solidFill>
                    <a:srgbClr val="9900FF"/>
                  </a:solidFill>
                </a:ln>
                <a:solidFill>
                  <a:srgbClr val="00FFFF"/>
                </a:solidFill>
                <a:latin typeface="Eras Bold ITC" panose="020B0907030504020204" pitchFamily="34" charset="0"/>
              </a:rPr>
              <a:t>!</a:t>
            </a:r>
            <a:r>
              <a:rPr lang="en-US" sz="4000" b="1" dirty="0">
                <a:solidFill>
                  <a:schemeClr val="bg1"/>
                </a:solidFill>
                <a:latin typeface="Eras Bold ITC" panose="020B0907030504020204" pitchFamily="34" charset="0"/>
              </a:rPr>
              <a:t> </a:t>
            </a:r>
          </a:p>
        </p:txBody>
      </p:sp>
    </p:spTree>
    <p:extLst>
      <p:ext uri="{BB962C8B-B14F-4D97-AF65-F5344CB8AC3E}">
        <p14:creationId xmlns:p14="http://schemas.microsoft.com/office/powerpoint/2010/main" val="92833069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up)">
                                      <p:cBhvr>
                                        <p:cTn id="7" dur="500"/>
                                        <p:tgtEl>
                                          <p:spTgt spid="2">
                                            <p:txEl>
                                              <p:pRg st="4" end="4"/>
                                            </p:txEl>
                                          </p:spTgt>
                                        </p:tgtEl>
                                      </p:cBhvr>
                                    </p:animEffect>
                                  </p:childTnLst>
                                </p:cTn>
                              </p:par>
                              <p:par>
                                <p:cTn id="8" presetID="22" presetClass="entr" presetSubtype="1" fill="hold" nodeType="withEffect">
                                  <p:stCondLst>
                                    <p:cond delay="50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up)">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up)">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3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84259" y="6320213"/>
            <a:ext cx="407741" cy="612729"/>
          </a:xfrm>
        </p:spPr>
        <p:txBody>
          <a:bodyPr/>
          <a:lstStyle/>
          <a:p>
            <a:fld id="{6D22F896-40B5-4ADD-8801-0D06FADFA095}" type="slidenum">
              <a:rPr lang="en-US" sz="1600" smtClean="0">
                <a:solidFill>
                  <a:schemeClr val="bg1"/>
                </a:solidFill>
              </a:rPr>
              <a:t>3</a:t>
            </a:fld>
            <a:endParaRPr lang="en-US" sz="1600" dirty="0">
              <a:solidFill>
                <a:schemeClr val="bg1"/>
              </a:solidFill>
            </a:endParaRPr>
          </a:p>
        </p:txBody>
      </p:sp>
      <p:sp>
        <p:nvSpPr>
          <p:cNvPr id="6" name="Rectangle 5"/>
          <p:cNvSpPr/>
          <p:nvPr/>
        </p:nvSpPr>
        <p:spPr>
          <a:xfrm>
            <a:off x="440267" y="327378"/>
            <a:ext cx="11232443" cy="629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marL="514350" lvl="0" indent="-514350">
              <a:buClr>
                <a:srgbClr val="00FF00"/>
              </a:buClr>
              <a:buFontTx/>
              <a:buAutoNum type="arabicPeriod"/>
            </a:pPr>
            <a:r>
              <a:rPr lang="en-CA" sz="2800" b="1" dirty="0">
                <a:ln>
                  <a:solidFill>
                    <a:srgbClr val="0000FF"/>
                  </a:solidFill>
                </a:ln>
                <a:solidFill>
                  <a:srgbClr val="00FFFF"/>
                </a:solidFill>
              </a:rPr>
              <a:t> Why - </a:t>
            </a:r>
            <a:r>
              <a:rPr lang="en-CA" sz="2800" b="1" u="sng" dirty="0">
                <a:ln>
                  <a:solidFill>
                    <a:srgbClr val="0000FF"/>
                  </a:solidFill>
                </a:ln>
                <a:solidFill>
                  <a:srgbClr val="00FFFF"/>
                </a:solidFill>
                <a:effectLst>
                  <a:glow rad="127000">
                    <a:srgbClr val="FFFF00"/>
                  </a:glow>
                </a:effectLst>
              </a:rPr>
              <a:t>A</a:t>
            </a:r>
            <a:r>
              <a:rPr lang="en-CA" sz="2800" b="1" dirty="0">
                <a:ln>
                  <a:solidFill>
                    <a:srgbClr val="0000FF"/>
                  </a:solidFill>
                </a:ln>
                <a:solidFill>
                  <a:srgbClr val="00FFFF"/>
                </a:solidFill>
              </a:rPr>
              <a:t> Worm? 														  4 – 17</a:t>
            </a:r>
          </a:p>
          <a:p>
            <a:pPr marL="514350" indent="-514350">
              <a:buClr>
                <a:srgbClr val="00FF00"/>
              </a:buClr>
              <a:buFontTx/>
              <a:buAutoNum type="arabicPeriod"/>
            </a:pPr>
            <a:r>
              <a:rPr lang="en-CA" sz="2800" b="1" dirty="0">
                <a:ln>
                  <a:solidFill>
                    <a:srgbClr val="0000FF"/>
                  </a:solidFill>
                </a:ln>
                <a:solidFill>
                  <a:srgbClr val="00FFFF"/>
                </a:solidFill>
              </a:rPr>
              <a:t> Clean and Unclean?													18 – 21</a:t>
            </a:r>
          </a:p>
          <a:p>
            <a:pPr marL="514350" indent="-514350">
              <a:buClr>
                <a:srgbClr val="00FF00"/>
              </a:buClr>
              <a:buFontTx/>
              <a:buAutoNum type="arabicPeriod"/>
            </a:pPr>
            <a:r>
              <a:rPr lang="en-CA" sz="2800" b="1" dirty="0">
                <a:ln>
                  <a:solidFill>
                    <a:srgbClr val="0000FF"/>
                  </a:solidFill>
                </a:ln>
                <a:solidFill>
                  <a:srgbClr val="00FFFF"/>
                </a:solidFill>
              </a:rPr>
              <a:t> Storage of the Ashes </a:t>
            </a:r>
            <a:r>
              <a:rPr lang="en-CA" sz="2800" b="1" dirty="0">
                <a:ln>
                  <a:solidFill>
                    <a:srgbClr val="0000FF"/>
                  </a:solidFill>
                </a:ln>
                <a:solidFill>
                  <a:sysClr val="windowText" lastClr="000000"/>
                </a:solidFill>
              </a:rPr>
              <a:t>&amp;</a:t>
            </a:r>
            <a:r>
              <a:rPr lang="en-CA" sz="2800" b="1" dirty="0">
                <a:ln>
                  <a:solidFill>
                    <a:srgbClr val="0000FF"/>
                  </a:solidFill>
                </a:ln>
                <a:solidFill>
                  <a:srgbClr val="00FFFF"/>
                </a:solidFill>
              </a:rPr>
              <a:t> Yahusha’s Body!						22 - 29</a:t>
            </a:r>
          </a:p>
          <a:p>
            <a:pPr marL="514350" lvl="0" indent="-514350">
              <a:buClr>
                <a:srgbClr val="00FF00"/>
              </a:buClr>
              <a:buFontTx/>
              <a:buAutoNum type="arabicPeriod"/>
            </a:pPr>
            <a:r>
              <a:rPr lang="en-CA" sz="2800" b="1" dirty="0">
                <a:ln>
                  <a:solidFill>
                    <a:srgbClr val="0000FF"/>
                  </a:solidFill>
                </a:ln>
                <a:solidFill>
                  <a:srgbClr val="00FFFF"/>
                </a:solidFill>
              </a:rPr>
              <a:t> Waters of Cleansing – </a:t>
            </a:r>
            <a:r>
              <a:rPr lang="en-CA" sz="2800" b="1" dirty="0">
                <a:ln>
                  <a:solidFill>
                    <a:srgbClr val="0000FF"/>
                  </a:solidFill>
                </a:ln>
                <a:solidFill>
                  <a:srgbClr val="FFFF00"/>
                </a:solidFill>
              </a:rPr>
              <a:t>Type and Antitype</a:t>
            </a:r>
            <a:r>
              <a:rPr lang="en-CA" sz="2800" b="1" dirty="0">
                <a:ln>
                  <a:solidFill>
                    <a:srgbClr val="0000FF"/>
                  </a:solidFill>
                </a:ln>
                <a:solidFill>
                  <a:srgbClr val="00FFFF"/>
                </a:solidFill>
              </a:rPr>
              <a:t>						30 – 38</a:t>
            </a:r>
          </a:p>
          <a:p>
            <a:pPr marL="514350" lvl="0" indent="-514350">
              <a:buClr>
                <a:srgbClr val="00FF00"/>
              </a:buClr>
              <a:buFontTx/>
              <a:buAutoNum type="arabicPeriod"/>
            </a:pPr>
            <a:r>
              <a:rPr lang="en-CA" sz="2800" b="1" dirty="0">
                <a:ln>
                  <a:solidFill>
                    <a:srgbClr val="0000FF"/>
                  </a:solidFill>
                </a:ln>
                <a:solidFill>
                  <a:srgbClr val="00FFFF"/>
                </a:solidFill>
              </a:rPr>
              <a:t> Refiners Fire (???)														39 – 49</a:t>
            </a:r>
          </a:p>
          <a:p>
            <a:pPr marL="514350" lvl="0" indent="-514350">
              <a:buClr>
                <a:srgbClr val="00FF00"/>
              </a:buClr>
              <a:buFontTx/>
              <a:buAutoNum type="arabicPeriod"/>
            </a:pPr>
            <a:r>
              <a:rPr lang="en-CA" sz="2800" b="1" dirty="0">
                <a:ln>
                  <a:solidFill>
                    <a:srgbClr val="0000FF"/>
                  </a:solidFill>
                </a:ln>
                <a:solidFill>
                  <a:srgbClr val="00FFFF"/>
                </a:solidFill>
              </a:rPr>
              <a:t> Red Heifer age requirement										50 – 52</a:t>
            </a:r>
          </a:p>
          <a:p>
            <a:pPr marL="514350" lvl="0" indent="-514350">
              <a:buClr>
                <a:srgbClr val="00FF00"/>
              </a:buClr>
              <a:buFontTx/>
              <a:buAutoNum type="arabicPeriod"/>
            </a:pPr>
            <a:r>
              <a:rPr lang="en-CA" sz="2800" b="1" dirty="0">
                <a:ln>
                  <a:solidFill>
                    <a:srgbClr val="0000FF"/>
                  </a:solidFill>
                </a:ln>
                <a:solidFill>
                  <a:srgbClr val="00FFFF"/>
                </a:solidFill>
              </a:rPr>
              <a:t> </a:t>
            </a:r>
            <a:r>
              <a:rPr lang="en-CA" sz="2800" b="1" dirty="0">
                <a:ln>
                  <a:solidFill>
                    <a:srgbClr val="0000FF"/>
                  </a:solidFill>
                </a:ln>
                <a:solidFill>
                  <a:srgbClr val="00FFFF"/>
                </a:solidFill>
                <a:effectLst>
                  <a:glow rad="101600">
                    <a:srgbClr val="00FF00"/>
                  </a:glow>
                </a:effectLst>
              </a:rPr>
              <a:t>Shani</a:t>
            </a:r>
            <a:r>
              <a:rPr lang="en-CA" sz="2800" b="1" dirty="0">
                <a:ln>
                  <a:solidFill>
                    <a:srgbClr val="0000FF"/>
                  </a:solidFill>
                </a:ln>
                <a:solidFill>
                  <a:srgbClr val="00FFFF"/>
                </a:solidFill>
              </a:rPr>
              <a:t> - The </a:t>
            </a:r>
            <a:r>
              <a:rPr lang="en-CA" sz="2800" b="1" u="sng" dirty="0">
                <a:ln>
                  <a:solidFill>
                    <a:srgbClr val="0000FF"/>
                  </a:solidFill>
                </a:ln>
                <a:solidFill>
                  <a:srgbClr val="00FFFF"/>
                </a:solidFill>
              </a:rPr>
              <a:t>Double</a:t>
            </a:r>
            <a:r>
              <a:rPr lang="en-CA" sz="2800" b="1" dirty="0">
                <a:ln>
                  <a:solidFill>
                    <a:srgbClr val="0000FF"/>
                  </a:solidFill>
                </a:ln>
                <a:solidFill>
                  <a:srgbClr val="00FFFF"/>
                </a:solidFill>
              </a:rPr>
              <a:t>, in Scarlet									53 – 69</a:t>
            </a:r>
          </a:p>
          <a:p>
            <a:pPr marL="514350" lvl="0" indent="-514350">
              <a:buClr>
                <a:srgbClr val="00FF00"/>
              </a:buClr>
              <a:buFontTx/>
              <a:buAutoNum type="arabicPeriod"/>
            </a:pPr>
            <a:r>
              <a:rPr lang="en-CA" sz="2800" b="1" dirty="0">
                <a:ln>
                  <a:solidFill>
                    <a:srgbClr val="0000FF"/>
                  </a:solidFill>
                </a:ln>
                <a:solidFill>
                  <a:srgbClr val="00FFFF"/>
                </a:solidFill>
              </a:rPr>
              <a:t> </a:t>
            </a:r>
            <a:r>
              <a:rPr lang="en-CA" sz="2800" b="1" dirty="0">
                <a:ln>
                  <a:solidFill>
                    <a:srgbClr val="0000FF"/>
                  </a:solidFill>
                </a:ln>
                <a:solidFill>
                  <a:srgbClr val="C00000"/>
                </a:solidFill>
              </a:rPr>
              <a:t>The “Blood” of the Golden Calf!								70 - 87</a:t>
            </a:r>
            <a:r>
              <a:rPr lang="en-CA" sz="2800" dirty="0">
                <a:ln>
                  <a:solidFill>
                    <a:srgbClr val="0000FF"/>
                  </a:solidFill>
                </a:ln>
                <a:solidFill>
                  <a:srgbClr val="00FFFF"/>
                </a:solidFill>
              </a:rPr>
              <a:t>	</a:t>
            </a:r>
            <a:endParaRPr lang="en-CA" dirty="0"/>
          </a:p>
        </p:txBody>
      </p:sp>
      <p:sp>
        <p:nvSpPr>
          <p:cNvPr id="7" name="Rectangle 6"/>
          <p:cNvSpPr/>
          <p:nvPr/>
        </p:nvSpPr>
        <p:spPr>
          <a:xfrm>
            <a:off x="0" y="0"/>
            <a:ext cx="12192000" cy="6858000"/>
          </a:xfrm>
          <a:prstGeom prst="rect">
            <a:avLst/>
          </a:prstGeom>
          <a:noFill/>
          <a:ln w="139700">
            <a:solidFill>
              <a:srgbClr val="7E002A"/>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226099" y="438702"/>
            <a:ext cx="5720939" cy="923330"/>
          </a:xfrm>
          <a:prstGeom prst="rect">
            <a:avLst/>
          </a:prstGeom>
        </p:spPr>
        <p:txBody>
          <a:bodyPr wrap="square">
            <a:spAutoFit/>
            <a:scene3d>
              <a:camera prst="orthographicFront"/>
              <a:lightRig rig="threePt" dir="t"/>
            </a:scene3d>
            <a:sp3d extrusionH="57150">
              <a:bevelT h="25400" prst="softRound"/>
            </a:sp3d>
          </a:bodyPr>
          <a:lstStyle/>
          <a:p>
            <a:pPr algn="ctr"/>
            <a:r>
              <a:rPr lang="en-CA" sz="5400" b="1" dirty="0">
                <a:ln>
                  <a:solidFill>
                    <a:srgbClr val="0000FF"/>
                  </a:solidFill>
                </a:ln>
                <a:solidFill>
                  <a:srgbClr val="00FFFF"/>
                </a:solidFill>
              </a:rPr>
              <a:t>Contents:   </a:t>
            </a:r>
            <a:r>
              <a:rPr lang="en-CA" sz="5400" b="1" dirty="0">
                <a:ln>
                  <a:solidFill>
                    <a:srgbClr val="0000FF"/>
                  </a:solidFill>
                </a:ln>
                <a:solidFill>
                  <a:srgbClr val="FFFF00"/>
                </a:solidFill>
                <a:latin typeface="Footlight MT Light" panose="0204060206030A020304" pitchFamily="18" charset="0"/>
              </a:rPr>
              <a:t>Part </a:t>
            </a:r>
            <a:r>
              <a:rPr lang="en-CA" sz="5400" b="1" u="sng" dirty="0">
                <a:ln>
                  <a:solidFill>
                    <a:srgbClr val="0000FF"/>
                  </a:solidFill>
                </a:ln>
                <a:solidFill>
                  <a:srgbClr val="FFFF00"/>
                </a:solidFill>
                <a:latin typeface="Footlight MT Light" panose="0204060206030A020304" pitchFamily="18" charset="0"/>
              </a:rPr>
              <a:t>3</a:t>
            </a:r>
          </a:p>
        </p:txBody>
      </p:sp>
    </p:spTree>
    <p:extLst>
      <p:ext uri="{BB962C8B-B14F-4D97-AF65-F5344CB8AC3E}">
        <p14:creationId xmlns:p14="http://schemas.microsoft.com/office/powerpoint/2010/main" val="20499127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a:scene3d>
            <a:camera prst="orthographicFront"/>
            <a:lightRig rig="threePt" dir="t"/>
          </a:scene3d>
          <a:sp3d>
            <a:bevelT prst="angle"/>
          </a:sp3d>
        </p:spPr>
        <p:txBody>
          <a:bodyPr>
            <a:sp3d extrusionH="57150">
              <a:bevelT w="38100" h="38100" prst="angle"/>
            </a:sp3d>
          </a:bodyPr>
          <a:lstStyle/>
          <a:p>
            <a:fld id="{6D22F896-40B5-4ADD-8801-0D06FADFA095}" type="slidenum">
              <a:rPr lang="en-US" sz="1100" b="1" smtClean="0">
                <a:solidFill>
                  <a:schemeClr val="bg1"/>
                </a:solidFill>
              </a:rPr>
              <a:t>30</a:t>
            </a:fld>
            <a:endParaRPr lang="en-US" sz="1100" b="1" dirty="0">
              <a:solidFill>
                <a:schemeClr val="bg1"/>
              </a:solidFill>
            </a:endParaRPr>
          </a:p>
        </p:txBody>
      </p:sp>
      <p:sp>
        <p:nvSpPr>
          <p:cNvPr id="4" name="Rounded Rectangle 3"/>
          <p:cNvSpPr/>
          <p:nvPr/>
        </p:nvSpPr>
        <p:spPr>
          <a:xfrm>
            <a:off x="278675" y="354330"/>
            <a:ext cx="11583733" cy="6260256"/>
          </a:xfrm>
          <a:prstGeom prst="roundRect">
            <a:avLst>
              <a:gd name="adj" fmla="val 28535"/>
            </a:avLst>
          </a:prstGeom>
          <a:noFill/>
          <a:ln w="7620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lgn="ctr"/>
            <a:r>
              <a:rPr lang="en-CA" sz="3200" dirty="0">
                <a:solidFill>
                  <a:srgbClr val="9900FF"/>
                </a:solidFill>
              </a:rPr>
              <a:t>Is it any wonder why Yahuah Inspired –</a:t>
            </a:r>
          </a:p>
          <a:p>
            <a:pPr lvl="0"/>
            <a:r>
              <a:rPr lang="en-US" sz="2800" dirty="0">
                <a:solidFill>
                  <a:srgbClr val="008080"/>
                </a:solidFill>
                <a:latin typeface="Georgia" panose="02040502050405020303" pitchFamily="18" charset="0"/>
              </a:rPr>
              <a:t>Isa 1:14 - 16</a:t>
            </a:r>
            <a:r>
              <a:rPr lang="en-US" sz="2800" dirty="0">
                <a:solidFill>
                  <a:prstClr val="black"/>
                </a:solidFill>
                <a:latin typeface="Georgia" panose="02040502050405020303" pitchFamily="18" charset="0"/>
              </a:rPr>
              <a:t>  </a:t>
            </a:r>
            <a:r>
              <a:rPr lang="en-US" sz="2800" b="1" u="sng" dirty="0">
                <a:solidFill>
                  <a:prstClr val="black"/>
                </a:solidFill>
                <a:latin typeface="Georgia" panose="02040502050405020303" pitchFamily="18" charset="0"/>
              </a:rPr>
              <a:t>Your new moons</a:t>
            </a:r>
            <a:r>
              <a:rPr lang="en-US" sz="2800" b="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and </a:t>
            </a:r>
            <a:r>
              <a:rPr lang="en-US" sz="2800" b="1" u="sng" dirty="0">
                <a:solidFill>
                  <a:prstClr val="black"/>
                </a:solidFill>
                <a:latin typeface="Georgia" panose="02040502050405020303" pitchFamily="18" charset="0"/>
              </a:rPr>
              <a:t>your a</a:t>
            </a:r>
            <a:r>
              <a:rPr lang="en-US" sz="2800" b="1" dirty="0">
                <a:solidFill>
                  <a:prstClr val="black"/>
                </a:solidFill>
                <a:latin typeface="Georgia" panose="02040502050405020303" pitchFamily="18" charset="0"/>
              </a:rPr>
              <a:t>pp</a:t>
            </a:r>
            <a:r>
              <a:rPr lang="en-US" sz="2800" b="1" u="sng" dirty="0">
                <a:solidFill>
                  <a:prstClr val="black"/>
                </a:solidFill>
                <a:latin typeface="Georgia" panose="02040502050405020303" pitchFamily="18" charset="0"/>
              </a:rPr>
              <a:t>ointed seasons </a:t>
            </a:r>
            <a:r>
              <a:rPr lang="en-US" sz="2800" b="1" dirty="0">
                <a:solidFill>
                  <a:srgbClr val="0000FF"/>
                </a:solidFill>
                <a:effectLst>
                  <a:glow rad="127000">
                    <a:srgbClr val="00FF99"/>
                  </a:glow>
                </a:effectLst>
                <a:latin typeface="Georgia" panose="02040502050405020303" pitchFamily="18" charset="0"/>
              </a:rPr>
              <a:t>My soul </a:t>
            </a:r>
            <a:r>
              <a:rPr lang="en-US" sz="2800" b="1" u="sng" dirty="0">
                <a:solidFill>
                  <a:srgbClr val="0000FF"/>
                </a:solidFill>
                <a:effectLst>
                  <a:glow rad="127000">
                    <a:srgbClr val="00FF99"/>
                  </a:glow>
                </a:effectLst>
                <a:latin typeface="Arial Black" panose="020B0A04020102020204" pitchFamily="34" charset="0"/>
              </a:rPr>
              <a:t>HATETH</a:t>
            </a:r>
            <a:r>
              <a:rPr lang="en-US" sz="2800" b="1" dirty="0">
                <a:solidFill>
                  <a:srgbClr val="0000FF"/>
                </a:solidFill>
                <a:effectLst>
                  <a:glow rad="127000">
                    <a:srgbClr val="00FF99"/>
                  </a:glow>
                </a:effectLst>
                <a:latin typeface="Georgia" panose="02040502050405020303" pitchFamily="18" charset="0"/>
              </a:rPr>
              <a:t>;</a:t>
            </a:r>
            <a:r>
              <a:rPr lang="en-US" sz="2800" dirty="0">
                <a:solidFill>
                  <a:prstClr val="black"/>
                </a:solidFill>
                <a:latin typeface="Georgia" panose="02040502050405020303" pitchFamily="18" charset="0"/>
              </a:rPr>
              <a:t> they are a burden unto Me; I am weary to bear them. </a:t>
            </a:r>
          </a:p>
          <a:p>
            <a:pPr lvl="0"/>
            <a:r>
              <a:rPr lang="en-US" sz="2800" dirty="0">
                <a:solidFill>
                  <a:prstClr val="black"/>
                </a:solidFill>
                <a:latin typeface="Georgia" panose="02040502050405020303" pitchFamily="18" charset="0"/>
              </a:rPr>
              <a:t>And when ye spread forth your hands, </a:t>
            </a:r>
            <a:r>
              <a:rPr lang="en-US" sz="2800" b="1" u="sng" dirty="0">
                <a:solidFill>
                  <a:srgbClr val="0000FF"/>
                </a:solidFill>
                <a:latin typeface="Georgia" panose="02040502050405020303" pitchFamily="18" charset="0"/>
              </a:rPr>
              <a:t>I will hide Mine e</a:t>
            </a:r>
            <a:r>
              <a:rPr lang="en-US" sz="2800" b="1" dirty="0">
                <a:solidFill>
                  <a:srgbClr val="0000FF"/>
                </a:solidFill>
                <a:latin typeface="Georgia" panose="02040502050405020303" pitchFamily="18" charset="0"/>
              </a:rPr>
              <a:t>y</a:t>
            </a:r>
            <a:r>
              <a:rPr lang="en-US" sz="2800" b="1" u="sng" dirty="0">
                <a:solidFill>
                  <a:srgbClr val="0000FF"/>
                </a:solidFill>
                <a:latin typeface="Georgia" panose="02040502050405020303" pitchFamily="18" charset="0"/>
              </a:rPr>
              <a:t>es from </a:t>
            </a:r>
            <a:r>
              <a:rPr lang="en-US" sz="2800" b="1" dirty="0">
                <a:solidFill>
                  <a:srgbClr val="0000FF"/>
                </a:solidFill>
                <a:latin typeface="Georgia" panose="02040502050405020303" pitchFamily="18" charset="0"/>
              </a:rPr>
              <a:t>y</a:t>
            </a:r>
            <a:r>
              <a:rPr lang="en-US" sz="2800" b="1" u="sng" dirty="0">
                <a:solidFill>
                  <a:srgbClr val="0000FF"/>
                </a:solidFill>
                <a:latin typeface="Georgia" panose="02040502050405020303" pitchFamily="18" charset="0"/>
              </a:rPr>
              <a:t>ou</a:t>
            </a:r>
            <a:r>
              <a:rPr lang="en-US" sz="2800" dirty="0">
                <a:solidFill>
                  <a:srgbClr val="0000FF"/>
                </a:solidFill>
                <a:latin typeface="Georgia" panose="02040502050405020303" pitchFamily="18" charset="0"/>
              </a:rPr>
              <a:t>;</a:t>
            </a:r>
            <a:r>
              <a:rPr lang="en-US" sz="2800" dirty="0">
                <a:solidFill>
                  <a:prstClr val="black"/>
                </a:solidFill>
                <a:latin typeface="Georgia" panose="02040502050405020303" pitchFamily="18" charset="0"/>
              </a:rPr>
              <a:t> yea, when ye make many prayers, </a:t>
            </a:r>
            <a:r>
              <a:rPr lang="en-US" sz="2800" b="1" u="sng" dirty="0">
                <a:solidFill>
                  <a:srgbClr val="0000FF"/>
                </a:solidFill>
                <a:effectLst>
                  <a:glow rad="76200">
                    <a:srgbClr val="66FFCC"/>
                  </a:glow>
                </a:effectLst>
                <a:latin typeface="Georgia" panose="02040502050405020303" pitchFamily="18" charset="0"/>
              </a:rPr>
              <a:t>I will not hear</a:t>
            </a:r>
            <a:r>
              <a:rPr lang="en-US" sz="2800" dirty="0">
                <a:solidFill>
                  <a:srgbClr val="0000FF"/>
                </a:solidFill>
                <a:effectLst>
                  <a:glow rad="76200">
                    <a:srgbClr val="66FFCC"/>
                  </a:glow>
                </a:effectLst>
                <a:latin typeface="Georgia" panose="02040502050405020303" pitchFamily="18" charset="0"/>
              </a:rPr>
              <a:t>;</a:t>
            </a:r>
            <a:r>
              <a:rPr lang="en-US" sz="2800" dirty="0">
                <a:solidFill>
                  <a:prstClr val="black"/>
                </a:solidFill>
                <a:effectLst>
                  <a:glow rad="76200">
                    <a:srgbClr val="66FFCC"/>
                  </a:glow>
                </a:effectLst>
                <a:latin typeface="Georgia" panose="02040502050405020303" pitchFamily="18" charset="0"/>
              </a:rPr>
              <a:t> </a:t>
            </a:r>
            <a:r>
              <a:rPr lang="en-US" sz="2800" dirty="0">
                <a:solidFill>
                  <a:prstClr val="black"/>
                </a:solidFill>
                <a:latin typeface="Georgia" panose="02040502050405020303" pitchFamily="18" charset="0"/>
              </a:rPr>
              <a:t>your hands are full of blood. </a:t>
            </a:r>
          </a:p>
          <a:p>
            <a:pPr lvl="0"/>
            <a:r>
              <a:rPr lang="en-US" sz="2800" dirty="0">
                <a:solidFill>
                  <a:prstClr val="black"/>
                </a:solidFill>
                <a:latin typeface="Georgia" panose="02040502050405020303" pitchFamily="18" charset="0"/>
              </a:rPr>
              <a:t>Wash you, make you clean, </a:t>
            </a:r>
            <a:r>
              <a:rPr lang="en-US" sz="2800" b="1" dirty="0">
                <a:solidFill>
                  <a:srgbClr val="C00000"/>
                </a:solidFill>
                <a:latin typeface="Georgia" panose="02040502050405020303" pitchFamily="18" charset="0"/>
              </a:rPr>
              <a:t>p</a:t>
            </a:r>
            <a:r>
              <a:rPr lang="en-US" sz="2800" b="1" u="sng" dirty="0">
                <a:solidFill>
                  <a:srgbClr val="C00000"/>
                </a:solidFill>
                <a:latin typeface="Georgia" panose="02040502050405020303" pitchFamily="18" charset="0"/>
              </a:rPr>
              <a:t>ut awa</a:t>
            </a:r>
            <a:r>
              <a:rPr lang="en-US" sz="2800" b="1" dirty="0">
                <a:solidFill>
                  <a:srgbClr val="C00000"/>
                </a:solidFill>
                <a:latin typeface="Georgia" panose="02040502050405020303" pitchFamily="18" charset="0"/>
              </a:rPr>
              <a:t>y</a:t>
            </a:r>
            <a:r>
              <a:rPr lang="en-US" sz="2800" b="1" u="sng" dirty="0">
                <a:solidFill>
                  <a:srgbClr val="C00000"/>
                </a:solidFill>
                <a:latin typeface="Georgia" panose="02040502050405020303" pitchFamily="18" charset="0"/>
              </a:rPr>
              <a:t> the </a:t>
            </a:r>
            <a:r>
              <a:rPr lang="en-US" sz="2800" b="1" u="sng" dirty="0">
                <a:solidFill>
                  <a:srgbClr val="C00000"/>
                </a:solidFill>
                <a:latin typeface="Arial Black" panose="020B0A04020102020204" pitchFamily="34" charset="0"/>
              </a:rPr>
              <a:t>EVIL</a:t>
            </a:r>
            <a:r>
              <a:rPr lang="en-US" sz="2800" b="1" u="sng" dirty="0">
                <a:solidFill>
                  <a:srgbClr val="C00000"/>
                </a:solidFill>
                <a:latin typeface="Georgia" panose="02040502050405020303" pitchFamily="18" charset="0"/>
              </a:rPr>
              <a:t> of </a:t>
            </a:r>
            <a:r>
              <a:rPr lang="en-US" sz="2800" b="1" dirty="0">
                <a:solidFill>
                  <a:srgbClr val="C00000"/>
                </a:solidFill>
                <a:latin typeface="Georgia" panose="02040502050405020303" pitchFamily="18" charset="0"/>
              </a:rPr>
              <a:t>y</a:t>
            </a:r>
            <a:r>
              <a:rPr lang="en-US" sz="2800" b="1" u="sng" dirty="0">
                <a:solidFill>
                  <a:srgbClr val="C00000"/>
                </a:solidFill>
                <a:latin typeface="Georgia" panose="02040502050405020303" pitchFamily="18" charset="0"/>
              </a:rPr>
              <a:t>our doin</a:t>
            </a:r>
            <a:r>
              <a:rPr lang="en-US" sz="2800" b="1" dirty="0">
                <a:solidFill>
                  <a:srgbClr val="C00000"/>
                </a:solidFill>
                <a:latin typeface="Georgia" panose="02040502050405020303" pitchFamily="18" charset="0"/>
              </a:rPr>
              <a:t>g</a:t>
            </a:r>
            <a:r>
              <a:rPr lang="en-US" sz="2800" b="1" u="sng" dirty="0">
                <a:solidFill>
                  <a:srgbClr val="C00000"/>
                </a:solidFill>
                <a:latin typeface="Georgia" panose="02040502050405020303" pitchFamily="18" charset="0"/>
              </a:rPr>
              <a:t>s</a:t>
            </a:r>
            <a:r>
              <a:rPr lang="en-US" sz="2800" b="1" dirty="0">
                <a:solidFill>
                  <a:srgbClr val="C00000"/>
                </a:solidFill>
                <a:latin typeface="Georgia" panose="02040502050405020303" pitchFamily="18" charset="0"/>
              </a:rPr>
              <a:t> </a:t>
            </a:r>
            <a:r>
              <a:rPr lang="en-US" sz="2800" dirty="0">
                <a:solidFill>
                  <a:prstClr val="black"/>
                </a:solidFill>
                <a:latin typeface="Georgia" panose="02040502050405020303" pitchFamily="18" charset="0"/>
              </a:rPr>
              <a:t>from before Mine eyes, </a:t>
            </a:r>
            <a:r>
              <a:rPr lang="en-US" sz="2800" b="1" u="sng" dirty="0">
                <a:solidFill>
                  <a:prstClr val="black"/>
                </a:solidFill>
                <a:effectLst>
                  <a:glow rad="88900">
                    <a:srgbClr val="00FFFF"/>
                  </a:glow>
                </a:effectLst>
                <a:latin typeface="Georgia" panose="02040502050405020303" pitchFamily="18" charset="0"/>
              </a:rPr>
              <a:t>cease to do evil</a:t>
            </a:r>
            <a:r>
              <a:rPr lang="en-US" sz="2800" dirty="0">
                <a:solidFill>
                  <a:prstClr val="black"/>
                </a:solidFill>
                <a:effectLst>
                  <a:glow rad="88900">
                    <a:srgbClr val="00FFFF"/>
                  </a:glow>
                </a:effectLst>
                <a:latin typeface="Georgia" panose="02040502050405020303" pitchFamily="18" charset="0"/>
              </a:rPr>
              <a:t>; </a:t>
            </a:r>
          </a:p>
          <a:p>
            <a:pPr lvl="0" algn="ctr"/>
            <a:endParaRPr lang="en-US" sz="2800" dirty="0">
              <a:solidFill>
                <a:prstClr val="black"/>
              </a:solidFill>
              <a:latin typeface="Georgia" panose="02040502050405020303" pitchFamily="18" charset="0"/>
            </a:endParaRPr>
          </a:p>
          <a:p>
            <a:pPr lvl="0" algn="ctr"/>
            <a:r>
              <a:rPr lang="en-US" sz="2800" dirty="0">
                <a:solidFill>
                  <a:prstClr val="black"/>
                </a:solidFill>
                <a:latin typeface="Georgia" panose="02040502050405020303" pitchFamily="18" charset="0"/>
              </a:rPr>
              <a:t>Lunar based appointed times – is a PAGAN SYSTEM OF WORSHIP, and is in </a:t>
            </a:r>
            <a:r>
              <a:rPr lang="en-US" sz="2800" b="1" i="1" dirty="0">
                <a:ln>
                  <a:solidFill>
                    <a:srgbClr val="663300"/>
                  </a:solidFill>
                </a:ln>
                <a:solidFill>
                  <a:srgbClr val="FF0000"/>
                </a:solidFill>
                <a:latin typeface="Georgia" panose="02040502050405020303" pitchFamily="18" charset="0"/>
              </a:rPr>
              <a:t>direct opposition </a:t>
            </a:r>
            <a:r>
              <a:rPr lang="en-US" sz="2800" dirty="0">
                <a:solidFill>
                  <a:prstClr val="black"/>
                </a:solidFill>
                <a:latin typeface="Georgia" panose="02040502050405020303" pitchFamily="18" charset="0"/>
              </a:rPr>
              <a:t>to </a:t>
            </a:r>
            <a:r>
              <a:rPr lang="en-US" sz="2800" dirty="0">
                <a:solidFill>
                  <a:srgbClr val="0000FF"/>
                </a:solidFill>
                <a:latin typeface="Georgia" panose="02040502050405020303" pitchFamily="18" charset="0"/>
              </a:rPr>
              <a:t>Yahuah.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See also Isa 14:13.</a:t>
            </a:r>
          </a:p>
        </p:txBody>
      </p:sp>
    </p:spTree>
    <p:extLst>
      <p:ext uri="{BB962C8B-B14F-4D97-AF65-F5344CB8AC3E}">
        <p14:creationId xmlns:p14="http://schemas.microsoft.com/office/powerpoint/2010/main" val="1475135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smtClean="0">
                <a:solidFill>
                  <a:schemeClr val="bg1"/>
                </a:solidFill>
              </a:rPr>
              <a:t>31</a:t>
            </a:fld>
            <a:endParaRPr lang="en-US" sz="1100" dirty="0">
              <a:solidFill>
                <a:schemeClr val="bg1"/>
              </a:solidFill>
            </a:endParaRPr>
          </a:p>
        </p:txBody>
      </p:sp>
      <p:sp>
        <p:nvSpPr>
          <p:cNvPr id="2" name="Rectangle 1"/>
          <p:cNvSpPr/>
          <p:nvPr/>
        </p:nvSpPr>
        <p:spPr>
          <a:xfrm>
            <a:off x="2256522" y="366362"/>
            <a:ext cx="7751981" cy="751238"/>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4000" dirty="0">
                <a:solidFill>
                  <a:srgbClr val="0000FF"/>
                </a:solidFill>
                <a:latin typeface="Comic Sans MS" panose="030F0702030302020204" pitchFamily="66" charset="0"/>
              </a:rPr>
              <a:t>Waters   –   </a:t>
            </a:r>
            <a:r>
              <a:rPr lang="en-US" sz="4000" i="1" dirty="0">
                <a:solidFill>
                  <a:srgbClr val="C00000"/>
                </a:solidFill>
                <a:latin typeface="Comic Sans MS" panose="030F0702030302020204" pitchFamily="66" charset="0"/>
              </a:rPr>
              <a:t>Type</a:t>
            </a:r>
            <a:r>
              <a:rPr lang="en-US" sz="4000" dirty="0">
                <a:solidFill>
                  <a:srgbClr val="0000FF"/>
                </a:solidFill>
                <a:latin typeface="Comic Sans MS" panose="030F0702030302020204" pitchFamily="66" charset="0"/>
              </a:rPr>
              <a:t> </a:t>
            </a:r>
            <a:r>
              <a:rPr lang="en-US" sz="4000" dirty="0">
                <a:solidFill>
                  <a:schemeClr val="bg1"/>
                </a:solidFill>
                <a:latin typeface="Comic Sans MS" panose="030F0702030302020204" pitchFamily="66" charset="0"/>
              </a:rPr>
              <a:t>and</a:t>
            </a:r>
            <a:r>
              <a:rPr lang="en-US" sz="4000" dirty="0">
                <a:solidFill>
                  <a:srgbClr val="0000FF"/>
                </a:solidFill>
                <a:latin typeface="Comic Sans MS" panose="030F0702030302020204" pitchFamily="66" charset="0"/>
              </a:rPr>
              <a:t> Antitype </a:t>
            </a:r>
          </a:p>
        </p:txBody>
      </p:sp>
      <p:pic>
        <p:nvPicPr>
          <p:cNvPr id="1026" name="Picture 2" descr="See the source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0112" y="1409688"/>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287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scene3d>
              <a:camera prst="orthographicFront"/>
              <a:lightRig rig="threePt" dir="t"/>
            </a:scene3d>
            <a:sp3d extrusionH="57150">
              <a:bevelT w="38100" h="38100" prst="angle"/>
            </a:sp3d>
          </a:bodyPr>
          <a:lstStyle/>
          <a:p>
            <a:fld id="{6D22F896-40B5-4ADD-8801-0D06FADFA095}" type="slidenum">
              <a:rPr lang="en-US" sz="1100" b="1" smtClean="0">
                <a:solidFill>
                  <a:schemeClr val="bg1"/>
                </a:solidFill>
              </a:rPr>
              <a:t>32</a:t>
            </a:fld>
            <a:endParaRPr lang="en-US" sz="1100" b="1" dirty="0">
              <a:solidFill>
                <a:schemeClr val="bg1"/>
              </a:solidFill>
            </a:endParaRPr>
          </a:p>
        </p:txBody>
      </p:sp>
      <p:sp>
        <p:nvSpPr>
          <p:cNvPr id="2" name="Rectangle 1"/>
          <p:cNvSpPr/>
          <p:nvPr/>
        </p:nvSpPr>
        <p:spPr>
          <a:xfrm>
            <a:off x="361949" y="1001486"/>
            <a:ext cx="11483042" cy="5542189"/>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8080"/>
                </a:solidFill>
                <a:latin typeface="Georgia" panose="02040502050405020303" pitchFamily="18" charset="0"/>
              </a:rPr>
              <a:t>Num 19:9 (</a:t>
            </a:r>
            <a:r>
              <a:rPr lang="en-US" sz="2800" dirty="0">
                <a:solidFill>
                  <a:srgbClr val="FF0000"/>
                </a:solidFill>
                <a:latin typeface="Georgia" panose="02040502050405020303" pitchFamily="18" charset="0"/>
              </a:rPr>
              <a:t>b</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 And they </a:t>
            </a:r>
            <a:r>
              <a:rPr lang="en-US" sz="2800" dirty="0">
                <a:ln>
                  <a:solidFill>
                    <a:srgbClr val="663300"/>
                  </a:solidFill>
                </a:ln>
                <a:solidFill>
                  <a:srgbClr val="FF0000"/>
                </a:solidFill>
              </a:rPr>
              <a:t>[red heifer ashes] </a:t>
            </a:r>
            <a:r>
              <a:rPr lang="en-US" sz="2800" dirty="0">
                <a:solidFill>
                  <a:schemeClr val="bg2">
                    <a:lumMod val="60000"/>
                    <a:lumOff val="40000"/>
                  </a:schemeClr>
                </a:solidFill>
              </a:rPr>
              <a:t>shall be kept for the 							congregation of </a:t>
            </a:r>
            <a:r>
              <a:rPr lang="en-US" sz="2800" b="1" dirty="0">
                <a:ln>
                  <a:solidFill>
                    <a:srgbClr val="0000FF"/>
                  </a:solidFill>
                </a:ln>
                <a:solidFill>
                  <a:schemeClr val="bg2">
                    <a:lumMod val="60000"/>
                    <a:lumOff val="40000"/>
                  </a:schemeClr>
                </a:solidFill>
              </a:rPr>
              <a:t>the children of </a:t>
            </a:r>
            <a:r>
              <a:rPr lang="en-US" sz="2800" b="1" dirty="0" err="1">
                <a:ln>
                  <a:solidFill>
                    <a:srgbClr val="0000FF"/>
                  </a:solidFill>
                </a:ln>
                <a:solidFill>
                  <a:schemeClr val="bg2">
                    <a:lumMod val="60000"/>
                    <a:lumOff val="40000"/>
                  </a:schemeClr>
                </a:solidFill>
              </a:rPr>
              <a:t>Yisra’ĕl</a:t>
            </a:r>
            <a:r>
              <a:rPr lang="en-US" sz="2800" b="1" dirty="0">
                <a:ln>
                  <a:solidFill>
                    <a:srgbClr val="0000FF"/>
                  </a:solidFill>
                </a:ln>
                <a:solidFill>
                  <a:schemeClr val="bg2">
                    <a:lumMod val="60000"/>
                    <a:lumOff val="40000"/>
                  </a:schemeClr>
                </a:solidFill>
              </a:rPr>
              <a:t> …</a:t>
            </a:r>
            <a:endParaRPr lang="en-US" sz="2800" dirty="0">
              <a:solidFill>
                <a:schemeClr val="bg2">
                  <a:lumMod val="60000"/>
                  <a:lumOff val="40000"/>
                </a:schemeClr>
              </a:solidFill>
            </a:endParaRPr>
          </a:p>
          <a:p>
            <a:endParaRPr lang="en-US" sz="2800" dirty="0">
              <a:solidFill>
                <a:schemeClr val="bg2">
                  <a:lumMod val="60000"/>
                  <a:lumOff val="40000"/>
                </a:schemeClr>
              </a:solidFill>
            </a:endParaRPr>
          </a:p>
          <a:p>
            <a:r>
              <a:rPr lang="en-US" sz="2800" dirty="0">
                <a:solidFill>
                  <a:srgbClr val="002060"/>
                </a:solidFill>
              </a:rPr>
              <a:t>The ashes saved from the red heifer burnt offering were gathered with the </a:t>
            </a:r>
            <a:r>
              <a:rPr lang="en-US" sz="2800" b="1" dirty="0">
                <a:solidFill>
                  <a:srgbClr val="C00000"/>
                </a:solidFill>
              </a:rPr>
              <a:t>specific purpose of cleansing </a:t>
            </a:r>
            <a:r>
              <a:rPr lang="en-US" sz="2800" b="1" i="1" u="sng" dirty="0" err="1">
                <a:solidFill>
                  <a:srgbClr val="9933FF"/>
                </a:solidFill>
              </a:rPr>
              <a:t>Yisra’el</a:t>
            </a:r>
            <a:r>
              <a:rPr lang="en-US" sz="2800" dirty="0">
                <a:solidFill>
                  <a:srgbClr val="002060"/>
                </a:solidFill>
              </a:rPr>
              <a:t> (</a:t>
            </a:r>
            <a:r>
              <a:rPr lang="en-US" sz="2800" i="1" dirty="0">
                <a:solidFill>
                  <a:schemeClr val="accent5">
                    <a:lumMod val="75000"/>
                  </a:schemeClr>
                </a:solidFill>
              </a:rPr>
              <a:t>any person who chooses to accept Yahusha</a:t>
            </a:r>
            <a:r>
              <a:rPr lang="en-US" sz="2800" dirty="0">
                <a:solidFill>
                  <a:srgbClr val="002060"/>
                </a:solidFill>
              </a:rPr>
              <a:t>) from their sins.</a:t>
            </a:r>
          </a:p>
          <a:p>
            <a:endParaRPr lang="en-US" sz="2800" dirty="0">
              <a:solidFill>
                <a:srgbClr val="002060"/>
              </a:solidFill>
            </a:endParaRPr>
          </a:p>
          <a:p>
            <a:r>
              <a:rPr lang="en-US" sz="2800" dirty="0">
                <a:solidFill>
                  <a:srgbClr val="002060"/>
                </a:solidFill>
              </a:rPr>
              <a:t>So </a:t>
            </a:r>
            <a:r>
              <a:rPr lang="en-US" sz="2800" b="1" u="sng" dirty="0">
                <a:solidFill>
                  <a:srgbClr val="002060"/>
                </a:solidFill>
              </a:rPr>
              <a:t>ALSO</a:t>
            </a:r>
            <a:r>
              <a:rPr lang="en-US" sz="2800" dirty="0">
                <a:solidFill>
                  <a:srgbClr val="002060"/>
                </a:solidFill>
              </a:rPr>
              <a:t> - </a:t>
            </a:r>
            <a:r>
              <a:rPr lang="en-US" sz="2800" dirty="0">
                <a:solidFill>
                  <a:srgbClr val="0000FF"/>
                </a:solidFill>
              </a:rPr>
              <a:t>Yahusha</a:t>
            </a:r>
            <a:r>
              <a:rPr lang="en-US" sz="2800" dirty="0">
                <a:solidFill>
                  <a:srgbClr val="002060"/>
                </a:solidFill>
              </a:rPr>
              <a:t> came to save people from their sins by Salvation through His voluntary sacrifice.</a:t>
            </a:r>
          </a:p>
          <a:p>
            <a:endParaRPr lang="en-US" sz="2800" dirty="0">
              <a:solidFill>
                <a:srgbClr val="002060"/>
              </a:solidFill>
            </a:endParaRPr>
          </a:p>
          <a:p>
            <a:r>
              <a:rPr lang="en-US" sz="2800" dirty="0">
                <a:solidFill>
                  <a:srgbClr val="002060"/>
                </a:solidFill>
              </a:rPr>
              <a:t>Again we see immaculate linear alignment between the </a:t>
            </a:r>
            <a:r>
              <a:rPr lang="en-US" sz="2800" dirty="0">
                <a:solidFill>
                  <a:srgbClr val="C00000"/>
                </a:solidFill>
              </a:rPr>
              <a:t>red heifer </a:t>
            </a:r>
            <a:r>
              <a:rPr lang="en-US" sz="2800" dirty="0">
                <a:solidFill>
                  <a:srgbClr val="002060"/>
                </a:solidFill>
              </a:rPr>
              <a:t>offering and that of </a:t>
            </a:r>
            <a:r>
              <a:rPr lang="en-US" sz="2800" dirty="0">
                <a:solidFill>
                  <a:srgbClr val="0000FF"/>
                </a:solidFill>
              </a:rPr>
              <a:t>Yahusha</a:t>
            </a:r>
            <a:r>
              <a:rPr lang="en-US" sz="2800" dirty="0">
                <a:solidFill>
                  <a:srgbClr val="002060"/>
                </a:solidFill>
              </a:rPr>
              <a:t> Ha Mashiach.  </a:t>
            </a:r>
            <a:r>
              <a:rPr lang="en-US" sz="2800" dirty="0">
                <a:solidFill>
                  <a:srgbClr val="002060"/>
                </a:solidFill>
                <a:sym typeface="Wingdings" panose="05000000000000000000" pitchFamily="2" charset="2"/>
              </a:rPr>
              <a:t></a:t>
            </a:r>
            <a:r>
              <a:rPr lang="en-US" sz="2800" dirty="0">
                <a:solidFill>
                  <a:srgbClr val="002060"/>
                </a:solidFill>
              </a:rPr>
              <a:t>   </a:t>
            </a:r>
            <a:endParaRPr lang="en-CA" sz="2800" dirty="0">
              <a:solidFill>
                <a:srgbClr val="002060"/>
              </a:solidFill>
            </a:endParaRPr>
          </a:p>
        </p:txBody>
      </p:sp>
      <p:sp>
        <p:nvSpPr>
          <p:cNvPr id="4" name="Rounded Rectangle 3"/>
          <p:cNvSpPr/>
          <p:nvPr/>
        </p:nvSpPr>
        <p:spPr>
          <a:xfrm>
            <a:off x="1789113" y="175910"/>
            <a:ext cx="8686800" cy="638175"/>
          </a:xfrm>
          <a:prstGeom prst="roundRect">
            <a:avLst>
              <a:gd name="adj" fmla="val 50000"/>
            </a:avLst>
          </a:prstGeom>
          <a:solidFill>
            <a:schemeClr val="accent2"/>
          </a:solidFill>
          <a:ln w="3810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dirty="0">
                <a:solidFill>
                  <a:schemeClr val="bg1"/>
                </a:solidFill>
              </a:rPr>
              <a:t>OK!  Back to the </a:t>
            </a:r>
            <a:r>
              <a:rPr lang="en-CA" sz="3600" b="1" i="1" dirty="0">
                <a:solidFill>
                  <a:srgbClr val="C00000"/>
                </a:solidFill>
              </a:rPr>
              <a:t>Red Heifer’s </a:t>
            </a:r>
            <a:r>
              <a:rPr lang="en-CA" sz="3600" i="1" dirty="0">
                <a:ln>
                  <a:solidFill>
                    <a:srgbClr val="0000FF"/>
                  </a:solidFill>
                </a:ln>
                <a:solidFill>
                  <a:schemeClr val="bg1">
                    <a:lumMod val="50000"/>
                    <a:lumOff val="50000"/>
                  </a:schemeClr>
                </a:solidFill>
                <a:latin typeface="Arial Black" panose="020B0A04020102020204" pitchFamily="34" charset="0"/>
              </a:rPr>
              <a:t>Ashes!</a:t>
            </a:r>
          </a:p>
        </p:txBody>
      </p:sp>
    </p:spTree>
    <p:extLst>
      <p:ext uri="{BB962C8B-B14F-4D97-AF65-F5344CB8AC3E}">
        <p14:creationId xmlns:p14="http://schemas.microsoft.com/office/powerpoint/2010/main" val="23561771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scene3d>
              <a:camera prst="orthographicFront"/>
              <a:lightRig rig="threePt" dir="t"/>
            </a:scene3d>
            <a:sp3d extrusionH="57150">
              <a:bevelT w="38100" h="38100" prst="angle"/>
            </a:sp3d>
          </a:bodyPr>
          <a:lstStyle/>
          <a:p>
            <a:fld id="{6D22F896-40B5-4ADD-8801-0D06FADFA095}" type="slidenum">
              <a:rPr lang="en-US" sz="1100" b="1" smtClean="0">
                <a:solidFill>
                  <a:schemeClr val="bg1"/>
                </a:solidFill>
              </a:rPr>
              <a:t>33</a:t>
            </a:fld>
            <a:endParaRPr lang="en-US" sz="1100" b="1" dirty="0">
              <a:solidFill>
                <a:schemeClr val="bg1"/>
              </a:solidFill>
            </a:endParaRPr>
          </a:p>
        </p:txBody>
      </p:sp>
      <p:sp>
        <p:nvSpPr>
          <p:cNvPr id="6" name="Rectangle 5"/>
          <p:cNvSpPr/>
          <p:nvPr/>
        </p:nvSpPr>
        <p:spPr>
          <a:xfrm>
            <a:off x="633068" y="105396"/>
            <a:ext cx="4838782" cy="751238"/>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4000" i="1" dirty="0">
                <a:solidFill>
                  <a:srgbClr val="C00000"/>
                </a:solidFill>
                <a:latin typeface="Comic Sans MS" panose="030F0702030302020204" pitchFamily="66" charset="0"/>
              </a:rPr>
              <a:t>  </a:t>
            </a:r>
            <a:r>
              <a:rPr lang="en-US" sz="4000" i="1" dirty="0">
                <a:solidFill>
                  <a:srgbClr val="C00000"/>
                </a:solidFill>
                <a:effectLst>
                  <a:glow rad="127000">
                    <a:srgbClr val="66FFCC"/>
                  </a:glow>
                </a:effectLst>
                <a:latin typeface="Comic Sans MS" panose="030F0702030302020204" pitchFamily="66" charset="0"/>
              </a:rPr>
              <a:t>2</a:t>
            </a:r>
            <a:r>
              <a:rPr lang="en-US" sz="4000" i="1" dirty="0">
                <a:solidFill>
                  <a:srgbClr val="C00000"/>
                </a:solidFill>
                <a:latin typeface="Comic Sans MS" panose="030F0702030302020204" pitchFamily="66" charset="0"/>
              </a:rPr>
              <a:t> S</a:t>
            </a:r>
            <a:r>
              <a:rPr lang="en-US" sz="2800" i="1" dirty="0">
                <a:solidFill>
                  <a:srgbClr val="C00000"/>
                </a:solidFill>
                <a:latin typeface="Comic Sans MS" panose="030F0702030302020204" pitchFamily="66" charset="0"/>
              </a:rPr>
              <a:t>ACRIFICE</a:t>
            </a:r>
            <a:r>
              <a:rPr lang="en-US" sz="4000" i="1" dirty="0">
                <a:solidFill>
                  <a:srgbClr val="C00000"/>
                </a:solidFill>
                <a:latin typeface="Comic Sans MS" panose="030F0702030302020204" pitchFamily="66" charset="0"/>
              </a:rPr>
              <a:t> T</a:t>
            </a:r>
            <a:r>
              <a:rPr lang="en-US" sz="2800" i="1" dirty="0">
                <a:solidFill>
                  <a:srgbClr val="C00000"/>
                </a:solidFill>
                <a:latin typeface="Comic Sans MS" panose="030F0702030302020204" pitchFamily="66" charset="0"/>
              </a:rPr>
              <a:t>YPE(S)</a:t>
            </a:r>
            <a:endParaRPr lang="en-US" sz="2800" dirty="0">
              <a:solidFill>
                <a:srgbClr val="0000FF"/>
              </a:solidFill>
              <a:latin typeface="Comic Sans MS" panose="030F0702030302020204" pitchFamily="66" charset="0"/>
            </a:endParaRPr>
          </a:p>
        </p:txBody>
      </p:sp>
      <p:sp>
        <p:nvSpPr>
          <p:cNvPr id="7" name="Rectangle 6"/>
          <p:cNvSpPr/>
          <p:nvPr/>
        </p:nvSpPr>
        <p:spPr>
          <a:xfrm>
            <a:off x="6468341" y="105396"/>
            <a:ext cx="5654798" cy="751238"/>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4000" b="1" i="1" u="sng" dirty="0">
                <a:solidFill>
                  <a:srgbClr val="C00000"/>
                </a:solidFill>
                <a:latin typeface="Comic Sans MS" panose="030F0702030302020204" pitchFamily="66" charset="0"/>
              </a:rPr>
              <a:t>THE</a:t>
            </a:r>
            <a:r>
              <a:rPr lang="en-US" sz="4000" i="1" dirty="0">
                <a:solidFill>
                  <a:srgbClr val="C00000"/>
                </a:solidFill>
                <a:latin typeface="Comic Sans MS" panose="030F0702030302020204" pitchFamily="66" charset="0"/>
              </a:rPr>
              <a:t> </a:t>
            </a:r>
            <a:r>
              <a:rPr lang="en-US" sz="4000" dirty="0">
                <a:solidFill>
                  <a:srgbClr val="0000FF"/>
                </a:solidFill>
                <a:effectLst>
                  <a:glow rad="127000">
                    <a:schemeClr val="accent5">
                      <a:lumMod val="60000"/>
                      <a:lumOff val="40000"/>
                    </a:schemeClr>
                  </a:glow>
                </a:effectLst>
                <a:latin typeface="Comic Sans MS" panose="030F0702030302020204" pitchFamily="66" charset="0"/>
              </a:rPr>
              <a:t>A</a:t>
            </a:r>
            <a:r>
              <a:rPr lang="en-US" sz="2800" dirty="0">
                <a:solidFill>
                  <a:srgbClr val="0000FF"/>
                </a:solidFill>
                <a:effectLst>
                  <a:glow rad="127000">
                    <a:schemeClr val="accent5">
                      <a:lumMod val="60000"/>
                      <a:lumOff val="40000"/>
                    </a:schemeClr>
                  </a:glow>
                </a:effectLst>
                <a:latin typeface="Comic Sans MS" panose="030F0702030302020204" pitchFamily="66" charset="0"/>
              </a:rPr>
              <a:t>NTITYPE</a:t>
            </a:r>
            <a:r>
              <a:rPr lang="en-US" sz="4000" dirty="0">
                <a:solidFill>
                  <a:srgbClr val="0000FF"/>
                </a:solidFill>
                <a:latin typeface="Comic Sans MS" panose="030F0702030302020204" pitchFamily="66" charset="0"/>
              </a:rPr>
              <a:t> S</a:t>
            </a:r>
            <a:r>
              <a:rPr lang="en-US" sz="2800" dirty="0">
                <a:solidFill>
                  <a:srgbClr val="0000FF"/>
                </a:solidFill>
                <a:latin typeface="Comic Sans MS" panose="030F0702030302020204" pitchFamily="66" charset="0"/>
              </a:rPr>
              <a:t>ACRIFICE</a:t>
            </a:r>
            <a:r>
              <a:rPr lang="en-US" sz="4000" dirty="0">
                <a:solidFill>
                  <a:srgbClr val="0000FF"/>
                </a:solidFill>
                <a:latin typeface="Comic Sans MS" panose="030F0702030302020204" pitchFamily="66" charset="0"/>
              </a:rPr>
              <a:t>  </a:t>
            </a:r>
          </a:p>
        </p:txBody>
      </p:sp>
      <p:pic>
        <p:nvPicPr>
          <p:cNvPr id="8" name="Picture 7"/>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59758" y="4500083"/>
            <a:ext cx="3072391" cy="21145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Picture 2" descr="https://sites.google.com/site/finalelijah/_/rsrc/1496729504274/lessons/archive-of-resources/psalm-22-6/crimson%20worm.png?height=235&amp;width=400"/>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3259758" y="1092200"/>
            <a:ext cx="3077934" cy="1865714"/>
          </a:xfrm>
          <a:prstGeom prst="roundRect">
            <a:avLst>
              <a:gd name="adj" fmla="val 9026"/>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2" descr="C:\Users\Rae\Desktop\red heifer 3 yr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2997" y="1190713"/>
            <a:ext cx="2236206" cy="2975291"/>
          </a:xfrm>
          <a:prstGeom prst="rect">
            <a:avLst/>
          </a:prstGeom>
          <a:ln w="228600" cap="sq" cmpd="thickThin">
            <a:solidFill>
              <a:schemeClr val="accent3">
                <a:lumMod val="50000"/>
              </a:schemeClr>
            </a:solid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27675" y="2480905"/>
            <a:ext cx="1767658" cy="110049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i="1" dirty="0">
                <a:solidFill>
                  <a:srgbClr val="C00000"/>
                </a:solidFill>
                <a:latin typeface="Comic Sans MS" panose="030F0702030302020204" pitchFamily="66" charset="0"/>
              </a:rPr>
              <a:t> Scarlet</a:t>
            </a:r>
          </a:p>
          <a:p>
            <a:r>
              <a:rPr lang="en-US" sz="1600" i="1" dirty="0">
                <a:solidFill>
                  <a:schemeClr val="bg1"/>
                </a:solidFill>
                <a:latin typeface="Comic Sans MS" panose="030F0702030302020204" pitchFamily="66" charset="0"/>
              </a:rPr>
              <a:t>      </a:t>
            </a:r>
            <a:r>
              <a:rPr lang="en-US" sz="1600" i="1" dirty="0" err="1">
                <a:solidFill>
                  <a:schemeClr val="bg1"/>
                </a:solidFill>
                <a:latin typeface="Comic Sans MS" panose="030F0702030302020204" pitchFamily="66" charset="0"/>
              </a:rPr>
              <a:t>Towla’s</a:t>
            </a:r>
            <a:r>
              <a:rPr lang="en-US" sz="1600" i="1" dirty="0">
                <a:solidFill>
                  <a:schemeClr val="bg1"/>
                </a:solidFill>
                <a:latin typeface="Comic Sans MS" panose="030F0702030302020204" pitchFamily="66" charset="0"/>
              </a:rPr>
              <a:t> cleansing </a:t>
            </a:r>
            <a:r>
              <a:rPr lang="en-US" sz="1600" i="1" dirty="0">
                <a:solidFill>
                  <a:schemeClr val="bg1"/>
                </a:solidFill>
                <a:effectLst>
                  <a:glow rad="127000">
                    <a:srgbClr val="66FFCC"/>
                  </a:glow>
                </a:effectLst>
                <a:latin typeface="Comic Sans MS" panose="030F0702030302020204" pitchFamily="66" charset="0"/>
              </a:rPr>
              <a:t>colour.</a:t>
            </a:r>
            <a:endParaRPr lang="en-US" sz="1600" dirty="0">
              <a:solidFill>
                <a:schemeClr val="bg1"/>
              </a:solidFill>
              <a:effectLst>
                <a:glow rad="127000">
                  <a:srgbClr val="66FFCC"/>
                </a:glow>
              </a:effectLst>
              <a:latin typeface="Comic Sans MS" panose="030F0702030302020204" pitchFamily="66" charset="0"/>
            </a:endParaRPr>
          </a:p>
        </p:txBody>
      </p:sp>
      <p:cxnSp>
        <p:nvCxnSpPr>
          <p:cNvPr id="12" name="Straight Arrow Connector 11"/>
          <p:cNvCxnSpPr/>
          <p:nvPr/>
        </p:nvCxnSpPr>
        <p:spPr>
          <a:xfrm flipH="1">
            <a:off x="1803400" y="3105150"/>
            <a:ext cx="333408" cy="167005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981683" y="2961263"/>
            <a:ext cx="437288" cy="153882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6279" y="4844956"/>
            <a:ext cx="2969642" cy="1657443"/>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i="1" dirty="0">
                <a:solidFill>
                  <a:srgbClr val="C00000"/>
                </a:solidFill>
                <a:effectLst>
                  <a:glow rad="889000">
                    <a:srgbClr val="00FFFF"/>
                  </a:glow>
                </a:effectLst>
                <a:latin typeface="Arial Black" panose="020B0A04020102020204" pitchFamily="34" charset="0"/>
              </a:rPr>
              <a:t>Dom  (blood) -</a:t>
            </a:r>
            <a:br>
              <a:rPr lang="en-US" sz="2800" i="1" dirty="0">
                <a:solidFill>
                  <a:srgbClr val="C00000"/>
                </a:solidFill>
                <a:effectLst>
                  <a:glow rad="889000">
                    <a:srgbClr val="00FFFF"/>
                  </a:glow>
                </a:effectLst>
                <a:latin typeface="Arial Black" panose="020B0A04020102020204" pitchFamily="34" charset="0"/>
              </a:rPr>
            </a:br>
            <a:r>
              <a:rPr lang="en-US" sz="2800" i="1" dirty="0">
                <a:solidFill>
                  <a:srgbClr val="C00000"/>
                </a:solidFill>
                <a:latin typeface="Comic Sans MS" panose="030F0702030302020204" pitchFamily="66" charset="0"/>
              </a:rPr>
              <a:t>supply of </a:t>
            </a:r>
            <a:r>
              <a:rPr lang="en-US" sz="2800" b="1" i="1" u="sng" dirty="0">
                <a:solidFill>
                  <a:srgbClr val="C00000"/>
                </a:solidFill>
                <a:latin typeface="Comic Sans MS" panose="030F0702030302020204" pitchFamily="66" charset="0"/>
              </a:rPr>
              <a:t>LIFE</a:t>
            </a:r>
            <a:r>
              <a:rPr lang="en-US" sz="2800" i="1" dirty="0">
                <a:solidFill>
                  <a:srgbClr val="C00000"/>
                </a:solidFill>
                <a:latin typeface="Comic Sans MS" panose="030F0702030302020204" pitchFamily="66" charset="0"/>
              </a:rPr>
              <a:t> to </a:t>
            </a:r>
            <a:r>
              <a:rPr lang="en-US" sz="2800" b="1" i="1" dirty="0">
                <a:solidFill>
                  <a:srgbClr val="0000FF"/>
                </a:solidFill>
                <a:latin typeface="Comic Sans MS" panose="030F0702030302020204" pitchFamily="66" charset="0"/>
              </a:rPr>
              <a:t>“</a:t>
            </a:r>
            <a:r>
              <a:rPr lang="en-US" sz="2800" b="1" i="1" u="sng" dirty="0">
                <a:solidFill>
                  <a:srgbClr val="0000FF"/>
                </a:solidFill>
                <a:latin typeface="Comic Sans MS" panose="030F0702030302020204" pitchFamily="66" charset="0"/>
              </a:rPr>
              <a:t>The Bod</a:t>
            </a:r>
            <a:r>
              <a:rPr lang="en-US" sz="2800" b="1" i="1" dirty="0">
                <a:solidFill>
                  <a:srgbClr val="0000FF"/>
                </a:solidFill>
                <a:latin typeface="Comic Sans MS" panose="030F0702030302020204" pitchFamily="66" charset="0"/>
              </a:rPr>
              <a:t>y.”  </a:t>
            </a:r>
            <a:endParaRPr lang="en-US" sz="4000" b="1" dirty="0">
              <a:solidFill>
                <a:srgbClr val="0000FF"/>
              </a:solidFill>
              <a:latin typeface="Comic Sans MS" panose="030F0702030302020204" pitchFamily="66" charset="0"/>
            </a:endParaRPr>
          </a:p>
        </p:txBody>
      </p:sp>
      <p:cxnSp>
        <p:nvCxnSpPr>
          <p:cNvPr id="14" name="Straight Arrow Connector 13"/>
          <p:cNvCxnSpPr/>
          <p:nvPr/>
        </p:nvCxnSpPr>
        <p:spPr>
          <a:xfrm>
            <a:off x="2270645" y="3105150"/>
            <a:ext cx="1776421" cy="1670050"/>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580927" y="1377175"/>
            <a:ext cx="5514662" cy="46187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00FF"/>
                </a:solidFill>
                <a:latin typeface="Comic Sans MS" panose="030F0702030302020204" pitchFamily="66" charset="0"/>
              </a:rPr>
              <a:t> Replaces by </a:t>
            </a:r>
            <a:r>
              <a:rPr lang="en-US" sz="2800" b="1" dirty="0">
                <a:solidFill>
                  <a:srgbClr val="0000FF"/>
                </a:solidFill>
                <a:effectLst>
                  <a:glow rad="127000">
                    <a:srgbClr val="00FF00"/>
                  </a:glow>
                </a:effectLst>
                <a:latin typeface="Comic Sans MS" panose="030F0702030302020204" pitchFamily="66" charset="0"/>
              </a:rPr>
              <a:t>Fulfilling</a:t>
            </a:r>
            <a:r>
              <a:rPr lang="en-US" sz="2800" dirty="0">
                <a:solidFill>
                  <a:srgbClr val="0000FF"/>
                </a:solidFill>
                <a:latin typeface="Comic Sans MS" panose="030F0702030302020204" pitchFamily="66" charset="0"/>
              </a:rPr>
              <a:t> the Type.</a:t>
            </a:r>
          </a:p>
        </p:txBody>
      </p:sp>
      <p:pic>
        <p:nvPicPr>
          <p:cNvPr id="1026" name="Picture 2" descr="http://www.cowwhips.com/site/wp-content/uploads/2012/07/6ft-cow-whip-2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16208" y="1934718"/>
            <a:ext cx="1560576" cy="11704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8" name="Picture 2" descr="See the source imag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321603" y="1912681"/>
            <a:ext cx="1735074" cy="119246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9" name="Picture 2" descr="http://thereforegodexists.com/wp-content/uploads/2012/08/empty_tomb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32050" y="3215283"/>
            <a:ext cx="2084832" cy="16948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30130" y="3155842"/>
            <a:ext cx="1640205" cy="17659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p:cNvPicPr>
            <a:picLocks noChangeAspect="1"/>
          </p:cNvPicPr>
          <p:nvPr/>
        </p:nvPicPr>
        <p:blipFill>
          <a:blip r:embed="rId10">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a:ext>
            </a:extLst>
          </a:blip>
          <a:stretch>
            <a:fillRect/>
          </a:stretch>
        </p:blipFill>
        <p:spPr>
          <a:xfrm>
            <a:off x="8841649" y="3184948"/>
            <a:ext cx="908182" cy="174272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2" name="Picture 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25352" y="4989879"/>
            <a:ext cx="2583180" cy="165323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028" name="Picture 4" descr="Image result for pic crown of thorns"/>
          <p:cNvPicPr>
            <a:picLocks noChangeAspect="1" noChangeArrowheads="1"/>
          </p:cNvPicPr>
          <p:nvPr/>
        </p:nvPicPr>
        <p:blipFill>
          <a:blip r:embed="rId13" cstate="email">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8555380" y="1876442"/>
            <a:ext cx="1715643" cy="12161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0" name="Picture 6" descr="Image result for pic of sheaf of wheat"/>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9874762" y="4721806"/>
            <a:ext cx="1790397" cy="199899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8" name="Rectangle 27"/>
          <p:cNvSpPr/>
          <p:nvPr/>
        </p:nvSpPr>
        <p:spPr>
          <a:xfrm>
            <a:off x="8296459" y="894031"/>
            <a:ext cx="2159380" cy="461870"/>
          </a:xfrm>
          <a:prstGeom prst="rect">
            <a:avLst/>
          </a:prstGeom>
          <a:solidFill>
            <a:schemeClr val="tx1">
              <a:lumMod val="95000"/>
            </a:schemeClr>
          </a:soli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a:solidFill>
                  <a:srgbClr val="0000FF"/>
                </a:solidFill>
                <a:effectLst>
                  <a:glow rad="127000">
                    <a:srgbClr val="66FFCC"/>
                  </a:glow>
                </a:effectLst>
                <a:latin typeface="Comic Sans MS" panose="030F0702030302020204" pitchFamily="66" charset="0"/>
              </a:rPr>
              <a:t>Yahusha</a:t>
            </a:r>
          </a:p>
        </p:txBody>
      </p:sp>
    </p:spTree>
    <p:extLst>
      <p:ext uri="{BB962C8B-B14F-4D97-AF65-F5344CB8AC3E}">
        <p14:creationId xmlns:p14="http://schemas.microsoft.com/office/powerpoint/2010/main" val="38255710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125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1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1250"/>
                                        <p:tgtEl>
                                          <p:spTgt spid="9"/>
                                        </p:tgtEl>
                                      </p:cBhvr>
                                    </p:animEffect>
                                  </p:childTnLst>
                                </p:cTn>
                              </p:par>
                            </p:childTnLst>
                          </p:cTn>
                        </p:par>
                        <p:par>
                          <p:cTn id="25" fill="hold">
                            <p:stCondLst>
                              <p:cond delay="1250"/>
                            </p:stCondLst>
                            <p:childTnLst>
                              <p:par>
                                <p:cTn id="26" presetID="16" presetClass="entr" presetSubtype="2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par>
                          <p:cTn id="29" fill="hold">
                            <p:stCondLst>
                              <p:cond delay="175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1000"/>
                                        <p:tgtEl>
                                          <p:spTgt spid="28"/>
                                        </p:tgtEl>
                                      </p:cBhvr>
                                    </p:animEffect>
                                  </p:childTnLst>
                                </p:cTn>
                              </p:par>
                              <p:par>
                                <p:cTn id="38" presetID="42" presetClass="entr" presetSubtype="0" fill="hold" grpId="0"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barn(inVertical)">
                                      <p:cBhvr>
                                        <p:cTn id="47" dur="500"/>
                                        <p:tgtEl>
                                          <p:spTgt spid="1026"/>
                                        </p:tgtEl>
                                      </p:cBhvr>
                                    </p:animEffect>
                                  </p:childTnLst>
                                </p:cTn>
                              </p:par>
                            </p:childTnLst>
                          </p:cTn>
                        </p:par>
                        <p:par>
                          <p:cTn id="48" fill="hold">
                            <p:stCondLst>
                              <p:cond delay="500"/>
                            </p:stCondLst>
                            <p:childTnLst>
                              <p:par>
                                <p:cTn id="49" presetID="21" presetClass="entr" presetSubtype="1" fill="hold" nodeType="afterEffect">
                                  <p:stCondLst>
                                    <p:cond delay="0"/>
                                  </p:stCondLst>
                                  <p:childTnLst>
                                    <p:set>
                                      <p:cBhvr>
                                        <p:cTn id="50" dur="1" fill="hold">
                                          <p:stCondLst>
                                            <p:cond delay="0"/>
                                          </p:stCondLst>
                                        </p:cTn>
                                        <p:tgtEl>
                                          <p:spTgt spid="1028"/>
                                        </p:tgtEl>
                                        <p:attrNameLst>
                                          <p:attrName>style.visibility</p:attrName>
                                        </p:attrNameLst>
                                      </p:cBhvr>
                                      <p:to>
                                        <p:strVal val="visible"/>
                                      </p:to>
                                    </p:set>
                                    <p:animEffect transition="in" filter="wheel(1)">
                                      <p:cBhvr>
                                        <p:cTn id="51" dur="2000"/>
                                        <p:tgtEl>
                                          <p:spTgt spid="1028"/>
                                        </p:tgtEl>
                                      </p:cBhvr>
                                    </p:animEffect>
                                  </p:childTnLst>
                                </p:cTn>
                              </p:par>
                            </p:childTnLst>
                          </p:cTn>
                        </p:par>
                        <p:par>
                          <p:cTn id="52" fill="hold">
                            <p:stCondLst>
                              <p:cond delay="2500"/>
                            </p:stCondLst>
                            <p:childTnLst>
                              <p:par>
                                <p:cTn id="53" presetID="6" presetClass="entr" presetSubtype="16"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randombar(horizontal)">
                                      <p:cBhvr>
                                        <p:cTn id="60" dur="1000"/>
                                        <p:tgtEl>
                                          <p:spTgt spid="20"/>
                                        </p:tgtEl>
                                      </p:cBhvr>
                                    </p:animEffect>
                                  </p:childTnLst>
                                </p:cTn>
                              </p:par>
                            </p:childTnLst>
                          </p:cTn>
                        </p:par>
                        <p:par>
                          <p:cTn id="61" fill="hold">
                            <p:stCondLst>
                              <p:cond delay="1000"/>
                            </p:stCondLst>
                            <p:childTnLst>
                              <p:par>
                                <p:cTn id="62" presetID="14" presetClass="entr" presetSubtype="10"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randombar(horizontal)">
                                      <p:cBhvr>
                                        <p:cTn id="64" dur="1000"/>
                                        <p:tgtEl>
                                          <p:spTgt spid="21"/>
                                        </p:tgtEl>
                                      </p:cBhvr>
                                    </p:animEffect>
                                  </p:childTnLst>
                                </p:cTn>
                              </p:par>
                            </p:childTnLst>
                          </p:cTn>
                        </p:par>
                        <p:par>
                          <p:cTn id="65" fill="hold">
                            <p:stCondLst>
                              <p:cond delay="2000"/>
                            </p:stCondLst>
                            <p:childTnLst>
                              <p:par>
                                <p:cTn id="66" presetID="14" presetClass="entr" presetSubtype="1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randombar(horizontal)">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circle(in)">
                                      <p:cBhvr>
                                        <p:cTn id="73" dur="2000"/>
                                        <p:tgtEl>
                                          <p:spTgt spid="19"/>
                                        </p:tgtEl>
                                      </p:cBhvr>
                                    </p:animEffect>
                                  </p:childTnLst>
                                </p:cTn>
                              </p:par>
                            </p:childTnLst>
                          </p:cTn>
                        </p:par>
                        <p:par>
                          <p:cTn id="74" fill="hold">
                            <p:stCondLst>
                              <p:cond delay="2000"/>
                            </p:stCondLst>
                            <p:childTnLst>
                              <p:par>
                                <p:cTn id="75" presetID="5" presetClass="entr" presetSubtype="10" fill="hold" nodeType="afterEffect">
                                  <p:stCondLst>
                                    <p:cond delay="0"/>
                                  </p:stCondLst>
                                  <p:childTnLst>
                                    <p:set>
                                      <p:cBhvr>
                                        <p:cTn id="76" dur="1" fill="hold">
                                          <p:stCondLst>
                                            <p:cond delay="0"/>
                                          </p:stCondLst>
                                        </p:cTn>
                                        <p:tgtEl>
                                          <p:spTgt spid="1030"/>
                                        </p:tgtEl>
                                        <p:attrNameLst>
                                          <p:attrName>style.visibility</p:attrName>
                                        </p:attrNameLst>
                                      </p:cBhvr>
                                      <p:to>
                                        <p:strVal val="visible"/>
                                      </p:to>
                                    </p:set>
                                    <p:animEffect transition="in" filter="checkerboard(across)">
                                      <p:cBhvr>
                                        <p:cTn id="77"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34</a:t>
            </a:fld>
            <a:endParaRPr lang="en-US" sz="1100" b="1" dirty="0">
              <a:solidFill>
                <a:schemeClr val="bg1"/>
              </a:solidFill>
            </a:endParaRPr>
          </a:p>
        </p:txBody>
      </p:sp>
      <p:sp>
        <p:nvSpPr>
          <p:cNvPr id="2" name="Rectangle 1"/>
          <p:cNvSpPr/>
          <p:nvPr/>
        </p:nvSpPr>
        <p:spPr>
          <a:xfrm>
            <a:off x="361949" y="857250"/>
            <a:ext cx="11483042" cy="5306483"/>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8080"/>
                </a:solidFill>
                <a:latin typeface="Georgia" panose="02040502050405020303" pitchFamily="18" charset="0"/>
              </a:rPr>
              <a:t>Num 19:9 (</a:t>
            </a:r>
            <a:r>
              <a:rPr lang="en-US" sz="2800" dirty="0">
                <a:solidFill>
                  <a:srgbClr val="FF0000"/>
                </a:solidFill>
                <a:latin typeface="Georgia" panose="02040502050405020303" pitchFamily="18" charset="0"/>
              </a:rPr>
              <a:t>c</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 the </a:t>
            </a:r>
            <a:r>
              <a:rPr lang="en-US" sz="2800" b="1" dirty="0">
                <a:ln>
                  <a:solidFill>
                    <a:srgbClr val="FF0066"/>
                  </a:solidFill>
                </a:ln>
                <a:solidFill>
                  <a:srgbClr val="002060"/>
                </a:solidFill>
              </a:rPr>
              <a:t>water for uncleanness, </a:t>
            </a:r>
            <a:r>
              <a:rPr lang="en-US" sz="2800" dirty="0">
                <a:solidFill>
                  <a:schemeClr val="bg2">
                    <a:lumMod val="60000"/>
                    <a:lumOff val="40000"/>
                  </a:schemeClr>
                </a:solidFill>
              </a:rPr>
              <a:t>it is </a:t>
            </a:r>
            <a:r>
              <a:rPr lang="en-US" sz="2800" b="1" u="sng" dirty="0">
                <a:ln>
                  <a:solidFill>
                    <a:srgbClr val="0000FF"/>
                  </a:solidFill>
                </a:ln>
                <a:solidFill>
                  <a:srgbClr val="FF33CC"/>
                </a:solidFill>
              </a:rPr>
              <a:t>for cleansin</a:t>
            </a:r>
            <a:r>
              <a:rPr lang="en-US" sz="2800" b="1" dirty="0">
                <a:ln>
                  <a:solidFill>
                    <a:srgbClr val="0000FF"/>
                  </a:solidFill>
                </a:ln>
                <a:solidFill>
                  <a:srgbClr val="FF33CC"/>
                </a:solidFill>
              </a:rPr>
              <a:t>g </a:t>
            </a:r>
            <a:br>
              <a:rPr lang="en-US" sz="2800" dirty="0">
                <a:solidFill>
                  <a:schemeClr val="bg2">
                    <a:lumMod val="60000"/>
                    <a:lumOff val="40000"/>
                  </a:schemeClr>
                </a:solidFill>
              </a:rPr>
            </a:br>
            <a:r>
              <a:rPr lang="en-US" sz="2800" dirty="0">
                <a:solidFill>
                  <a:schemeClr val="bg2">
                    <a:lumMod val="60000"/>
                    <a:lumOff val="40000"/>
                  </a:schemeClr>
                </a:solidFill>
              </a:rPr>
              <a:t> 	from sin.</a:t>
            </a:r>
          </a:p>
          <a:p>
            <a:endParaRPr lang="en-US" sz="1400" dirty="0">
              <a:solidFill>
                <a:schemeClr val="bg2">
                  <a:lumMod val="60000"/>
                  <a:lumOff val="40000"/>
                </a:schemeClr>
              </a:solidFill>
            </a:endParaRPr>
          </a:p>
          <a:p>
            <a:r>
              <a:rPr lang="en-US" sz="2800" dirty="0">
                <a:solidFill>
                  <a:srgbClr val="0000FF"/>
                </a:solidFill>
              </a:rPr>
              <a:t>Yahusha</a:t>
            </a:r>
            <a:r>
              <a:rPr lang="en-US" sz="2800" dirty="0">
                <a:solidFill>
                  <a:srgbClr val="002060"/>
                </a:solidFill>
              </a:rPr>
              <a:t> </a:t>
            </a:r>
            <a:r>
              <a:rPr lang="en-US" sz="2800" b="1" u="sng" dirty="0">
                <a:solidFill>
                  <a:srgbClr val="002060"/>
                </a:solidFill>
              </a:rPr>
              <a:t>ALSO</a:t>
            </a:r>
            <a:r>
              <a:rPr lang="en-US" sz="2800" dirty="0">
                <a:solidFill>
                  <a:srgbClr val="002060"/>
                </a:solidFill>
              </a:rPr>
              <a:t> has “water.” Spiritual water for the believer, and in the physical aspect we read of water and blood pouring out from His body when it was impaled on the cross.</a:t>
            </a:r>
          </a:p>
          <a:p>
            <a:r>
              <a:rPr lang="en-US" sz="1000" dirty="0">
                <a:solidFill>
                  <a:srgbClr val="008080"/>
                </a:solidFill>
                <a:latin typeface="Georgia" panose="02040502050405020303" pitchFamily="18" charset="0"/>
              </a:rPr>
              <a:t> </a:t>
            </a:r>
          </a:p>
          <a:p>
            <a:r>
              <a:rPr lang="en-US" sz="1000" dirty="0">
                <a:solidFill>
                  <a:srgbClr val="00B050"/>
                </a:solidFill>
              </a:rPr>
              <a:t> </a:t>
            </a:r>
          </a:p>
          <a:p>
            <a:r>
              <a:rPr lang="en-US" sz="2800" dirty="0">
                <a:solidFill>
                  <a:srgbClr val="008080"/>
                </a:solidFill>
                <a:latin typeface="TITUS Cyberbit Basic" panose="02020603050405020304" pitchFamily="18" charset="0"/>
              </a:rPr>
              <a:t>John 19:34</a:t>
            </a:r>
            <a:r>
              <a:rPr lang="en-US" sz="2800" dirty="0">
                <a:solidFill>
                  <a:prstClr val="black"/>
                </a:solidFill>
                <a:latin typeface="TITUS Cyberbit Basic" panose="02020603050405020304" pitchFamily="18" charset="0"/>
              </a:rPr>
              <a:t>  </a:t>
            </a:r>
            <a:r>
              <a:rPr lang="en-US" sz="2800" dirty="0">
                <a:solidFill>
                  <a:schemeClr val="bg2">
                    <a:lumMod val="60000"/>
                    <a:lumOff val="40000"/>
                  </a:schemeClr>
                </a:solidFill>
              </a:rPr>
              <a:t>But one of the soldiers </a:t>
            </a:r>
            <a:r>
              <a:rPr lang="en-US" sz="2800" b="1" dirty="0">
                <a:ln>
                  <a:solidFill>
                    <a:srgbClr val="0000FF"/>
                  </a:solidFill>
                </a:ln>
                <a:solidFill>
                  <a:schemeClr val="bg2">
                    <a:lumMod val="60000"/>
                    <a:lumOff val="40000"/>
                  </a:schemeClr>
                </a:solidFill>
              </a:rPr>
              <a:t>pierced His side with a spear, </a:t>
            </a:r>
            <a:br>
              <a:rPr lang="en-US" sz="2800" b="1" dirty="0">
                <a:ln>
                  <a:solidFill>
                    <a:srgbClr val="0000FF"/>
                  </a:solidFill>
                </a:ln>
                <a:solidFill>
                  <a:schemeClr val="bg2">
                    <a:lumMod val="60000"/>
                    <a:lumOff val="40000"/>
                  </a:schemeClr>
                </a:solidFill>
              </a:rPr>
            </a:br>
            <a:r>
              <a:rPr lang="en-US" sz="2800" b="1" dirty="0">
                <a:ln>
                  <a:solidFill>
                    <a:srgbClr val="0000FF"/>
                  </a:solidFill>
                </a:ln>
                <a:solidFill>
                  <a:schemeClr val="bg2">
                    <a:lumMod val="60000"/>
                    <a:lumOff val="40000"/>
                  </a:schemeClr>
                </a:solidFill>
              </a:rPr>
              <a:t>    </a:t>
            </a:r>
            <a:r>
              <a:rPr lang="en-US" sz="2800" dirty="0">
                <a:solidFill>
                  <a:schemeClr val="bg2">
                    <a:lumMod val="60000"/>
                    <a:lumOff val="40000"/>
                  </a:schemeClr>
                </a:solidFill>
              </a:rPr>
              <a:t>and instantly </a:t>
            </a:r>
            <a:r>
              <a:rPr lang="en-US" sz="2800" b="1" i="1" u="sng" dirty="0">
                <a:ln>
                  <a:solidFill>
                    <a:srgbClr val="0000FF"/>
                  </a:solidFill>
                </a:ln>
                <a:solidFill>
                  <a:schemeClr val="bg2">
                    <a:lumMod val="60000"/>
                    <a:lumOff val="40000"/>
                  </a:schemeClr>
                </a:solidFill>
              </a:rPr>
              <a:t>blood and water</a:t>
            </a:r>
            <a:r>
              <a:rPr lang="en-US" sz="2800" b="1" i="1" dirty="0">
                <a:ln>
                  <a:solidFill>
                    <a:srgbClr val="0000FF"/>
                  </a:solidFill>
                </a:ln>
                <a:solidFill>
                  <a:schemeClr val="bg2">
                    <a:lumMod val="60000"/>
                    <a:lumOff val="40000"/>
                  </a:schemeClr>
                </a:solidFill>
              </a:rPr>
              <a:t> </a:t>
            </a:r>
            <a:r>
              <a:rPr lang="en-US" sz="2800" dirty="0">
                <a:solidFill>
                  <a:schemeClr val="bg2">
                    <a:lumMod val="60000"/>
                    <a:lumOff val="40000"/>
                  </a:schemeClr>
                </a:solidFill>
              </a:rPr>
              <a:t>came out. </a:t>
            </a:r>
          </a:p>
          <a:p>
            <a:endParaRPr lang="en-US" sz="1000" dirty="0">
              <a:solidFill>
                <a:schemeClr val="bg2">
                  <a:lumMod val="60000"/>
                  <a:lumOff val="40000"/>
                </a:schemeClr>
              </a:solidFill>
            </a:endParaRPr>
          </a:p>
          <a:p>
            <a:r>
              <a:rPr lang="en-US" sz="2800" dirty="0">
                <a:solidFill>
                  <a:srgbClr val="002060"/>
                </a:solidFill>
              </a:rPr>
              <a:t>The blood covered - forgiveness of sin, and the water is for the 	</a:t>
            </a:r>
            <a:r>
              <a:rPr lang="en-US" sz="2800" b="1" dirty="0">
                <a:solidFill>
                  <a:srgbClr val="002060"/>
                </a:solidFill>
                <a:effectLst>
                  <a:glow rad="127000">
                    <a:srgbClr val="00FF99"/>
                  </a:glow>
                </a:effectLst>
              </a:rPr>
              <a:t>cleansing </a:t>
            </a:r>
            <a:r>
              <a:rPr lang="en-US" sz="2800" dirty="0">
                <a:solidFill>
                  <a:srgbClr val="002060"/>
                </a:solidFill>
              </a:rPr>
              <a:t>of mankind – that is, </a:t>
            </a:r>
            <a:r>
              <a:rPr lang="en-US" sz="2800" dirty="0">
                <a:solidFill>
                  <a:srgbClr val="0000FF"/>
                </a:solidFill>
              </a:rPr>
              <a:t>if they choose to accept Yahusha.</a:t>
            </a:r>
          </a:p>
        </p:txBody>
      </p:sp>
    </p:spTree>
    <p:extLst>
      <p:ext uri="{BB962C8B-B14F-4D97-AF65-F5344CB8AC3E}">
        <p14:creationId xmlns:p14="http://schemas.microsoft.com/office/powerpoint/2010/main" val="17699021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7" dur="500"/>
                                        <p:tgtEl>
                                          <p:spTgt spid="2">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0" dur="500"/>
                                        <p:tgtEl>
                                          <p:spTgt spid="2">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33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35</a:t>
            </a:fld>
            <a:endParaRPr lang="en-US" sz="1100" b="1" dirty="0">
              <a:solidFill>
                <a:schemeClr val="bg1"/>
              </a:solidFill>
            </a:endParaRPr>
          </a:p>
        </p:txBody>
      </p:sp>
      <p:sp>
        <p:nvSpPr>
          <p:cNvPr id="2" name="Rectangle 1"/>
          <p:cNvSpPr/>
          <p:nvPr/>
        </p:nvSpPr>
        <p:spPr>
          <a:xfrm>
            <a:off x="361949" y="329938"/>
            <a:ext cx="11483042" cy="6213737"/>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8080"/>
                </a:solidFill>
                <a:latin typeface="Georgia" panose="02040502050405020303" pitchFamily="18" charset="0"/>
              </a:rPr>
              <a:t>Num 19:9 (</a:t>
            </a:r>
            <a:r>
              <a:rPr lang="en-US" sz="2800" dirty="0">
                <a:solidFill>
                  <a:srgbClr val="FF0000"/>
                </a:solidFill>
                <a:latin typeface="Georgia" panose="02040502050405020303" pitchFamily="18" charset="0"/>
              </a:rPr>
              <a:t>c</a:t>
            </a:r>
            <a:r>
              <a:rPr lang="en-US" sz="2800" dirty="0">
                <a:solidFill>
                  <a:srgbClr val="008080"/>
                </a:solidFill>
                <a:latin typeface="Georgia" panose="02040502050405020303" pitchFamily="18" charset="0"/>
              </a:rPr>
              <a:t>)</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 the </a:t>
            </a:r>
            <a:r>
              <a:rPr lang="en-US" sz="2800" b="1" dirty="0">
                <a:ln>
                  <a:solidFill>
                    <a:srgbClr val="FF0066"/>
                  </a:solidFill>
                </a:ln>
                <a:solidFill>
                  <a:srgbClr val="002060"/>
                </a:solidFill>
              </a:rPr>
              <a:t>water for uncleanness, </a:t>
            </a:r>
            <a:r>
              <a:rPr lang="en-US" sz="2800" dirty="0">
                <a:solidFill>
                  <a:schemeClr val="bg2">
                    <a:lumMod val="60000"/>
                    <a:lumOff val="40000"/>
                  </a:schemeClr>
                </a:solidFill>
              </a:rPr>
              <a:t>it is </a:t>
            </a:r>
            <a:r>
              <a:rPr lang="en-US" sz="2800" b="1" u="sng" dirty="0">
                <a:ln>
                  <a:solidFill>
                    <a:srgbClr val="0000FF"/>
                  </a:solidFill>
                </a:ln>
                <a:solidFill>
                  <a:srgbClr val="FF33CC"/>
                </a:solidFill>
              </a:rPr>
              <a:t>for cleansin</a:t>
            </a:r>
            <a:r>
              <a:rPr lang="en-US" sz="2800" b="1" dirty="0">
                <a:ln>
                  <a:solidFill>
                    <a:srgbClr val="0000FF"/>
                  </a:solidFill>
                </a:ln>
                <a:solidFill>
                  <a:srgbClr val="FF33CC"/>
                </a:solidFill>
              </a:rPr>
              <a:t>g </a:t>
            </a:r>
            <a:br>
              <a:rPr lang="en-US" sz="2800" b="1" dirty="0">
                <a:ln>
                  <a:solidFill>
                    <a:srgbClr val="0000FF"/>
                  </a:solidFill>
                </a:ln>
                <a:solidFill>
                  <a:srgbClr val="FF33CC"/>
                </a:solidFill>
              </a:rPr>
            </a:br>
            <a:r>
              <a:rPr lang="en-US" sz="2800" b="1" dirty="0">
                <a:ln>
                  <a:solidFill>
                    <a:srgbClr val="0000FF"/>
                  </a:solidFill>
                </a:ln>
                <a:solidFill>
                  <a:srgbClr val="FF33CC"/>
                </a:solidFill>
              </a:rPr>
              <a:t>    </a:t>
            </a:r>
            <a:r>
              <a:rPr lang="en-US" sz="2800" dirty="0">
                <a:solidFill>
                  <a:schemeClr val="bg2">
                    <a:lumMod val="60000"/>
                    <a:lumOff val="40000"/>
                  </a:schemeClr>
                </a:solidFill>
              </a:rPr>
              <a:t>from sin.</a:t>
            </a:r>
          </a:p>
          <a:p>
            <a:endParaRPr lang="en-US" sz="1400" dirty="0">
              <a:solidFill>
                <a:schemeClr val="bg2">
                  <a:lumMod val="60000"/>
                  <a:lumOff val="40000"/>
                </a:schemeClr>
              </a:solidFill>
            </a:endParaRPr>
          </a:p>
          <a:p>
            <a:r>
              <a:rPr lang="en-US" sz="2800" dirty="0">
                <a:solidFill>
                  <a:srgbClr val="002060"/>
                </a:solidFill>
              </a:rPr>
              <a:t>Yet </a:t>
            </a:r>
            <a:r>
              <a:rPr lang="en-US" sz="2800" dirty="0">
                <a:solidFill>
                  <a:srgbClr val="0000FF"/>
                </a:solidFill>
              </a:rPr>
              <a:t>Yahusha</a:t>
            </a:r>
            <a:r>
              <a:rPr lang="en-US" sz="2800" dirty="0">
                <a:solidFill>
                  <a:srgbClr val="002060"/>
                </a:solidFill>
              </a:rPr>
              <a:t> has a </a:t>
            </a:r>
            <a:r>
              <a:rPr lang="en-US" sz="2800" b="1" u="sng" dirty="0">
                <a:solidFill>
                  <a:srgbClr val="0000FF"/>
                </a:solidFill>
              </a:rPr>
              <a:t>spiritual</a:t>
            </a:r>
            <a:r>
              <a:rPr lang="en-US" sz="2800" b="1" dirty="0">
                <a:solidFill>
                  <a:srgbClr val="0000FF"/>
                </a:solidFill>
              </a:rPr>
              <a:t> “</a:t>
            </a:r>
            <a:r>
              <a:rPr lang="en-US" sz="2800" b="1" u="sng" dirty="0">
                <a:solidFill>
                  <a:srgbClr val="0000FF"/>
                </a:solidFill>
              </a:rPr>
              <a:t>water</a:t>
            </a:r>
            <a:r>
              <a:rPr lang="en-US" sz="2800" b="1" dirty="0">
                <a:solidFill>
                  <a:srgbClr val="0000FF"/>
                </a:solidFill>
              </a:rPr>
              <a:t>” </a:t>
            </a:r>
            <a:r>
              <a:rPr lang="en-US" sz="2800" dirty="0">
                <a:solidFill>
                  <a:srgbClr val="002060"/>
                </a:solidFill>
              </a:rPr>
              <a:t>for the believer.</a:t>
            </a:r>
          </a:p>
          <a:p>
            <a:r>
              <a:rPr lang="en-US" sz="1600" dirty="0">
                <a:solidFill>
                  <a:srgbClr val="008080"/>
                </a:solidFill>
                <a:latin typeface="Georgia" panose="02040502050405020303" pitchFamily="18" charset="0"/>
              </a:rPr>
              <a:t> </a:t>
            </a:r>
          </a:p>
          <a:p>
            <a:r>
              <a:rPr lang="en-US" sz="2800" dirty="0">
                <a:solidFill>
                  <a:srgbClr val="008080"/>
                </a:solidFill>
                <a:latin typeface="Georgia" panose="02040502050405020303" pitchFamily="18" charset="0"/>
              </a:rPr>
              <a:t>John 4:14</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but whoever drinks of </a:t>
            </a:r>
            <a:r>
              <a:rPr lang="en-US" sz="2800" b="1" dirty="0">
                <a:ln>
                  <a:solidFill>
                    <a:srgbClr val="0000FF"/>
                  </a:solidFill>
                </a:ln>
                <a:solidFill>
                  <a:schemeClr val="bg2">
                    <a:lumMod val="60000"/>
                    <a:lumOff val="40000"/>
                  </a:schemeClr>
                </a:solidFill>
                <a:effectLst>
                  <a:glow rad="88900">
                    <a:srgbClr val="00FFCC"/>
                  </a:glow>
                </a:effectLst>
              </a:rPr>
              <a:t>the water I give him </a:t>
            </a:r>
            <a:r>
              <a:rPr lang="en-US" sz="2800" dirty="0">
                <a:solidFill>
                  <a:schemeClr val="bg2">
                    <a:lumMod val="60000"/>
                    <a:lumOff val="40000"/>
                  </a:schemeClr>
                </a:solidFill>
              </a:rPr>
              <a:t>shall certainly 	never thirst. And </a:t>
            </a:r>
            <a:r>
              <a:rPr lang="en-US" sz="2800" b="1" dirty="0">
                <a:ln>
                  <a:solidFill>
                    <a:srgbClr val="0000FF"/>
                  </a:solidFill>
                </a:ln>
                <a:solidFill>
                  <a:srgbClr val="FF33CC"/>
                </a:solidFill>
              </a:rPr>
              <a:t>the </a:t>
            </a:r>
            <a:r>
              <a:rPr lang="en-US" sz="2800" b="1" u="sng" dirty="0">
                <a:ln>
                  <a:solidFill>
                    <a:srgbClr val="0000FF"/>
                  </a:solidFill>
                </a:ln>
                <a:solidFill>
                  <a:srgbClr val="FF33CC"/>
                </a:solidFill>
              </a:rPr>
              <a:t>water</a:t>
            </a:r>
            <a:r>
              <a:rPr lang="en-US" sz="2800" b="1" dirty="0">
                <a:ln>
                  <a:solidFill>
                    <a:srgbClr val="0000FF"/>
                  </a:solidFill>
                </a:ln>
                <a:solidFill>
                  <a:srgbClr val="FF33CC"/>
                </a:solidFill>
              </a:rPr>
              <a:t> that I give him shall become in him a 	fountain of </a:t>
            </a:r>
            <a:r>
              <a:rPr lang="en-US" sz="2800" b="1" u="sng" dirty="0">
                <a:ln>
                  <a:solidFill>
                    <a:srgbClr val="0000FF"/>
                  </a:solidFill>
                </a:ln>
                <a:solidFill>
                  <a:srgbClr val="FF33CC"/>
                </a:solidFill>
              </a:rPr>
              <a:t>water</a:t>
            </a:r>
            <a:r>
              <a:rPr lang="en-US" sz="2800" b="1" dirty="0">
                <a:ln>
                  <a:solidFill>
                    <a:srgbClr val="0000FF"/>
                  </a:solidFill>
                </a:ln>
                <a:solidFill>
                  <a:srgbClr val="FF33CC"/>
                </a:solidFill>
              </a:rPr>
              <a:t> springing up </a:t>
            </a:r>
            <a:r>
              <a:rPr lang="en-US" sz="2800" b="1" u="sng" dirty="0">
                <a:ln>
                  <a:solidFill>
                    <a:srgbClr val="0000FF"/>
                  </a:solidFill>
                </a:ln>
                <a:solidFill>
                  <a:srgbClr val="FF33CC"/>
                </a:solidFill>
              </a:rPr>
              <a:t>into everlastin</a:t>
            </a:r>
            <a:r>
              <a:rPr lang="en-US" sz="2800" b="1" dirty="0">
                <a:ln>
                  <a:solidFill>
                    <a:srgbClr val="0000FF"/>
                  </a:solidFill>
                </a:ln>
                <a:solidFill>
                  <a:srgbClr val="FF33CC"/>
                </a:solidFill>
              </a:rPr>
              <a:t>g</a:t>
            </a:r>
            <a:r>
              <a:rPr lang="en-US" sz="2800" b="1" u="sng" dirty="0">
                <a:ln>
                  <a:solidFill>
                    <a:srgbClr val="0000FF"/>
                  </a:solidFill>
                </a:ln>
                <a:solidFill>
                  <a:srgbClr val="FF33CC"/>
                </a:solidFill>
              </a:rPr>
              <a:t> life</a:t>
            </a:r>
            <a:r>
              <a:rPr lang="en-US" sz="2800" b="1" dirty="0">
                <a:ln>
                  <a:solidFill>
                    <a:srgbClr val="0000FF"/>
                  </a:solidFill>
                </a:ln>
                <a:solidFill>
                  <a:srgbClr val="FF33CC"/>
                </a:solidFill>
              </a:rPr>
              <a:t>.”</a:t>
            </a:r>
          </a:p>
          <a:p>
            <a:r>
              <a:rPr lang="en-US" sz="2800" b="1" dirty="0">
                <a:ln>
                  <a:solidFill>
                    <a:srgbClr val="0000FF"/>
                  </a:solidFill>
                </a:ln>
                <a:solidFill>
                  <a:srgbClr val="FF33CC"/>
                </a:solidFill>
              </a:rPr>
              <a:t> </a:t>
            </a:r>
          </a:p>
          <a:p>
            <a:r>
              <a:rPr lang="en-US" sz="2800" dirty="0">
                <a:solidFill>
                  <a:srgbClr val="002060"/>
                </a:solidFill>
              </a:rPr>
              <a:t>The ashes mixed with water from the </a:t>
            </a:r>
            <a:r>
              <a:rPr lang="en-US" sz="2800" dirty="0">
                <a:solidFill>
                  <a:srgbClr val="C00000"/>
                </a:solidFill>
              </a:rPr>
              <a:t>red heifer </a:t>
            </a:r>
            <a:r>
              <a:rPr lang="en-US" sz="2800" dirty="0">
                <a:solidFill>
                  <a:srgbClr val="002060"/>
                </a:solidFill>
              </a:rPr>
              <a:t>offering could preserve life under the Book of the Law umbrella. However, when the priesthood transfer of the Aharonic Priesthood to </a:t>
            </a:r>
            <a:r>
              <a:rPr lang="en-US" sz="2800" dirty="0">
                <a:solidFill>
                  <a:srgbClr val="0000FF"/>
                </a:solidFill>
              </a:rPr>
              <a:t>Yahusha</a:t>
            </a:r>
            <a:r>
              <a:rPr lang="en-US" sz="2800" dirty="0">
                <a:solidFill>
                  <a:srgbClr val="002060"/>
                </a:solidFill>
              </a:rPr>
              <a:t> the Kohen Ha </a:t>
            </a:r>
            <a:r>
              <a:rPr lang="en-US" sz="2800" dirty="0" err="1">
                <a:solidFill>
                  <a:srgbClr val="002060"/>
                </a:solidFill>
              </a:rPr>
              <a:t>Gadol</a:t>
            </a:r>
            <a:r>
              <a:rPr lang="en-US" sz="2800" dirty="0">
                <a:solidFill>
                  <a:srgbClr val="002060"/>
                </a:solidFill>
              </a:rPr>
              <a:t> (High Priest) of the </a:t>
            </a:r>
            <a:r>
              <a:rPr lang="en-US" sz="2800" b="1" dirty="0">
                <a:ln>
                  <a:solidFill>
                    <a:srgbClr val="0000FF"/>
                  </a:solidFill>
                </a:ln>
                <a:solidFill>
                  <a:srgbClr val="9933FF"/>
                </a:solidFill>
              </a:rPr>
              <a:t>MelchiTzedeq Order </a:t>
            </a:r>
            <a:r>
              <a:rPr lang="en-US" sz="2800" dirty="0">
                <a:solidFill>
                  <a:srgbClr val="002060"/>
                </a:solidFill>
              </a:rPr>
              <a:t>took place, this </a:t>
            </a:r>
            <a:r>
              <a:rPr lang="en-US" sz="2800" b="1" dirty="0">
                <a:solidFill>
                  <a:srgbClr val="002060"/>
                </a:solidFill>
              </a:rPr>
              <a:t>“</a:t>
            </a:r>
            <a:r>
              <a:rPr lang="en-US" sz="2800" b="1" dirty="0">
                <a:ln>
                  <a:solidFill>
                    <a:srgbClr val="0000FF"/>
                  </a:solidFill>
                </a:ln>
                <a:solidFill>
                  <a:srgbClr val="FF0066"/>
                </a:solidFill>
              </a:rPr>
              <a:t>water</a:t>
            </a:r>
            <a:r>
              <a:rPr lang="en-US" sz="2800" b="1" dirty="0">
                <a:solidFill>
                  <a:srgbClr val="002060"/>
                </a:solidFill>
              </a:rPr>
              <a:t>” </a:t>
            </a:r>
            <a:r>
              <a:rPr lang="en-US" sz="2800" dirty="0">
                <a:solidFill>
                  <a:srgbClr val="002060"/>
                </a:solidFill>
              </a:rPr>
              <a:t>under a </a:t>
            </a:r>
            <a:r>
              <a:rPr lang="en-US" sz="2800" i="1" dirty="0">
                <a:solidFill>
                  <a:srgbClr val="9933FF"/>
                </a:solidFill>
              </a:rPr>
              <a:t>“better covenant”</a:t>
            </a:r>
            <a:r>
              <a:rPr lang="en-US" sz="1400" i="1" dirty="0">
                <a:solidFill>
                  <a:srgbClr val="9933FF"/>
                </a:solidFill>
              </a:rPr>
              <a:t> </a:t>
            </a:r>
            <a:r>
              <a:rPr lang="en-US" i="1" dirty="0">
                <a:solidFill>
                  <a:srgbClr val="9933FF"/>
                </a:solidFill>
              </a:rPr>
              <a:t>(</a:t>
            </a:r>
            <a:r>
              <a:rPr lang="en-US" i="1" dirty="0" err="1">
                <a:solidFill>
                  <a:srgbClr val="9933FF"/>
                </a:solidFill>
              </a:rPr>
              <a:t>Heb</a:t>
            </a:r>
            <a:r>
              <a:rPr lang="en-US" i="1" dirty="0">
                <a:solidFill>
                  <a:srgbClr val="9933FF"/>
                </a:solidFill>
              </a:rPr>
              <a:t> 8:6) </a:t>
            </a:r>
            <a:r>
              <a:rPr lang="en-US" sz="2800" b="1" dirty="0">
                <a:solidFill>
                  <a:srgbClr val="002060"/>
                </a:solidFill>
                <a:effectLst>
                  <a:glow rad="88900">
                    <a:srgbClr val="00FF99"/>
                  </a:glow>
                </a:effectLst>
              </a:rPr>
              <a:t>preserves life eternally!</a:t>
            </a:r>
            <a:r>
              <a:rPr lang="en-US" b="1" dirty="0">
                <a:solidFill>
                  <a:srgbClr val="002060"/>
                </a:solidFill>
                <a:effectLst>
                  <a:glow rad="88900">
                    <a:srgbClr val="00FF99"/>
                  </a:glow>
                </a:effectLst>
              </a:rPr>
              <a:t> </a:t>
            </a:r>
          </a:p>
        </p:txBody>
      </p:sp>
    </p:spTree>
    <p:extLst>
      <p:ext uri="{BB962C8B-B14F-4D97-AF65-F5344CB8AC3E}">
        <p14:creationId xmlns:p14="http://schemas.microsoft.com/office/powerpoint/2010/main" val="26338440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up)">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36</a:t>
            </a:fld>
            <a:endParaRPr lang="en-US" sz="1100" b="1" dirty="0">
              <a:solidFill>
                <a:schemeClr val="bg1"/>
              </a:solidFill>
            </a:endParaRPr>
          </a:p>
        </p:txBody>
      </p:sp>
      <p:sp>
        <p:nvSpPr>
          <p:cNvPr id="2" name="Rectangle 1"/>
          <p:cNvSpPr/>
          <p:nvPr/>
        </p:nvSpPr>
        <p:spPr>
          <a:xfrm>
            <a:off x="361949" y="323850"/>
            <a:ext cx="11483042"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8080"/>
                </a:solidFill>
                <a:latin typeface="Georgia" panose="02040502050405020303" pitchFamily="18" charset="0"/>
              </a:rPr>
              <a:t>Num 19:10</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‘And </a:t>
            </a:r>
            <a:r>
              <a:rPr lang="en-US" sz="2800" u="sng" dirty="0">
                <a:solidFill>
                  <a:schemeClr val="bg2">
                    <a:lumMod val="60000"/>
                    <a:lumOff val="40000"/>
                  </a:schemeClr>
                </a:solidFill>
              </a:rPr>
              <a:t>he who </a:t>
            </a:r>
            <a:r>
              <a:rPr lang="en-US" sz="2800" dirty="0">
                <a:solidFill>
                  <a:schemeClr val="bg2">
                    <a:lumMod val="60000"/>
                    <a:lumOff val="40000"/>
                  </a:schemeClr>
                </a:solidFill>
              </a:rPr>
              <a:t>g</a:t>
            </a:r>
            <a:r>
              <a:rPr lang="en-US" sz="2800" u="sng" dirty="0">
                <a:solidFill>
                  <a:schemeClr val="bg2">
                    <a:lumMod val="60000"/>
                    <a:lumOff val="40000"/>
                  </a:schemeClr>
                </a:solidFill>
              </a:rPr>
              <a:t>athers the ashes of the heifer</a:t>
            </a:r>
            <a:r>
              <a:rPr lang="en-US" sz="2800" dirty="0">
                <a:solidFill>
                  <a:schemeClr val="bg2">
                    <a:lumMod val="60000"/>
                    <a:lumOff val="40000"/>
                  </a:schemeClr>
                </a:solidFill>
              </a:rPr>
              <a:t> shall wash his 	garments, and is unclean until evening.  And it shall be a law </a:t>
            </a:r>
            <a:r>
              <a:rPr lang="en-US" sz="2000" dirty="0">
                <a:solidFill>
                  <a:srgbClr val="0000FF"/>
                </a:solidFill>
              </a:rPr>
              <a:t>(H2708) </a:t>
            </a:r>
            <a:r>
              <a:rPr lang="en-US" sz="2800" dirty="0">
                <a:solidFill>
                  <a:schemeClr val="bg2">
                    <a:lumMod val="60000"/>
                    <a:lumOff val="40000"/>
                  </a:schemeClr>
                </a:solidFill>
              </a:rPr>
              <a:t>	forever to </a:t>
            </a:r>
            <a:r>
              <a:rPr lang="en-US" sz="2800" dirty="0">
                <a:ln>
                  <a:solidFill>
                    <a:srgbClr val="0000FF"/>
                  </a:solidFill>
                </a:ln>
                <a:solidFill>
                  <a:srgbClr val="00B0F0"/>
                </a:solidFill>
              </a:rPr>
              <a:t>the children of Yisra’ĕl </a:t>
            </a:r>
            <a:r>
              <a:rPr lang="en-US" sz="2800" u="sng" dirty="0">
                <a:ln>
                  <a:solidFill>
                    <a:srgbClr val="0000FF"/>
                  </a:solidFill>
                </a:ln>
                <a:solidFill>
                  <a:srgbClr val="00B0F0"/>
                </a:solidFill>
              </a:rPr>
              <a:t>and to the stran</a:t>
            </a:r>
            <a:r>
              <a:rPr lang="en-US" sz="2800" dirty="0">
                <a:ln>
                  <a:solidFill>
                    <a:srgbClr val="0000FF"/>
                  </a:solidFill>
                </a:ln>
                <a:solidFill>
                  <a:srgbClr val="00B0F0"/>
                </a:solidFill>
              </a:rPr>
              <a:t>g</a:t>
            </a:r>
            <a:r>
              <a:rPr lang="en-US" sz="2800" u="sng" dirty="0">
                <a:ln>
                  <a:solidFill>
                    <a:srgbClr val="0000FF"/>
                  </a:solidFill>
                </a:ln>
                <a:solidFill>
                  <a:srgbClr val="00B0F0"/>
                </a:solidFill>
              </a:rPr>
              <a:t>er</a:t>
            </a:r>
            <a:r>
              <a:rPr lang="en-US" sz="2800" dirty="0">
                <a:ln>
                  <a:solidFill>
                    <a:srgbClr val="0000FF"/>
                  </a:solidFill>
                </a:ln>
                <a:solidFill>
                  <a:srgbClr val="00B0F0"/>
                </a:solidFill>
              </a:rPr>
              <a:t> who sojourns 	in their midst.  </a:t>
            </a:r>
            <a:br>
              <a:rPr lang="en-US" sz="2800" dirty="0">
                <a:ln>
                  <a:solidFill>
                    <a:srgbClr val="0000FF"/>
                  </a:solidFill>
                </a:ln>
                <a:solidFill>
                  <a:srgbClr val="00B0F0"/>
                </a:solidFill>
              </a:rPr>
            </a:br>
            <a:r>
              <a:rPr lang="en-US" sz="2800" dirty="0">
                <a:solidFill>
                  <a:srgbClr val="002060"/>
                </a:solidFill>
              </a:rPr>
              <a:t>The Gentile who chooses to accept </a:t>
            </a:r>
            <a:r>
              <a:rPr lang="en-US" sz="2800" dirty="0">
                <a:solidFill>
                  <a:srgbClr val="0000FF"/>
                </a:solidFill>
              </a:rPr>
              <a:t>Yahusha</a:t>
            </a:r>
            <a:r>
              <a:rPr lang="en-US" sz="2800" dirty="0">
                <a:solidFill>
                  <a:srgbClr val="002060"/>
                </a:solidFill>
              </a:rPr>
              <a:t> is included in the term – </a:t>
            </a:r>
            <a:r>
              <a:rPr lang="en-US" sz="2800" dirty="0" err="1">
                <a:solidFill>
                  <a:srgbClr val="002060"/>
                </a:solidFill>
              </a:rPr>
              <a:t>Yisra’el</a:t>
            </a:r>
            <a:r>
              <a:rPr lang="en-US" sz="2800" dirty="0">
                <a:solidFill>
                  <a:srgbClr val="002060"/>
                </a:solidFill>
              </a:rPr>
              <a:t>.  This sin offering was universal in scope.</a:t>
            </a:r>
            <a:br>
              <a:rPr lang="en-US" sz="2800" dirty="0">
                <a:solidFill>
                  <a:schemeClr val="bg2">
                    <a:lumMod val="60000"/>
                    <a:lumOff val="40000"/>
                  </a:schemeClr>
                </a:solidFill>
              </a:rPr>
            </a:br>
            <a:r>
              <a:rPr lang="en-US" sz="2800" dirty="0">
                <a:solidFill>
                  <a:prstClr val="black"/>
                </a:solidFill>
                <a:latin typeface="Georgia" panose="02040502050405020303" pitchFamily="18" charset="0"/>
              </a:rPr>
              <a:t> </a:t>
            </a:r>
          </a:p>
          <a:p>
            <a:r>
              <a:rPr lang="en-US" sz="2800" dirty="0">
                <a:solidFill>
                  <a:srgbClr val="008080"/>
                </a:solidFill>
                <a:latin typeface="Georgia" panose="02040502050405020303" pitchFamily="18" charset="0"/>
              </a:rPr>
              <a:t>Num 19:11</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‘He who touches the dead of any human being is unclean 	for seven days.</a:t>
            </a:r>
            <a:br>
              <a:rPr lang="en-US" sz="2800" dirty="0">
                <a:solidFill>
                  <a:schemeClr val="bg2">
                    <a:lumMod val="60000"/>
                    <a:lumOff val="40000"/>
                  </a:schemeClr>
                </a:solidFill>
              </a:rPr>
            </a:br>
            <a:r>
              <a:rPr lang="en-US" sz="2800" dirty="0">
                <a:solidFill>
                  <a:schemeClr val="bg2">
                    <a:lumMod val="60000"/>
                    <a:lumOff val="40000"/>
                  </a:schemeClr>
                </a:solidFill>
              </a:rPr>
              <a:t> </a:t>
            </a:r>
          </a:p>
          <a:p>
            <a:r>
              <a:rPr lang="en-US" sz="2800" dirty="0">
                <a:solidFill>
                  <a:srgbClr val="008080"/>
                </a:solidFill>
                <a:latin typeface="Georgia" panose="02040502050405020303" pitchFamily="18" charset="0"/>
              </a:rPr>
              <a:t>Num 19:12</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‘He is to cleanse himself with the </a:t>
            </a:r>
            <a:r>
              <a:rPr lang="en-US" sz="2800" b="1" dirty="0">
                <a:ln>
                  <a:solidFill>
                    <a:schemeClr val="bg1"/>
                  </a:solidFill>
                </a:ln>
                <a:solidFill>
                  <a:schemeClr val="bg2">
                    <a:lumMod val="60000"/>
                    <a:lumOff val="40000"/>
                  </a:schemeClr>
                </a:solidFill>
              </a:rPr>
              <a:t>water</a:t>
            </a:r>
            <a:r>
              <a:rPr lang="en-US" sz="2800" dirty="0">
                <a:solidFill>
                  <a:schemeClr val="bg2">
                    <a:lumMod val="60000"/>
                    <a:lumOff val="40000"/>
                  </a:schemeClr>
                </a:solidFill>
              </a:rPr>
              <a:t> on the third day, 	and on the </a:t>
            </a:r>
            <a:r>
              <a:rPr lang="en-US" sz="2800" b="1" dirty="0">
                <a:ln>
                  <a:solidFill>
                    <a:srgbClr val="0000FF"/>
                  </a:solidFill>
                </a:ln>
                <a:solidFill>
                  <a:schemeClr val="bg2">
                    <a:lumMod val="60000"/>
                    <a:lumOff val="40000"/>
                  </a:schemeClr>
                </a:solidFill>
              </a:rPr>
              <a:t>seventh day he is clean.  </a:t>
            </a:r>
            <a:r>
              <a:rPr lang="en-US" sz="2800" dirty="0">
                <a:solidFill>
                  <a:schemeClr val="bg2">
                    <a:lumMod val="60000"/>
                    <a:lumOff val="40000"/>
                  </a:schemeClr>
                </a:solidFill>
              </a:rPr>
              <a:t>But if he does not cleanse 	himself on the third day, then on the </a:t>
            </a:r>
            <a:r>
              <a:rPr lang="en-US" sz="2800" b="1" u="sng" dirty="0">
                <a:ln>
                  <a:solidFill>
                    <a:schemeClr val="bg1"/>
                  </a:solidFill>
                </a:ln>
                <a:solidFill>
                  <a:schemeClr val="bg2">
                    <a:lumMod val="60000"/>
                    <a:lumOff val="40000"/>
                  </a:schemeClr>
                </a:solidFill>
              </a:rPr>
              <a:t>seventh da</a:t>
            </a:r>
            <a:r>
              <a:rPr lang="en-US" sz="2800" b="1" dirty="0">
                <a:ln>
                  <a:solidFill>
                    <a:schemeClr val="bg1"/>
                  </a:solidFill>
                </a:ln>
                <a:solidFill>
                  <a:schemeClr val="bg2">
                    <a:lumMod val="60000"/>
                    <a:lumOff val="40000"/>
                  </a:schemeClr>
                </a:solidFill>
              </a:rPr>
              <a:t>y </a:t>
            </a:r>
            <a:r>
              <a:rPr lang="en-US" sz="2800" dirty="0">
                <a:solidFill>
                  <a:schemeClr val="bg2">
                    <a:lumMod val="60000"/>
                    <a:lumOff val="40000"/>
                  </a:schemeClr>
                </a:solidFill>
              </a:rPr>
              <a:t>he is not clean. </a:t>
            </a:r>
          </a:p>
        </p:txBody>
      </p:sp>
    </p:spTree>
    <p:extLst>
      <p:ext uri="{BB962C8B-B14F-4D97-AF65-F5344CB8AC3E}">
        <p14:creationId xmlns:p14="http://schemas.microsoft.com/office/powerpoint/2010/main" val="31616282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37</a:t>
            </a:fld>
            <a:endParaRPr lang="en-US" sz="1100" b="1" dirty="0">
              <a:solidFill>
                <a:schemeClr val="bg1"/>
              </a:solidFill>
            </a:endParaRPr>
          </a:p>
        </p:txBody>
      </p:sp>
      <p:sp>
        <p:nvSpPr>
          <p:cNvPr id="2" name="Rectangle 1"/>
          <p:cNvSpPr/>
          <p:nvPr/>
        </p:nvSpPr>
        <p:spPr>
          <a:xfrm>
            <a:off x="361949" y="722814"/>
            <a:ext cx="11483042" cy="5341892"/>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8080"/>
                </a:solidFill>
                <a:latin typeface="Georgia" panose="02040502050405020303" pitchFamily="18" charset="0"/>
              </a:rPr>
              <a:t>Num 19:13</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rPr>
              <a:t>‘Anyone who touches </a:t>
            </a:r>
            <a:r>
              <a:rPr lang="en-US" sz="2800" dirty="0">
                <a:ln>
                  <a:solidFill>
                    <a:schemeClr val="bg1"/>
                  </a:solidFill>
                </a:ln>
                <a:solidFill>
                  <a:schemeClr val="bg2">
                    <a:lumMod val="60000"/>
                    <a:lumOff val="40000"/>
                  </a:schemeClr>
                </a:solidFill>
              </a:rPr>
              <a:t>the dead of a human </a:t>
            </a:r>
            <a:r>
              <a:rPr lang="en-US" sz="2800" dirty="0">
                <a:solidFill>
                  <a:schemeClr val="bg2">
                    <a:lumMod val="60000"/>
                    <a:lumOff val="40000"/>
                  </a:schemeClr>
                </a:solidFill>
              </a:rPr>
              <a:t>being, and does 	not </a:t>
            </a:r>
            <a:r>
              <a:rPr lang="en-US" sz="2800" u="sng" dirty="0">
                <a:solidFill>
                  <a:srgbClr val="0000FF"/>
                </a:solidFill>
              </a:rPr>
              <a:t>cleanse</a:t>
            </a:r>
            <a:r>
              <a:rPr lang="en-US" sz="2800" dirty="0">
                <a:solidFill>
                  <a:schemeClr val="bg2">
                    <a:lumMod val="60000"/>
                    <a:lumOff val="40000"/>
                  </a:schemeClr>
                </a:solidFill>
              </a:rPr>
              <a:t> himself, defiles the Dwelling Place of </a:t>
            </a:r>
            <a:r>
              <a:rPr lang="he-IL" sz="2800" dirty="0">
                <a:solidFill>
                  <a:srgbClr val="0000FF"/>
                </a:solidFill>
              </a:rPr>
              <a:t>יהוה</a:t>
            </a:r>
            <a:r>
              <a:rPr lang="en-CA" sz="2800" dirty="0">
                <a:solidFill>
                  <a:schemeClr val="bg2">
                    <a:lumMod val="60000"/>
                    <a:lumOff val="40000"/>
                  </a:schemeClr>
                </a:solidFill>
              </a:rPr>
              <a:t> [</a:t>
            </a:r>
            <a:r>
              <a:rPr lang="en-CA" sz="2800" dirty="0">
                <a:solidFill>
                  <a:srgbClr val="0000FF"/>
                </a:solidFill>
              </a:rPr>
              <a:t>Yahuah</a:t>
            </a:r>
            <a:r>
              <a:rPr lang="en-CA" sz="2800" dirty="0">
                <a:solidFill>
                  <a:schemeClr val="bg2">
                    <a:lumMod val="60000"/>
                    <a:lumOff val="40000"/>
                  </a:schemeClr>
                </a:solidFill>
              </a:rPr>
              <a:t>]</a:t>
            </a:r>
            <a:r>
              <a:rPr lang="en-US" sz="2800" dirty="0">
                <a:solidFill>
                  <a:schemeClr val="bg2">
                    <a:lumMod val="60000"/>
                    <a:lumOff val="40000"/>
                  </a:schemeClr>
                </a:solidFill>
              </a:rPr>
              <a:t>. 	And that being shall be cut off from </a:t>
            </a:r>
            <a:r>
              <a:rPr lang="en-US" sz="2800" dirty="0" err="1">
                <a:solidFill>
                  <a:schemeClr val="bg2">
                    <a:lumMod val="60000"/>
                    <a:lumOff val="40000"/>
                  </a:schemeClr>
                </a:solidFill>
              </a:rPr>
              <a:t>Yisra’ĕl</a:t>
            </a:r>
            <a:r>
              <a:rPr lang="en-US" sz="2800" dirty="0">
                <a:solidFill>
                  <a:schemeClr val="bg2">
                    <a:lumMod val="60000"/>
                    <a:lumOff val="40000"/>
                  </a:schemeClr>
                </a:solidFill>
              </a:rPr>
              <a:t>. He is unclean, </a:t>
            </a:r>
            <a:r>
              <a:rPr lang="en-US" sz="2800" u="sng" dirty="0">
                <a:solidFill>
                  <a:schemeClr val="bg2">
                    <a:lumMod val="60000"/>
                    <a:lumOff val="40000"/>
                  </a:schemeClr>
                </a:solidFill>
              </a:rPr>
              <a:t>for the </a:t>
            </a:r>
            <a:r>
              <a:rPr lang="en-US" sz="2800" dirty="0">
                <a:solidFill>
                  <a:schemeClr val="bg2">
                    <a:lumMod val="60000"/>
                    <a:lumOff val="40000"/>
                  </a:schemeClr>
                </a:solidFill>
              </a:rPr>
              <a:t>	</a:t>
            </a:r>
            <a:r>
              <a:rPr lang="en-US" sz="2800" u="sng" dirty="0">
                <a:solidFill>
                  <a:schemeClr val="bg2">
                    <a:lumMod val="60000"/>
                    <a:lumOff val="40000"/>
                  </a:schemeClr>
                </a:solidFill>
              </a:rPr>
              <a:t>water for uncleanness was not s</a:t>
            </a:r>
            <a:r>
              <a:rPr lang="en-US" sz="2800" dirty="0">
                <a:solidFill>
                  <a:schemeClr val="bg2">
                    <a:lumMod val="60000"/>
                    <a:lumOff val="40000"/>
                  </a:schemeClr>
                </a:solidFill>
              </a:rPr>
              <a:t>p</a:t>
            </a:r>
            <a:r>
              <a:rPr lang="en-US" sz="2800" u="sng" dirty="0">
                <a:solidFill>
                  <a:schemeClr val="bg2">
                    <a:lumMod val="60000"/>
                    <a:lumOff val="40000"/>
                  </a:schemeClr>
                </a:solidFill>
              </a:rPr>
              <a:t>rinkled on him</a:t>
            </a:r>
            <a:r>
              <a:rPr lang="en-US" sz="2800" dirty="0">
                <a:solidFill>
                  <a:schemeClr val="bg2">
                    <a:lumMod val="60000"/>
                    <a:lumOff val="40000"/>
                  </a:schemeClr>
                </a:solidFill>
              </a:rPr>
              <a:t>, his uncleanness is 	still upon him.</a:t>
            </a:r>
          </a:p>
          <a:p>
            <a:endParaRPr lang="en-US" sz="2800" dirty="0">
              <a:solidFill>
                <a:schemeClr val="bg2">
                  <a:lumMod val="60000"/>
                  <a:lumOff val="40000"/>
                </a:schemeClr>
              </a:solidFill>
            </a:endParaRPr>
          </a:p>
          <a:p>
            <a:r>
              <a:rPr lang="en-US" sz="2800" dirty="0">
                <a:solidFill>
                  <a:srgbClr val="FF0000"/>
                </a:solidFill>
              </a:rPr>
              <a:t>On a spiritual plane -</a:t>
            </a:r>
          </a:p>
          <a:p>
            <a:r>
              <a:rPr lang="en-US" sz="2800" dirty="0">
                <a:solidFill>
                  <a:srgbClr val="002060"/>
                </a:solidFill>
              </a:rPr>
              <a:t>Any person who partakes in the evil of mankind, and does not repent, defiles the tabernacle (our body) of </a:t>
            </a:r>
            <a:r>
              <a:rPr lang="en-US" sz="2800" dirty="0">
                <a:solidFill>
                  <a:srgbClr val="0000FF"/>
                </a:solidFill>
              </a:rPr>
              <a:t>Yahuah. </a:t>
            </a:r>
            <a:r>
              <a:rPr lang="en-US" sz="2800" dirty="0">
                <a:solidFill>
                  <a:srgbClr val="002060"/>
                </a:solidFill>
              </a:rPr>
              <a:t>If there is no repentance, the “cleansing water of life” has been rejected and the final result will be destruction </a:t>
            </a:r>
            <a:r>
              <a:rPr lang="en-US" sz="2800" dirty="0">
                <a:ln>
                  <a:solidFill>
                    <a:srgbClr val="0000FF"/>
                  </a:solidFill>
                </a:ln>
                <a:solidFill>
                  <a:srgbClr val="FF0000"/>
                </a:solidFill>
              </a:rPr>
              <a:t>(putrefaction)</a:t>
            </a:r>
            <a:r>
              <a:rPr lang="en-US" sz="2800" dirty="0">
                <a:solidFill>
                  <a:srgbClr val="002060"/>
                </a:solidFill>
              </a:rPr>
              <a:t> of that person. </a:t>
            </a:r>
          </a:p>
        </p:txBody>
      </p:sp>
    </p:spTree>
    <p:extLst>
      <p:ext uri="{BB962C8B-B14F-4D97-AF65-F5344CB8AC3E}">
        <p14:creationId xmlns:p14="http://schemas.microsoft.com/office/powerpoint/2010/main" val="6696214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38</a:t>
            </a:fld>
            <a:endParaRPr lang="en-US" sz="1100" b="1" dirty="0">
              <a:solidFill>
                <a:schemeClr val="bg1"/>
              </a:solidFill>
            </a:endParaRPr>
          </a:p>
        </p:txBody>
      </p:sp>
      <p:sp>
        <p:nvSpPr>
          <p:cNvPr id="2" name="Rectangle 1"/>
          <p:cNvSpPr/>
          <p:nvPr/>
        </p:nvSpPr>
        <p:spPr>
          <a:xfrm>
            <a:off x="361949" y="323850"/>
            <a:ext cx="11483042"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r>
              <a:rPr lang="en-US" sz="800" dirty="0">
                <a:solidFill>
                  <a:schemeClr val="bg2">
                    <a:lumMod val="60000"/>
                    <a:lumOff val="40000"/>
                  </a:schemeClr>
                </a:solidFill>
              </a:rPr>
              <a:t> </a:t>
            </a:r>
          </a:p>
          <a:p>
            <a:pPr lvl="0"/>
            <a:r>
              <a:rPr lang="en-US" sz="2800" dirty="0">
                <a:solidFill>
                  <a:srgbClr val="008080"/>
                </a:solidFill>
                <a:latin typeface="Georgia" panose="02040502050405020303" pitchFamily="18" charset="0"/>
              </a:rPr>
              <a:t>Num 19:14</a:t>
            </a:r>
            <a:r>
              <a:rPr lang="en-US" sz="2800" dirty="0">
                <a:solidFill>
                  <a:prstClr val="black"/>
                </a:solidFill>
                <a:latin typeface="Georgia" panose="02040502050405020303" pitchFamily="18" charset="0"/>
              </a:rPr>
              <a:t>  </a:t>
            </a:r>
            <a:r>
              <a:rPr lang="en-US" sz="2800" dirty="0">
                <a:solidFill>
                  <a:srgbClr val="9D360E">
                    <a:lumMod val="60000"/>
                    <a:lumOff val="40000"/>
                  </a:srgbClr>
                </a:solidFill>
              </a:rPr>
              <a:t>‘This is the Torah when a man dies in a tent: All who come 	into the tent and all who are in the tent are unclean for seven 	days,</a:t>
            </a:r>
          </a:p>
          <a:p>
            <a:pPr lvl="0"/>
            <a:r>
              <a:rPr lang="en-US" sz="2800" dirty="0">
                <a:solidFill>
                  <a:srgbClr val="9D360E">
                    <a:lumMod val="60000"/>
                    <a:lumOff val="40000"/>
                  </a:srgbClr>
                </a:solidFill>
              </a:rPr>
              <a:t> </a:t>
            </a:r>
          </a:p>
          <a:p>
            <a:pPr lvl="0"/>
            <a:r>
              <a:rPr lang="en-US" sz="2800" dirty="0">
                <a:solidFill>
                  <a:srgbClr val="008080"/>
                </a:solidFill>
                <a:latin typeface="Georgia" panose="02040502050405020303" pitchFamily="18" charset="0"/>
              </a:rPr>
              <a:t>Num 19:15</a:t>
            </a:r>
            <a:r>
              <a:rPr lang="en-US" sz="2800" dirty="0">
                <a:solidFill>
                  <a:prstClr val="black"/>
                </a:solidFill>
                <a:latin typeface="Georgia" panose="02040502050405020303" pitchFamily="18" charset="0"/>
              </a:rPr>
              <a:t>  </a:t>
            </a:r>
            <a:r>
              <a:rPr lang="en-US" sz="2800" dirty="0">
                <a:solidFill>
                  <a:srgbClr val="9D360E">
                    <a:lumMod val="60000"/>
                    <a:lumOff val="40000"/>
                  </a:srgbClr>
                </a:solidFill>
              </a:rPr>
              <a:t>and every open vessel which has no cover fastened on it, 	is unclean.</a:t>
            </a:r>
          </a:p>
          <a:p>
            <a:pPr lvl="0"/>
            <a:endParaRPr lang="en-US" sz="2800" dirty="0">
              <a:solidFill>
                <a:srgbClr val="9D360E">
                  <a:lumMod val="60000"/>
                  <a:lumOff val="40000"/>
                </a:srgbClr>
              </a:solidFill>
            </a:endParaRPr>
          </a:p>
          <a:p>
            <a:pPr lvl="0"/>
            <a:r>
              <a:rPr lang="en-US" sz="2800" dirty="0">
                <a:solidFill>
                  <a:srgbClr val="002060"/>
                </a:solidFill>
              </a:rPr>
              <a:t>Any person who has not accepted the covering </a:t>
            </a:r>
            <a:r>
              <a:rPr lang="en-US" sz="2800" dirty="0" err="1">
                <a:solidFill>
                  <a:srgbClr val="002060"/>
                </a:solidFill>
              </a:rPr>
              <a:t>armour</a:t>
            </a:r>
            <a:r>
              <a:rPr lang="en-US" sz="2800" dirty="0">
                <a:solidFill>
                  <a:srgbClr val="002060"/>
                </a:solidFill>
              </a:rPr>
              <a:t> of </a:t>
            </a:r>
            <a:r>
              <a:rPr lang="en-US" sz="2800" dirty="0">
                <a:solidFill>
                  <a:srgbClr val="0000FF"/>
                </a:solidFill>
              </a:rPr>
              <a:t>Yahusha</a:t>
            </a:r>
            <a:r>
              <a:rPr lang="en-US" sz="2800" dirty="0">
                <a:solidFill>
                  <a:srgbClr val="002060"/>
                </a:solidFill>
              </a:rPr>
              <a:t> can and will be contaminated by man’s perverseness. </a:t>
            </a:r>
          </a:p>
          <a:p>
            <a:pPr lvl="0"/>
            <a:r>
              <a:rPr lang="en-US" sz="2800" dirty="0">
                <a:solidFill>
                  <a:srgbClr val="9D360E">
                    <a:lumMod val="60000"/>
                    <a:lumOff val="40000"/>
                  </a:srgbClr>
                </a:solidFill>
              </a:rPr>
              <a:t> </a:t>
            </a:r>
          </a:p>
          <a:p>
            <a:pPr lvl="0"/>
            <a:r>
              <a:rPr lang="en-US" sz="2800" dirty="0">
                <a:solidFill>
                  <a:srgbClr val="008080"/>
                </a:solidFill>
                <a:latin typeface="Georgia" panose="02040502050405020303" pitchFamily="18" charset="0"/>
              </a:rPr>
              <a:t>Num 19:16</a:t>
            </a:r>
            <a:r>
              <a:rPr lang="en-US" sz="2800" dirty="0">
                <a:solidFill>
                  <a:prstClr val="black"/>
                </a:solidFill>
                <a:latin typeface="Georgia" panose="02040502050405020303" pitchFamily="18" charset="0"/>
              </a:rPr>
              <a:t>  </a:t>
            </a:r>
            <a:r>
              <a:rPr lang="en-US" sz="2800" dirty="0">
                <a:solidFill>
                  <a:srgbClr val="9D360E">
                    <a:lumMod val="60000"/>
                    <a:lumOff val="40000"/>
                  </a:srgbClr>
                </a:solidFill>
              </a:rPr>
              <a:t>‘Anyone in the open field who </a:t>
            </a:r>
            <a:r>
              <a:rPr lang="en-US" sz="2800" b="1" i="1" dirty="0">
                <a:ln>
                  <a:solidFill>
                    <a:srgbClr val="0000FF"/>
                  </a:solidFill>
                </a:ln>
                <a:solidFill>
                  <a:srgbClr val="FF0000"/>
                </a:solidFill>
              </a:rPr>
              <a:t>touches</a:t>
            </a:r>
            <a:r>
              <a:rPr lang="en-US" sz="2800" dirty="0">
                <a:solidFill>
                  <a:srgbClr val="9D360E">
                    <a:lumMod val="60000"/>
                    <a:lumOff val="40000"/>
                  </a:srgbClr>
                </a:solidFill>
              </a:rPr>
              <a:t> someone slain by a 	sword or who has died, or a bone of a man, </a:t>
            </a:r>
            <a:r>
              <a:rPr lang="en-US" sz="2800" dirty="0">
                <a:ln>
                  <a:solidFill>
                    <a:srgbClr val="0000FF"/>
                  </a:solidFill>
                </a:ln>
                <a:solidFill>
                  <a:srgbClr val="9D360E">
                    <a:lumMod val="60000"/>
                    <a:lumOff val="40000"/>
                  </a:srgbClr>
                </a:solidFill>
                <a:effectLst>
                  <a:glow rad="177800">
                    <a:srgbClr val="00FF99"/>
                  </a:glow>
                </a:effectLst>
                <a:latin typeface="Arial Black" panose="020B0A04020102020204" pitchFamily="34" charset="0"/>
              </a:rPr>
              <a:t>OR A GRAVE</a:t>
            </a:r>
            <a:r>
              <a:rPr lang="en-US" sz="2800" dirty="0">
                <a:ln>
                  <a:solidFill>
                    <a:srgbClr val="0000FF"/>
                  </a:solidFill>
                </a:ln>
                <a:solidFill>
                  <a:srgbClr val="9D360E">
                    <a:lumMod val="60000"/>
                    <a:lumOff val="40000"/>
                  </a:srgbClr>
                </a:solidFill>
                <a:latin typeface="Arial Black" panose="020B0A04020102020204" pitchFamily="34" charset="0"/>
              </a:rPr>
              <a:t>, </a:t>
            </a:r>
            <a:r>
              <a:rPr lang="en-US" sz="2800" dirty="0">
                <a:solidFill>
                  <a:srgbClr val="9D360E">
                    <a:lumMod val="60000"/>
                    <a:lumOff val="40000"/>
                  </a:srgbClr>
                </a:solidFill>
              </a:rPr>
              <a:t>is 	</a:t>
            </a:r>
            <a:r>
              <a:rPr lang="en-US" sz="2800" b="1" dirty="0">
                <a:ln>
                  <a:solidFill>
                    <a:srgbClr val="0000FF"/>
                  </a:solidFill>
                </a:ln>
                <a:solidFill>
                  <a:srgbClr val="9D360E">
                    <a:lumMod val="60000"/>
                    <a:lumOff val="40000"/>
                  </a:srgbClr>
                </a:solidFill>
              </a:rPr>
              <a:t>unclean for seven days.</a:t>
            </a:r>
          </a:p>
          <a:p>
            <a:endParaRPr lang="en-US" sz="2800" dirty="0">
              <a:solidFill>
                <a:schemeClr val="bg2">
                  <a:lumMod val="60000"/>
                  <a:lumOff val="40000"/>
                </a:schemeClr>
              </a:solidFill>
            </a:endParaRPr>
          </a:p>
        </p:txBody>
      </p:sp>
      <p:grpSp>
        <p:nvGrpSpPr>
          <p:cNvPr id="3" name="Group 2"/>
          <p:cNvGrpSpPr/>
          <p:nvPr/>
        </p:nvGrpSpPr>
        <p:grpSpPr>
          <a:xfrm>
            <a:off x="5010152" y="5582531"/>
            <a:ext cx="4411785" cy="1280160"/>
            <a:chOff x="5010152" y="5582531"/>
            <a:chExt cx="4411785" cy="1280160"/>
          </a:xfrm>
        </p:grpSpPr>
        <p:cxnSp>
          <p:nvCxnSpPr>
            <p:cNvPr id="10" name="Straight Arrow Connector 9"/>
            <p:cNvCxnSpPr/>
            <p:nvPr/>
          </p:nvCxnSpPr>
          <p:spPr>
            <a:xfrm flipV="1">
              <a:off x="8669438" y="5628217"/>
              <a:ext cx="752499" cy="59439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5010152" y="5895976"/>
              <a:ext cx="1680015" cy="8572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17" descr="F:\Art on Desktop - 1\All white man clip art\3d white people\White man Time to Liste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5582531"/>
              <a:ext cx="2560320" cy="128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7818137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1000"/>
                                        <p:tgtEl>
                                          <p:spTgt spid="2">
                                            <p:txEl>
                                              <p:pRg st="7" end="7"/>
                                            </p:txEl>
                                          </p:spTgt>
                                        </p:tgtEl>
                                      </p:cBhvr>
                                    </p:animEffect>
                                    <p:anim calcmode="lin" valueType="num">
                                      <p:cBhvr>
                                        <p:cTn id="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3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59000"/>
              </a:srgbClr>
            </a:gs>
            <a:gs pos="37000">
              <a:schemeClr val="accent5">
                <a:lumMod val="76000"/>
                <a:alpha val="40000"/>
              </a:schemeClr>
            </a:gs>
            <a:gs pos="6000">
              <a:srgbClr val="FF33CC">
                <a:alpha val="42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39</a:t>
            </a:fld>
            <a:endParaRPr lang="en-US" sz="1100" b="1" dirty="0">
              <a:solidFill>
                <a:schemeClr val="bg1"/>
              </a:solidFill>
            </a:endParaRPr>
          </a:p>
        </p:txBody>
      </p:sp>
      <p:sp>
        <p:nvSpPr>
          <p:cNvPr id="2" name="Rectangle 1"/>
          <p:cNvSpPr/>
          <p:nvPr/>
        </p:nvSpPr>
        <p:spPr>
          <a:xfrm>
            <a:off x="6373639" y="736600"/>
            <a:ext cx="5471351" cy="5325533"/>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h="25400" prst="softRound"/>
            </a:sp3d>
          </a:bodyPr>
          <a:lstStyle/>
          <a:p>
            <a:pPr algn="ctr">
              <a:lnSpc>
                <a:spcPct val="150000"/>
              </a:lnSpc>
            </a:pPr>
            <a:r>
              <a:rPr lang="en-US" sz="2800" dirty="0">
                <a:solidFill>
                  <a:schemeClr val="bg2">
                    <a:lumMod val="60000"/>
                    <a:lumOff val="40000"/>
                  </a:schemeClr>
                </a:solidFill>
              </a:rPr>
              <a:t> </a:t>
            </a:r>
            <a:r>
              <a:rPr lang="en-US" sz="2800" dirty="0" err="1">
                <a:solidFill>
                  <a:srgbClr val="008080"/>
                </a:solidFill>
                <a:latin typeface="Georgia" panose="02040502050405020303" pitchFamily="18" charset="0"/>
              </a:rPr>
              <a:t>Num</a:t>
            </a:r>
            <a:r>
              <a:rPr lang="en-US" sz="2800" dirty="0">
                <a:solidFill>
                  <a:srgbClr val="008080"/>
                </a:solidFill>
                <a:latin typeface="Georgia" panose="02040502050405020303" pitchFamily="18" charset="0"/>
              </a:rPr>
              <a:t> 19:  </a:t>
            </a:r>
            <a:r>
              <a:rPr lang="en-US" sz="2800" dirty="0">
                <a:solidFill>
                  <a:srgbClr val="008080"/>
                </a:solidFill>
                <a:effectLst>
                  <a:glow rad="127000">
                    <a:srgbClr val="00FF00"/>
                  </a:glow>
                </a:effectLst>
                <a:latin typeface="Georgia" panose="02040502050405020303" pitchFamily="18" charset="0"/>
              </a:rPr>
              <a:t>17</a:t>
            </a:r>
            <a:r>
              <a:rPr lang="en-US" sz="2800" dirty="0">
                <a:solidFill>
                  <a:prstClr val="black"/>
                </a:solidFill>
                <a:effectLst>
                  <a:glow rad="127000">
                    <a:srgbClr val="00FF00"/>
                  </a:glow>
                </a:effectLst>
                <a:latin typeface="Georgia" panose="02040502050405020303" pitchFamily="18" charset="0"/>
              </a:rPr>
              <a:t> </a:t>
            </a:r>
            <a:r>
              <a:rPr lang="en-US" sz="2800" dirty="0">
                <a:solidFill>
                  <a:prstClr val="black"/>
                </a:solidFill>
                <a:latin typeface="Georgia" panose="02040502050405020303" pitchFamily="18" charset="0"/>
              </a:rPr>
              <a:t> </a:t>
            </a:r>
            <a:br>
              <a:rPr lang="en-US" sz="2800" dirty="0">
                <a:solidFill>
                  <a:prstClr val="black"/>
                </a:solidFill>
                <a:latin typeface="Georgia" panose="02040502050405020303" pitchFamily="18" charset="0"/>
              </a:rPr>
            </a:br>
            <a:r>
              <a:rPr lang="en-US" sz="2800" b="1" dirty="0">
                <a:ln>
                  <a:solidFill>
                    <a:srgbClr val="0000FF"/>
                  </a:solidFill>
                </a:ln>
                <a:solidFill>
                  <a:schemeClr val="bg2">
                    <a:lumMod val="60000"/>
                    <a:lumOff val="40000"/>
                  </a:schemeClr>
                </a:solidFill>
                <a:effectLst>
                  <a:glow rad="63500">
                    <a:srgbClr val="00FF00"/>
                  </a:glow>
                </a:effectLst>
              </a:rPr>
              <a:t>And for the unclean being they shall take some of the </a:t>
            </a:r>
            <a:br>
              <a:rPr lang="en-US" sz="2800" b="1" dirty="0">
                <a:ln>
                  <a:solidFill>
                    <a:srgbClr val="0000FF"/>
                  </a:solidFill>
                </a:ln>
                <a:solidFill>
                  <a:schemeClr val="bg2">
                    <a:lumMod val="60000"/>
                    <a:lumOff val="40000"/>
                  </a:schemeClr>
                </a:solidFill>
                <a:effectLst>
                  <a:glow rad="63500">
                    <a:srgbClr val="00FF00"/>
                  </a:glow>
                </a:effectLst>
              </a:rPr>
            </a:br>
            <a:r>
              <a:rPr lang="en-US" sz="2800" b="1" dirty="0">
                <a:ln>
                  <a:solidFill>
                    <a:srgbClr val="0000FF"/>
                  </a:solidFill>
                </a:ln>
                <a:solidFill>
                  <a:schemeClr val="bg2">
                    <a:lumMod val="60000"/>
                    <a:lumOff val="40000"/>
                  </a:schemeClr>
                </a:solidFill>
                <a:effectLst>
                  <a:glow rad="63500">
                    <a:srgbClr val="00FF00"/>
                  </a:glow>
                </a:effectLst>
                <a:latin typeface="Arial Black" panose="020B0A04020102020204" pitchFamily="34" charset="0"/>
              </a:rPr>
              <a:t>ASHES OF THE HEIFER </a:t>
            </a:r>
            <a:r>
              <a:rPr lang="en-US" sz="2800" b="1" u="sng" dirty="0">
                <a:ln>
                  <a:solidFill>
                    <a:srgbClr val="0000FF"/>
                  </a:solidFill>
                </a:ln>
                <a:solidFill>
                  <a:srgbClr val="FF33CC"/>
                </a:solidFill>
                <a:effectLst>
                  <a:glow rad="63500">
                    <a:srgbClr val="00FF00"/>
                  </a:glow>
                </a:effectLst>
                <a:latin typeface="Arial Black" panose="020B0A04020102020204" pitchFamily="34" charset="0"/>
              </a:rPr>
              <a:t>BURNT</a:t>
            </a:r>
            <a:r>
              <a:rPr lang="en-US" sz="2800" b="1" dirty="0">
                <a:ln>
                  <a:solidFill>
                    <a:srgbClr val="0000FF"/>
                  </a:solidFill>
                </a:ln>
                <a:solidFill>
                  <a:srgbClr val="FF33CC"/>
                </a:solidFill>
                <a:effectLst>
                  <a:glow rad="63500">
                    <a:srgbClr val="00FF00"/>
                  </a:glow>
                </a:effectLst>
                <a:latin typeface="Arial Black" panose="020B0A04020102020204" pitchFamily="34" charset="0"/>
              </a:rPr>
              <a:t> FOR </a:t>
            </a:r>
            <a:r>
              <a:rPr lang="en-US" sz="3200" b="1" u="sng" dirty="0">
                <a:ln>
                  <a:solidFill>
                    <a:srgbClr val="0000FF"/>
                  </a:solidFill>
                </a:ln>
                <a:solidFill>
                  <a:srgbClr val="FF33CC"/>
                </a:solidFill>
                <a:effectLst>
                  <a:glow rad="63500">
                    <a:srgbClr val="00FF00"/>
                  </a:glow>
                </a:effectLst>
                <a:latin typeface="Arial Black" panose="020B0A04020102020204" pitchFamily="34" charset="0"/>
              </a:rPr>
              <a:t>CLEANSING</a:t>
            </a:r>
            <a:r>
              <a:rPr lang="en-US" sz="3200" b="1" dirty="0">
                <a:ln>
                  <a:solidFill>
                    <a:srgbClr val="0000FF"/>
                  </a:solidFill>
                </a:ln>
                <a:solidFill>
                  <a:srgbClr val="FF33CC"/>
                </a:solidFill>
                <a:effectLst>
                  <a:glow rad="63500">
                    <a:srgbClr val="00FF00"/>
                  </a:glow>
                </a:effectLst>
                <a:latin typeface="Arial Black" panose="020B0A04020102020204" pitchFamily="34" charset="0"/>
              </a:rPr>
              <a:t> </a:t>
            </a:r>
            <a:r>
              <a:rPr lang="en-US" sz="2800" b="1" dirty="0">
                <a:ln>
                  <a:solidFill>
                    <a:srgbClr val="0000FF"/>
                  </a:solidFill>
                </a:ln>
                <a:solidFill>
                  <a:schemeClr val="bg2">
                    <a:lumMod val="60000"/>
                    <a:lumOff val="40000"/>
                  </a:schemeClr>
                </a:solidFill>
                <a:effectLst>
                  <a:glow rad="63500">
                    <a:srgbClr val="00FF00"/>
                  </a:glow>
                </a:effectLst>
                <a:latin typeface="Arial Black" panose="020B0A04020102020204" pitchFamily="34" charset="0"/>
              </a:rPr>
              <a:t>FROM	SIN</a:t>
            </a:r>
            <a:r>
              <a:rPr lang="en-US" sz="2800" b="1" dirty="0">
                <a:ln>
                  <a:solidFill>
                    <a:srgbClr val="0000FF"/>
                  </a:solidFill>
                </a:ln>
                <a:solidFill>
                  <a:schemeClr val="bg2">
                    <a:lumMod val="60000"/>
                    <a:lumOff val="40000"/>
                  </a:schemeClr>
                </a:solidFill>
                <a:effectLst>
                  <a:glow rad="63500">
                    <a:srgbClr val="00FF00"/>
                  </a:glow>
                </a:effectLst>
              </a:rPr>
              <a:t>, </a:t>
            </a:r>
            <a:br>
              <a:rPr lang="en-US" sz="2800" b="1" dirty="0">
                <a:ln>
                  <a:solidFill>
                    <a:srgbClr val="0000FF"/>
                  </a:solidFill>
                </a:ln>
                <a:solidFill>
                  <a:schemeClr val="bg2">
                    <a:lumMod val="60000"/>
                    <a:lumOff val="40000"/>
                  </a:schemeClr>
                </a:solidFill>
                <a:effectLst>
                  <a:glow rad="63500">
                    <a:srgbClr val="00FF00"/>
                  </a:glow>
                </a:effectLst>
              </a:rPr>
            </a:br>
            <a:r>
              <a:rPr lang="en-US" sz="2800" dirty="0">
                <a:solidFill>
                  <a:schemeClr val="bg2">
                    <a:lumMod val="60000"/>
                    <a:lumOff val="40000"/>
                  </a:schemeClr>
                </a:solidFill>
              </a:rPr>
              <a:t>and running water shall be </a:t>
            </a:r>
            <a:br>
              <a:rPr lang="en-US" sz="2800" dirty="0">
                <a:solidFill>
                  <a:schemeClr val="bg2">
                    <a:lumMod val="60000"/>
                    <a:lumOff val="40000"/>
                  </a:schemeClr>
                </a:solidFill>
              </a:rPr>
            </a:br>
            <a:r>
              <a:rPr lang="en-US" sz="2800" dirty="0">
                <a:solidFill>
                  <a:schemeClr val="bg2">
                    <a:lumMod val="60000"/>
                    <a:lumOff val="40000"/>
                  </a:schemeClr>
                </a:solidFill>
              </a:rPr>
              <a:t>put on them in a vessel. </a:t>
            </a:r>
          </a:p>
        </p:txBody>
      </p:sp>
      <p:pic>
        <p:nvPicPr>
          <p:cNvPr id="3075" name="Picture 3" descr="C:\Users\Rae\Desktop\red heifer washing 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809" y="467092"/>
            <a:ext cx="5544877" cy="376657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624667" y="904875"/>
            <a:ext cx="662333" cy="552450"/>
          </a:xfrm>
          <a:prstGeom prst="roundRect">
            <a:avLst/>
          </a:prstGeom>
          <a:noFill/>
          <a:ln w="57150">
            <a:solidFill>
              <a:srgbClr val="0000FF"/>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ounded Rectangle 3"/>
          <p:cNvSpPr/>
          <p:nvPr/>
        </p:nvSpPr>
        <p:spPr>
          <a:xfrm>
            <a:off x="366809" y="4716379"/>
            <a:ext cx="5544877" cy="1732547"/>
          </a:xfrm>
          <a:prstGeom prst="roundRect">
            <a:avLst>
              <a:gd name="adj" fmla="val 48889"/>
            </a:avLst>
          </a:prstGeom>
          <a:solidFill>
            <a:srgbClr val="DBDBDB"/>
          </a:solidFill>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ysClr val="windowText" lastClr="000000"/>
                </a:solidFill>
              </a:rPr>
              <a:t>Does Yahusha also use a system of </a:t>
            </a:r>
            <a:r>
              <a:rPr lang="en-CA" sz="3200" dirty="0">
                <a:solidFill>
                  <a:srgbClr val="FF0000"/>
                </a:solidFill>
              </a:rPr>
              <a:t>BURNING</a:t>
            </a:r>
            <a:r>
              <a:rPr lang="en-CA" sz="3200" dirty="0">
                <a:solidFill>
                  <a:sysClr val="windowText" lastClr="000000"/>
                </a:solidFill>
              </a:rPr>
              <a:t> to cleanse His people?  </a:t>
            </a:r>
          </a:p>
        </p:txBody>
      </p:sp>
    </p:spTree>
    <p:extLst>
      <p:ext uri="{BB962C8B-B14F-4D97-AF65-F5344CB8AC3E}">
        <p14:creationId xmlns:p14="http://schemas.microsoft.com/office/powerpoint/2010/main" val="128105610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chemeClr val="accent3">
                <a:alpha val="68000"/>
                <a:lumMod val="62000"/>
                <a:lumOff val="38000"/>
              </a:schemeClr>
            </a:gs>
            <a:gs pos="52000">
              <a:schemeClr val="accent5">
                <a:lumMod val="94000"/>
                <a:lumOff val="6000"/>
              </a:schemeClr>
            </a:gs>
            <a:gs pos="6000">
              <a:srgbClr val="0000FF">
                <a:alpha val="29000"/>
              </a:srgbClr>
            </a:gs>
          </a:gsLst>
          <a:lin ang="162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0066" y="6580402"/>
            <a:ext cx="351934" cy="277598"/>
          </a:xfrm>
        </p:spPr>
        <p:txBody>
          <a:bodyPr/>
          <a:lstStyle/>
          <a:p>
            <a:fld id="{6D22F896-40B5-4ADD-8801-0D06FADFA095}" type="slidenum">
              <a:rPr lang="en-US" sz="1100" smtClean="0">
                <a:solidFill>
                  <a:schemeClr val="bg1"/>
                </a:solidFill>
              </a:rPr>
              <a:t>4</a:t>
            </a:fld>
            <a:endParaRPr lang="en-US" sz="1100" dirty="0">
              <a:solidFill>
                <a:schemeClr val="bg1"/>
              </a:solidFill>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a:ext>
            </a:extLst>
          </a:blip>
          <a:stretch>
            <a:fillRect/>
          </a:stretch>
        </p:blipFill>
        <p:spPr>
          <a:xfrm>
            <a:off x="428275" y="214138"/>
            <a:ext cx="6435512" cy="6435512"/>
          </a:xfrm>
          <a:prstGeom prst="rect">
            <a:avLst/>
          </a:prstGeom>
          <a:scene3d>
            <a:camera prst="orthographicFront"/>
            <a:lightRig rig="threePt" dir="t"/>
          </a:scene3d>
          <a:sp3d>
            <a:bevelT w="152400" h="50800" prst="softRound"/>
          </a:sp3d>
        </p:spPr>
      </p:pic>
      <p:sp>
        <p:nvSpPr>
          <p:cNvPr id="2" name="Rounded Rectangle 1"/>
          <p:cNvSpPr/>
          <p:nvPr/>
        </p:nvSpPr>
        <p:spPr>
          <a:xfrm>
            <a:off x="7373065" y="226243"/>
            <a:ext cx="4399585" cy="6447934"/>
          </a:xfrm>
          <a:prstGeom prst="roundRect">
            <a:avLst/>
          </a:prstGeom>
          <a:solidFill>
            <a:schemeClr val="accent5">
              <a:lumMod val="40000"/>
              <a:lumOff val="60000"/>
            </a:schemeClr>
          </a:solidFill>
          <a:ln w="57150">
            <a:solidFill>
              <a:srgbClr val="00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000" b="1" i="1" dirty="0">
                <a:ln>
                  <a:solidFill>
                    <a:srgbClr val="0000FF"/>
                  </a:solidFill>
                </a:ln>
                <a:solidFill>
                  <a:srgbClr val="00FFFF"/>
                </a:solidFill>
              </a:rPr>
              <a:t>Why add </a:t>
            </a:r>
            <a:r>
              <a:rPr lang="en-CA" sz="6000" b="1" i="1" u="sng" dirty="0">
                <a:ln>
                  <a:solidFill>
                    <a:srgbClr val="0000FF"/>
                  </a:solidFill>
                </a:ln>
                <a:solidFill>
                  <a:srgbClr val="FF0066"/>
                </a:solidFill>
              </a:rPr>
              <a:t>scarlet</a:t>
            </a:r>
            <a:r>
              <a:rPr lang="en-CA" sz="6000" b="1" i="1" dirty="0">
                <a:ln>
                  <a:solidFill>
                    <a:srgbClr val="0000FF"/>
                  </a:solidFill>
                </a:ln>
                <a:solidFill>
                  <a:srgbClr val="00FFFF"/>
                </a:solidFill>
              </a:rPr>
              <a:t> </a:t>
            </a:r>
            <a:br>
              <a:rPr lang="en-CA" sz="6000" b="1" i="1" dirty="0">
                <a:ln>
                  <a:solidFill>
                    <a:srgbClr val="0000FF"/>
                  </a:solidFill>
                </a:ln>
                <a:solidFill>
                  <a:srgbClr val="00FFFF"/>
                </a:solidFill>
              </a:rPr>
            </a:br>
            <a:r>
              <a:rPr lang="en-CA" sz="6000" b="1" i="1" dirty="0">
                <a:ln>
                  <a:solidFill>
                    <a:srgbClr val="0000FF"/>
                  </a:solidFill>
                </a:ln>
                <a:solidFill>
                  <a:srgbClr val="00FFFF"/>
                </a:solidFill>
              </a:rPr>
              <a:t>to the red heifer fire?</a:t>
            </a:r>
          </a:p>
          <a:p>
            <a:pPr algn="ctr"/>
            <a:r>
              <a:rPr lang="en-CA" sz="5400" b="1" i="1" dirty="0">
                <a:ln w="38100">
                  <a:solidFill>
                    <a:srgbClr val="9933FF"/>
                  </a:solidFill>
                </a:ln>
                <a:solidFill>
                  <a:srgbClr val="00FFFF"/>
                </a:solidFill>
              </a:rPr>
              <a:t>Why </a:t>
            </a:r>
            <a:br>
              <a:rPr lang="en-CA" sz="5400" b="1" i="1" dirty="0">
                <a:ln w="38100">
                  <a:solidFill>
                    <a:srgbClr val="9933FF"/>
                  </a:solidFill>
                </a:ln>
                <a:solidFill>
                  <a:srgbClr val="00FFFF"/>
                </a:solidFill>
              </a:rPr>
            </a:br>
            <a:r>
              <a:rPr lang="en-CA" sz="5400" b="1" i="1" dirty="0">
                <a:ln w="38100">
                  <a:solidFill>
                    <a:srgbClr val="9933FF"/>
                  </a:solidFill>
                </a:ln>
                <a:solidFill>
                  <a:srgbClr val="00FFFF"/>
                </a:solidFill>
              </a:rPr>
              <a:t>“a </a:t>
            </a:r>
            <a:r>
              <a:rPr lang="en-CA" sz="5400" b="1" i="1" u="sng" dirty="0">
                <a:ln>
                  <a:solidFill>
                    <a:srgbClr val="0000FF"/>
                  </a:solidFill>
                </a:ln>
                <a:solidFill>
                  <a:srgbClr val="FF0066"/>
                </a:solidFill>
              </a:rPr>
              <a:t>WORM</a:t>
            </a:r>
            <a:r>
              <a:rPr lang="en-CA" sz="5400" b="1" i="1" dirty="0">
                <a:ln>
                  <a:solidFill>
                    <a:srgbClr val="0000FF"/>
                  </a:solidFill>
                </a:ln>
                <a:solidFill>
                  <a:srgbClr val="FF0066"/>
                </a:solidFill>
              </a:rPr>
              <a:t>?”</a:t>
            </a:r>
          </a:p>
        </p:txBody>
      </p:sp>
      <p:sp>
        <p:nvSpPr>
          <p:cNvPr id="8" name="Rounded Rectangle 7"/>
          <p:cNvSpPr/>
          <p:nvPr/>
        </p:nvSpPr>
        <p:spPr>
          <a:xfrm rot="19399533">
            <a:off x="-32945" y="1030492"/>
            <a:ext cx="3337841" cy="914400"/>
          </a:xfrm>
          <a:prstGeom prst="roundRect">
            <a:avLst/>
          </a:prstGeom>
          <a:solidFill>
            <a:srgbClr val="990033"/>
          </a:solidFill>
          <a:ln w="19050">
            <a:solidFill>
              <a:srgbClr val="00FF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6600" dirty="0">
                <a:solidFill>
                  <a:schemeClr val="tx1"/>
                </a:solidFill>
              </a:rPr>
              <a:t>Crimson</a:t>
            </a:r>
          </a:p>
        </p:txBody>
      </p:sp>
      <p:pic>
        <p:nvPicPr>
          <p:cNvPr id="6" name="Picture 2" descr="C:\Users\Rae\Desktop\red heifer 3 yrs.jp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5900"/>
                    </a14:imgEffect>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534821" y="4466314"/>
            <a:ext cx="1528921" cy="203424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 name="Picture 8" descr="C:\Users\Rae\Desktop\crimson worm maggot.jpg"/>
          <p:cNvPicPr preferRelativeResize="0">
            <a:picLocks noChangeAspect="1"/>
          </p:cNvPicPr>
          <p:nvPr/>
        </p:nvPicPr>
        <p:blipFill>
          <a:blip r:embed="rId5" cstate="email">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flipH="1">
            <a:off x="3335567" y="2712282"/>
            <a:ext cx="2636969" cy="1664608"/>
          </a:xfrm>
          <a:prstGeom prst="roundRect">
            <a:avLst>
              <a:gd name="adj" fmla="val 1612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921490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750"/>
                                        <p:tgtEl>
                                          <p:spTgt spid="8"/>
                                        </p:tgtEl>
                                      </p:cBhvr>
                                    </p:animEffect>
                                  </p:childTnLst>
                                </p:cTn>
                              </p:par>
                            </p:childTnLst>
                          </p:cTn>
                        </p:par>
                        <p:par>
                          <p:cTn id="8" fill="hold">
                            <p:stCondLst>
                              <p:cond delay="1000"/>
                            </p:stCondLst>
                            <p:childTnLst>
                              <p:par>
                                <p:cTn id="9" presetID="22" presetClass="entr" presetSubtype="1"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500"/>
                                        <p:tgtEl>
                                          <p:spTgt spid="2"/>
                                        </p:tgtEl>
                                      </p:cBhvr>
                                    </p:animEffect>
                                  </p:childTnLst>
                                </p:cTn>
                              </p:par>
                            </p:childTnLst>
                          </p:cTn>
                        </p:par>
                        <p:par>
                          <p:cTn id="12" fill="hold">
                            <p:stCondLst>
                              <p:cond delay="2750"/>
                            </p:stCondLst>
                            <p:childTnLst>
                              <p:par>
                                <p:cTn id="13" presetID="8" presetClass="entr" presetSubtype="32"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diamond(out)">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65467" y="6455212"/>
            <a:ext cx="445139" cy="298765"/>
          </a:xfrm>
        </p:spPr>
        <p:txBody>
          <a:bodyPr/>
          <a:lstStyle/>
          <a:p>
            <a:fld id="{6D22F896-40B5-4ADD-8801-0D06FADFA095}" type="slidenum">
              <a:rPr lang="en-US" sz="1200" smtClean="0"/>
              <a:t>40</a:t>
            </a:fld>
            <a:endParaRPr lang="en-US" sz="1200" dirty="0"/>
          </a:p>
        </p:txBody>
      </p:sp>
      <p:sp>
        <p:nvSpPr>
          <p:cNvPr id="16" name="Title 1"/>
          <p:cNvSpPr>
            <a:spLocks noGrp="1"/>
          </p:cNvSpPr>
          <p:nvPr>
            <p:ph type="title"/>
          </p:nvPr>
        </p:nvSpPr>
        <p:spPr>
          <a:xfrm>
            <a:off x="590310" y="2566219"/>
            <a:ext cx="11268722" cy="1971057"/>
          </a:xfrm>
        </p:spPr>
        <p:txBody>
          <a:bodyPr>
            <a:noAutofit/>
            <a:scene3d>
              <a:camera prst="orthographicFront"/>
              <a:lightRig rig="threePt" dir="t"/>
            </a:scene3d>
            <a:sp3d extrusionH="57150">
              <a:bevelT w="38100" h="38100" prst="relaxedInset"/>
            </a:sp3d>
          </a:bodyPr>
          <a:lstStyle/>
          <a:p>
            <a:pPr algn="ctr"/>
            <a:r>
              <a:rPr lang="en-CA" sz="11500" b="1" dirty="0">
                <a:ln w="38100">
                  <a:solidFill>
                    <a:schemeClr val="accent1">
                      <a:lumMod val="20000"/>
                      <a:lumOff val="80000"/>
                    </a:schemeClr>
                  </a:solidFill>
                </a:ln>
                <a:solidFill>
                  <a:srgbClr val="0000FF"/>
                </a:solidFill>
                <a:effectLst>
                  <a:glow rad="228600">
                    <a:schemeClr val="accent1">
                      <a:satMod val="175000"/>
                      <a:alpha val="40000"/>
                    </a:schemeClr>
                  </a:glow>
                </a:effectLst>
                <a:latin typeface="Rage Italic" pitchFamily="66" charset="0"/>
              </a:rPr>
              <a:t>The </a:t>
            </a:r>
            <a:r>
              <a:rPr lang="en-CA" sz="13800" b="1" dirty="0">
                <a:ln w="38100">
                  <a:solidFill>
                    <a:schemeClr val="accent1">
                      <a:lumMod val="20000"/>
                      <a:lumOff val="80000"/>
                    </a:schemeClr>
                  </a:solidFill>
                </a:ln>
                <a:solidFill>
                  <a:srgbClr val="7030A0"/>
                </a:solidFill>
                <a:effectLst>
                  <a:glow rad="228600">
                    <a:schemeClr val="accent1">
                      <a:satMod val="175000"/>
                      <a:alpha val="40000"/>
                    </a:schemeClr>
                  </a:glow>
                </a:effectLst>
                <a:latin typeface="Rage Italic" pitchFamily="66" charset="0"/>
              </a:rPr>
              <a:t>Refining</a:t>
            </a:r>
            <a:r>
              <a:rPr lang="en-CA" sz="11500" b="1" dirty="0">
                <a:ln w="38100">
                  <a:solidFill>
                    <a:schemeClr val="accent1">
                      <a:lumMod val="20000"/>
                      <a:lumOff val="80000"/>
                    </a:schemeClr>
                  </a:solidFill>
                </a:ln>
                <a:solidFill>
                  <a:srgbClr val="0000FF"/>
                </a:solidFill>
                <a:effectLst>
                  <a:glow rad="228600">
                    <a:schemeClr val="accent1">
                      <a:satMod val="175000"/>
                      <a:alpha val="40000"/>
                    </a:schemeClr>
                  </a:glow>
                </a:effectLst>
                <a:latin typeface="Rage Italic" pitchFamily="66" charset="0"/>
              </a:rPr>
              <a:t> </a:t>
            </a:r>
            <a:r>
              <a:rPr lang="en-CA" sz="11500" b="1" dirty="0">
                <a:ln w="38100">
                  <a:solidFill>
                    <a:schemeClr val="accent1">
                      <a:lumMod val="20000"/>
                      <a:lumOff val="80000"/>
                    </a:schemeClr>
                  </a:solidFill>
                </a:ln>
                <a:solidFill>
                  <a:srgbClr val="0000FF"/>
                </a:solidFill>
                <a:effectLst>
                  <a:glow rad="228600">
                    <a:schemeClr val="accent1">
                      <a:satMod val="175000"/>
                      <a:alpha val="40000"/>
                    </a:schemeClr>
                  </a:glow>
                  <a:reflection blurRad="6350" stA="55000" endA="300" endPos="45500" dir="5400000" sy="-100000" algn="bl" rotWithShape="0"/>
                </a:effectLst>
                <a:latin typeface="Rage Italic" pitchFamily="66" charset="0"/>
              </a:rPr>
              <a:t>Fire</a:t>
            </a:r>
            <a:r>
              <a:rPr lang="en-CA" sz="11500" b="1" dirty="0">
                <a:ln w="38100">
                  <a:solidFill>
                    <a:schemeClr val="accent1">
                      <a:lumMod val="20000"/>
                      <a:lumOff val="80000"/>
                    </a:schemeClr>
                  </a:solidFill>
                </a:ln>
                <a:solidFill>
                  <a:srgbClr val="0000FF"/>
                </a:solidFill>
                <a:effectLst>
                  <a:glow rad="228600">
                    <a:schemeClr val="accent1">
                      <a:satMod val="175000"/>
                      <a:alpha val="40000"/>
                    </a:schemeClr>
                  </a:glow>
                </a:effectLst>
                <a:latin typeface="Rage Italic" pitchFamily="66" charset="0"/>
              </a:rPr>
              <a:t>!</a:t>
            </a:r>
          </a:p>
        </p:txBody>
      </p:sp>
    </p:spTree>
    <p:extLst>
      <p:ext uri="{BB962C8B-B14F-4D97-AF65-F5344CB8AC3E}">
        <p14:creationId xmlns:p14="http://schemas.microsoft.com/office/powerpoint/2010/main" val="225281903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alpha val="59000"/>
              </a:srgbClr>
            </a:gs>
            <a:gs pos="37000">
              <a:schemeClr val="accent5">
                <a:lumMod val="76000"/>
                <a:alpha val="40000"/>
              </a:schemeClr>
            </a:gs>
            <a:gs pos="6000">
              <a:srgbClr val="FF33CC">
                <a:alpha val="42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4991" y="6614586"/>
            <a:ext cx="381193" cy="277598"/>
          </a:xfrm>
        </p:spPr>
        <p:txBody>
          <a:bodyPr/>
          <a:lstStyle/>
          <a:p>
            <a:fld id="{6D22F896-40B5-4ADD-8801-0D06FADFA095}" type="slidenum">
              <a:rPr lang="en-US" sz="1100" b="1" smtClean="0">
                <a:solidFill>
                  <a:schemeClr val="bg1"/>
                </a:solidFill>
              </a:rPr>
              <a:t>41</a:t>
            </a:fld>
            <a:endParaRPr lang="en-US" sz="1100" b="1" dirty="0">
              <a:solidFill>
                <a:schemeClr val="bg1"/>
              </a:solidFill>
            </a:endParaRPr>
          </a:p>
        </p:txBody>
      </p:sp>
      <p:sp>
        <p:nvSpPr>
          <p:cNvPr id="2" name="Rectangle 1"/>
          <p:cNvSpPr/>
          <p:nvPr/>
        </p:nvSpPr>
        <p:spPr>
          <a:xfrm>
            <a:off x="8389620" y="457196"/>
            <a:ext cx="3546811" cy="5969001"/>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h="25400" prst="softRound"/>
            </a:sp3d>
          </a:bodyPr>
          <a:lstStyle/>
          <a:p>
            <a:pPr algn="ctr">
              <a:lnSpc>
                <a:spcPct val="150000"/>
              </a:lnSpc>
            </a:pPr>
            <a:r>
              <a:rPr lang="en-US" sz="2800" dirty="0">
                <a:solidFill>
                  <a:schemeClr val="bg1"/>
                </a:solidFill>
                <a:latin typeface="Calibri" panose="020F0502020204030204" pitchFamily="34" charset="0"/>
                <a:cs typeface="Calibri" panose="020F0502020204030204" pitchFamily="34" charset="0"/>
              </a:rPr>
              <a:t>A refiner's fire does </a:t>
            </a:r>
            <a:r>
              <a:rPr lang="en-US" sz="2800" b="1" dirty="0">
                <a:solidFill>
                  <a:schemeClr val="bg1"/>
                </a:solidFill>
                <a:latin typeface="Calibri" panose="020F0502020204030204" pitchFamily="34" charset="0"/>
                <a:cs typeface="Calibri" panose="020F0502020204030204" pitchFamily="34" charset="0"/>
              </a:rPr>
              <a:t>not destroy indiscriminately like a forest fire</a:t>
            </a:r>
            <a:r>
              <a:rPr lang="en-US" sz="2800" dirty="0">
                <a:solidFill>
                  <a:schemeClr val="bg1"/>
                </a:solidFill>
                <a:latin typeface="Calibri" panose="020F0502020204030204" pitchFamily="34" charset="0"/>
                <a:cs typeface="Calibri" panose="020F0502020204030204" pitchFamily="34" charset="0"/>
              </a:rPr>
              <a:t>.  A refiner's fire does not consume completely like the fire of an incinerator. </a:t>
            </a:r>
            <a:br>
              <a:rPr lang="en-US" sz="2800" dirty="0">
                <a:solidFill>
                  <a:schemeClr val="bg1"/>
                </a:solidFill>
                <a:latin typeface="Calibri" panose="020F0502020204030204" pitchFamily="34" charset="0"/>
                <a:cs typeface="Calibri" panose="020F0502020204030204" pitchFamily="34" charset="0"/>
              </a:rPr>
            </a:br>
            <a:r>
              <a:rPr lang="en-US" sz="2800" dirty="0">
                <a:solidFill>
                  <a:schemeClr val="bg1"/>
                </a:solidFill>
                <a:latin typeface="Calibri" panose="020F0502020204030204" pitchFamily="34" charset="0"/>
                <a:cs typeface="Calibri" panose="020F0502020204030204" pitchFamily="34" charset="0"/>
              </a:rPr>
              <a:t>A refiner's fire</a:t>
            </a:r>
            <a:r>
              <a:rPr lang="en-US" sz="2800" u="sng" dirty="0">
                <a:solidFill>
                  <a:schemeClr val="bg1"/>
                </a:solidFill>
                <a:latin typeface="Calibri" panose="020F0502020204030204" pitchFamily="34" charset="0"/>
                <a:cs typeface="Calibri" panose="020F0502020204030204" pitchFamily="34" charset="0"/>
              </a:rPr>
              <a:t> </a:t>
            </a:r>
            <a:r>
              <a:rPr lang="en-US" sz="2800" u="sng" dirty="0">
                <a:solidFill>
                  <a:srgbClr val="FF0000"/>
                </a:solidFill>
                <a:latin typeface="Calibri" panose="020F0502020204030204" pitchFamily="34" charset="0"/>
                <a:cs typeface="Calibri" panose="020F0502020204030204" pitchFamily="34" charset="0"/>
              </a:rPr>
              <a:t>se</a:t>
            </a:r>
            <a:r>
              <a:rPr lang="en-US" sz="2800" dirty="0">
                <a:solidFill>
                  <a:srgbClr val="FF0000"/>
                </a:solidFill>
                <a:latin typeface="Calibri" panose="020F0502020204030204" pitchFamily="34" charset="0"/>
                <a:cs typeface="Calibri" panose="020F0502020204030204" pitchFamily="34" charset="0"/>
              </a:rPr>
              <a:t>p</a:t>
            </a:r>
            <a:r>
              <a:rPr lang="en-US" sz="2800" u="sng" dirty="0">
                <a:solidFill>
                  <a:srgbClr val="FF0000"/>
                </a:solidFill>
                <a:latin typeface="Calibri" panose="020F0502020204030204" pitchFamily="34" charset="0"/>
                <a:cs typeface="Calibri" panose="020F0502020204030204" pitchFamily="34" charset="0"/>
              </a:rPr>
              <a:t>arates</a:t>
            </a:r>
            <a:r>
              <a:rPr lang="en-US" sz="2800" dirty="0">
                <a:solidFill>
                  <a:schemeClr val="bg1"/>
                </a:solidFill>
                <a:latin typeface="Calibri" panose="020F0502020204030204" pitchFamily="34" charset="0"/>
                <a:cs typeface="Calibri" panose="020F0502020204030204" pitchFamily="34" charset="0"/>
              </a:rPr>
              <a:t> </a:t>
            </a:r>
            <a:r>
              <a:rPr lang="en-US" sz="2800" u="sng" dirty="0">
                <a:solidFill>
                  <a:schemeClr val="bg1"/>
                </a:solidFill>
                <a:latin typeface="Calibri" panose="020F0502020204030204" pitchFamily="34" charset="0"/>
                <a:cs typeface="Calibri" panose="020F0502020204030204" pitchFamily="34" charset="0"/>
              </a:rPr>
              <a:t>and </a:t>
            </a:r>
            <a:r>
              <a:rPr lang="en-US" sz="2800" dirty="0">
                <a:solidFill>
                  <a:schemeClr val="bg1"/>
                </a:solidFill>
                <a:latin typeface="Calibri" panose="020F0502020204030204" pitchFamily="34" charset="0"/>
                <a:cs typeface="Calibri" panose="020F0502020204030204" pitchFamily="34" charset="0"/>
              </a:rPr>
              <a:t>p</a:t>
            </a:r>
            <a:r>
              <a:rPr lang="en-US" sz="2800" u="sng" dirty="0">
                <a:solidFill>
                  <a:schemeClr val="bg1"/>
                </a:solidFill>
                <a:latin typeface="Calibri" panose="020F0502020204030204" pitchFamily="34" charset="0"/>
                <a:cs typeface="Calibri" panose="020F0502020204030204" pitchFamily="34" charset="0"/>
              </a:rPr>
              <a:t>urifies</a:t>
            </a:r>
            <a:r>
              <a:rPr lang="en-US" sz="2800" dirty="0">
                <a:solidFill>
                  <a:schemeClr val="bg1"/>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51629" y="840740"/>
            <a:ext cx="3397758" cy="5200650"/>
          </a:xfrm>
          <a:prstGeom prst="rect">
            <a:avLst/>
          </a:prstGeom>
          <a:ln>
            <a:noFill/>
          </a:ln>
          <a:effectLst>
            <a:softEdge rad="112500"/>
          </a:effectLst>
        </p:spPr>
      </p:pic>
      <p:sp>
        <p:nvSpPr>
          <p:cNvPr id="7" name="Rectangle 6"/>
          <p:cNvSpPr/>
          <p:nvPr/>
        </p:nvSpPr>
        <p:spPr>
          <a:xfrm>
            <a:off x="210081" y="182880"/>
            <a:ext cx="4361919" cy="6431706"/>
          </a:xfrm>
          <a:prstGeom prst="rect">
            <a:avLst/>
          </a:prstGeom>
          <a:solidFill>
            <a:schemeClr val="tx1">
              <a:lumMod val="95000"/>
            </a:schemeClr>
          </a:soli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pPr>
              <a:lnSpc>
                <a:spcPct val="150000"/>
              </a:lnSpc>
            </a:pPr>
            <a:r>
              <a:rPr lang="en-US" sz="2800" dirty="0" err="1">
                <a:solidFill>
                  <a:srgbClr val="008080"/>
                </a:solidFill>
                <a:latin typeface="Georgia" panose="02040502050405020303" pitchFamily="18" charset="0"/>
              </a:rPr>
              <a:t>Zec</a:t>
            </a:r>
            <a:r>
              <a:rPr lang="en-US" sz="2800" dirty="0">
                <a:solidFill>
                  <a:srgbClr val="008080"/>
                </a:solidFill>
                <a:latin typeface="Georgia" panose="02040502050405020303" pitchFamily="18" charset="0"/>
              </a:rPr>
              <a:t> 13:9</a:t>
            </a:r>
            <a:r>
              <a:rPr lang="en-US" sz="2800" dirty="0">
                <a:solidFill>
                  <a:prstClr val="black"/>
                </a:solidFill>
                <a:latin typeface="Georgia" panose="02040502050405020303" pitchFamily="18" charset="0"/>
              </a:rPr>
              <a:t>  </a:t>
            </a:r>
            <a:r>
              <a:rPr lang="en-US" sz="2800" dirty="0">
                <a:solidFill>
                  <a:srgbClr val="9900FF"/>
                </a:solidFill>
                <a:latin typeface="Georgia" panose="02040502050405020303" pitchFamily="18" charset="0"/>
              </a:rPr>
              <a:t>And I will bring the third part </a:t>
            </a:r>
            <a:r>
              <a:rPr lang="en-US" sz="2800" u="sng" dirty="0">
                <a:solidFill>
                  <a:srgbClr val="FF0000"/>
                </a:solidFill>
                <a:latin typeface="Georgia" panose="02040502050405020303" pitchFamily="18" charset="0"/>
              </a:rPr>
              <a:t>throu</a:t>
            </a:r>
            <a:r>
              <a:rPr lang="en-US" sz="2800" dirty="0">
                <a:solidFill>
                  <a:srgbClr val="FF0000"/>
                </a:solidFill>
                <a:latin typeface="Georgia" panose="02040502050405020303" pitchFamily="18" charset="0"/>
              </a:rPr>
              <a:t>g</a:t>
            </a:r>
            <a:r>
              <a:rPr lang="en-US" sz="2800" u="sng" dirty="0">
                <a:solidFill>
                  <a:srgbClr val="FF0000"/>
                </a:solidFill>
                <a:latin typeface="Georgia" panose="02040502050405020303" pitchFamily="18" charset="0"/>
              </a:rPr>
              <a:t>h the fire</a:t>
            </a:r>
            <a:r>
              <a:rPr lang="en-US" sz="2800" dirty="0">
                <a:solidFill>
                  <a:srgbClr val="9900FF"/>
                </a:solidFill>
                <a:latin typeface="Georgia" panose="02040502050405020303" pitchFamily="18" charset="0"/>
              </a:rPr>
              <a:t>, and will </a:t>
            </a:r>
            <a:r>
              <a:rPr lang="en-US" sz="2800" u="sng" dirty="0">
                <a:solidFill>
                  <a:srgbClr val="FF0000"/>
                </a:solidFill>
                <a:latin typeface="Georgia" panose="02040502050405020303" pitchFamily="18" charset="0"/>
              </a:rPr>
              <a:t>refine them</a:t>
            </a:r>
            <a:r>
              <a:rPr lang="en-US" sz="2800" dirty="0">
                <a:solidFill>
                  <a:srgbClr val="FF0000"/>
                </a:solidFill>
                <a:latin typeface="Georgia" panose="02040502050405020303" pitchFamily="18" charset="0"/>
              </a:rPr>
              <a:t> </a:t>
            </a:r>
            <a:r>
              <a:rPr lang="en-US" sz="2800" dirty="0">
                <a:solidFill>
                  <a:srgbClr val="9900FF"/>
                </a:solidFill>
                <a:latin typeface="Georgia" panose="02040502050405020303" pitchFamily="18" charset="0"/>
              </a:rPr>
              <a:t>as silver is refined, and will try them as gold is tried: they shall call on my name, and I will hear them: I will say, It </a:t>
            </a:r>
            <a:r>
              <a:rPr lang="en-US" sz="2800" i="1" dirty="0">
                <a:solidFill>
                  <a:srgbClr val="9900FF"/>
                </a:solidFill>
                <a:latin typeface="Georgia" panose="02040502050405020303" pitchFamily="18" charset="0"/>
              </a:rPr>
              <a:t>is</a:t>
            </a:r>
            <a:r>
              <a:rPr lang="en-US" sz="2800" dirty="0">
                <a:solidFill>
                  <a:srgbClr val="9900FF"/>
                </a:solidFill>
                <a:latin typeface="Georgia" panose="02040502050405020303" pitchFamily="18" charset="0"/>
              </a:rPr>
              <a:t> my people: and they shall say, </a:t>
            </a:r>
            <a:r>
              <a:rPr lang="en-US" sz="2800" dirty="0">
                <a:solidFill>
                  <a:srgbClr val="0000FF"/>
                </a:solidFill>
                <a:latin typeface="Georgia" panose="02040502050405020303" pitchFamily="18" charset="0"/>
              </a:rPr>
              <a:t>Yahuah</a:t>
            </a:r>
            <a:r>
              <a:rPr lang="en-US" sz="2800" dirty="0">
                <a:solidFill>
                  <a:srgbClr val="9900FF"/>
                </a:solidFill>
                <a:latin typeface="Georgia" panose="02040502050405020303" pitchFamily="18" charset="0"/>
              </a:rPr>
              <a:t> </a:t>
            </a:r>
            <a:r>
              <a:rPr lang="en-US" sz="2800" i="1" dirty="0">
                <a:solidFill>
                  <a:srgbClr val="9900FF"/>
                </a:solidFill>
                <a:latin typeface="Georgia" panose="02040502050405020303" pitchFamily="18" charset="0"/>
              </a:rPr>
              <a:t>is</a:t>
            </a:r>
            <a:r>
              <a:rPr lang="en-US" sz="2800" dirty="0">
                <a:solidFill>
                  <a:srgbClr val="9900FF"/>
                </a:solidFill>
                <a:latin typeface="Georgia" panose="02040502050405020303" pitchFamily="18" charset="0"/>
              </a:rPr>
              <a:t> my Elohim. </a:t>
            </a:r>
            <a:endParaRPr lang="en-US" sz="2800" dirty="0">
              <a:solidFill>
                <a:srgbClr val="9900FF"/>
              </a:solidFill>
            </a:endParaRPr>
          </a:p>
        </p:txBody>
      </p:sp>
    </p:spTree>
    <p:extLst>
      <p:ext uri="{BB962C8B-B14F-4D97-AF65-F5344CB8AC3E}">
        <p14:creationId xmlns:p14="http://schemas.microsoft.com/office/powerpoint/2010/main" val="400886248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60201" y="6614586"/>
            <a:ext cx="465984" cy="277598"/>
          </a:xfrm>
        </p:spPr>
        <p:txBody>
          <a:bodyPr/>
          <a:lstStyle/>
          <a:p>
            <a:fld id="{6D22F896-40B5-4ADD-8801-0D06FADFA095}" type="slidenum">
              <a:rPr lang="en-US" sz="1100" b="1" smtClean="0">
                <a:solidFill>
                  <a:schemeClr val="bg1"/>
                </a:solidFill>
              </a:rPr>
              <a:t>42</a:t>
            </a:fld>
            <a:endParaRPr lang="en-US" sz="1100" b="1" dirty="0">
              <a:solidFill>
                <a:schemeClr val="bg1"/>
              </a:solidFill>
            </a:endParaRPr>
          </a:p>
        </p:txBody>
      </p:sp>
      <p:sp>
        <p:nvSpPr>
          <p:cNvPr id="2" name="Rectangle 1"/>
          <p:cNvSpPr/>
          <p:nvPr/>
        </p:nvSpPr>
        <p:spPr>
          <a:xfrm>
            <a:off x="228600" y="323850"/>
            <a:ext cx="11785600"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2060"/>
                </a:solidFill>
              </a:rPr>
              <a:t>Can it be said that from </a:t>
            </a:r>
            <a:r>
              <a:rPr lang="en-US" sz="2800" dirty="0">
                <a:solidFill>
                  <a:srgbClr val="0000FF"/>
                </a:solidFill>
              </a:rPr>
              <a:t>Yahusha</a:t>
            </a:r>
            <a:r>
              <a:rPr lang="en-US" sz="2800" dirty="0">
                <a:solidFill>
                  <a:srgbClr val="002060"/>
                </a:solidFill>
              </a:rPr>
              <a:t> </a:t>
            </a:r>
            <a:r>
              <a:rPr lang="en-US" sz="2800" b="1" dirty="0">
                <a:solidFill>
                  <a:srgbClr val="002060"/>
                </a:solidFill>
              </a:rPr>
              <a:t>“</a:t>
            </a:r>
            <a:r>
              <a:rPr lang="en-US" sz="2800" b="1" dirty="0">
                <a:solidFill>
                  <a:srgbClr val="002060"/>
                </a:solidFill>
                <a:effectLst>
                  <a:glow rad="127000">
                    <a:srgbClr val="FFFF00"/>
                  </a:glow>
                </a:effectLst>
              </a:rPr>
              <a:t>being placed in a grave</a:t>
            </a:r>
            <a:r>
              <a:rPr lang="en-US" sz="2800" b="1" dirty="0">
                <a:solidFill>
                  <a:srgbClr val="002060"/>
                </a:solidFill>
              </a:rPr>
              <a:t>,” </a:t>
            </a:r>
            <a:r>
              <a:rPr lang="en-US" sz="2800" dirty="0">
                <a:solidFill>
                  <a:srgbClr val="002060"/>
                </a:solidFill>
              </a:rPr>
              <a:t>He then 	received the putrefaction of death, causing Him to be “unclean” for 	7 days after He arose from the grave?</a:t>
            </a:r>
          </a:p>
          <a:p>
            <a:pPr lvl="0"/>
            <a:r>
              <a:rPr lang="en-US" sz="800" dirty="0">
                <a:solidFill>
                  <a:srgbClr val="002060"/>
                </a:solidFill>
              </a:rPr>
              <a:t> </a:t>
            </a:r>
          </a:p>
          <a:p>
            <a:pPr lvl="0"/>
            <a:r>
              <a:rPr lang="en-US" sz="2800" dirty="0">
                <a:solidFill>
                  <a:srgbClr val="FF0000"/>
                </a:solidFill>
              </a:rPr>
              <a:t>Would this</a:t>
            </a:r>
            <a:r>
              <a:rPr lang="en-US" sz="2800" b="1" i="1" dirty="0">
                <a:ln>
                  <a:solidFill>
                    <a:schemeClr val="bg1"/>
                  </a:solidFill>
                </a:ln>
                <a:solidFill>
                  <a:srgbClr val="FF0000"/>
                </a:solidFill>
                <a:effectLst>
                  <a:glow rad="63500">
                    <a:schemeClr val="accent5">
                      <a:lumMod val="75000"/>
                    </a:schemeClr>
                  </a:glow>
                </a:effectLst>
              </a:rPr>
              <a:t> “corruption by death” </a:t>
            </a:r>
            <a:r>
              <a:rPr lang="en-US" sz="2800" dirty="0">
                <a:solidFill>
                  <a:srgbClr val="FF0000"/>
                </a:solidFill>
              </a:rPr>
              <a:t>have caused </a:t>
            </a:r>
            <a:r>
              <a:rPr lang="en-US" sz="2800" dirty="0">
                <a:solidFill>
                  <a:srgbClr val="0000FF"/>
                </a:solidFill>
              </a:rPr>
              <a:t>Yahusha</a:t>
            </a:r>
            <a:r>
              <a:rPr lang="en-US" sz="2800" dirty="0">
                <a:solidFill>
                  <a:srgbClr val="FF0000"/>
                </a:solidFill>
              </a:rPr>
              <a:t> to </a:t>
            </a:r>
            <a:r>
              <a:rPr lang="en-US" sz="2800" i="1" u="sng" dirty="0">
                <a:solidFill>
                  <a:srgbClr val="002060"/>
                </a:solidFill>
                <a:latin typeface="Arial Black" panose="020B0A04020102020204" pitchFamily="34" charset="0"/>
              </a:rPr>
              <a:t>offset</a:t>
            </a:r>
            <a:r>
              <a:rPr lang="en-US" sz="2800" dirty="0">
                <a:solidFill>
                  <a:srgbClr val="FF0000"/>
                </a:solidFill>
              </a:rPr>
              <a:t> </a:t>
            </a:r>
            <a:br>
              <a:rPr lang="en-US" sz="2800" dirty="0">
                <a:solidFill>
                  <a:srgbClr val="FF0000"/>
                </a:solidFill>
              </a:rPr>
            </a:br>
            <a:r>
              <a:rPr lang="en-US" sz="2800" dirty="0">
                <a:solidFill>
                  <a:srgbClr val="FF0000"/>
                </a:solidFill>
              </a:rPr>
              <a:t>	His Wave Sheaf/First-fruit presentation by 7 days as Enoch Calendar 	claims go?</a:t>
            </a:r>
          </a:p>
          <a:p>
            <a:pPr lvl="0"/>
            <a:endParaRPr lang="en-US" sz="800" dirty="0">
              <a:solidFill>
                <a:srgbClr val="FF0000"/>
              </a:solidFill>
            </a:endParaRPr>
          </a:p>
          <a:p>
            <a:pPr lvl="0"/>
            <a:r>
              <a:rPr lang="en-US" sz="2800" dirty="0">
                <a:solidFill>
                  <a:srgbClr val="9900FF"/>
                </a:solidFill>
              </a:rPr>
              <a:t>Or did </a:t>
            </a:r>
            <a:r>
              <a:rPr lang="en-US" sz="2800" dirty="0">
                <a:solidFill>
                  <a:srgbClr val="0000FF"/>
                </a:solidFill>
              </a:rPr>
              <a:t>Yahusha</a:t>
            </a:r>
            <a:r>
              <a:rPr lang="en-US" sz="2800" dirty="0">
                <a:solidFill>
                  <a:srgbClr val="9900FF"/>
                </a:solidFill>
              </a:rPr>
              <a:t> as the </a:t>
            </a:r>
            <a:r>
              <a:rPr lang="en-US" sz="2800" b="1" dirty="0">
                <a:solidFill>
                  <a:srgbClr val="9900FF"/>
                </a:solidFill>
                <a:effectLst>
                  <a:glow rad="127000">
                    <a:srgbClr val="FFFF00"/>
                  </a:glow>
                </a:effectLst>
              </a:rPr>
              <a:t>Antitype</a:t>
            </a:r>
            <a:r>
              <a:rPr lang="en-US" sz="2800" dirty="0">
                <a:solidFill>
                  <a:srgbClr val="9900FF"/>
                </a:solidFill>
              </a:rPr>
              <a:t>, fulfill the </a:t>
            </a:r>
            <a:r>
              <a:rPr lang="en-US" sz="2800" b="1" dirty="0">
                <a:solidFill>
                  <a:srgbClr val="9900FF"/>
                </a:solidFill>
                <a:effectLst>
                  <a:glow rad="127000">
                    <a:srgbClr val="00FFFF"/>
                  </a:glow>
                </a:effectLst>
              </a:rPr>
              <a:t>Type</a:t>
            </a:r>
            <a:r>
              <a:rPr lang="en-US" sz="2800" dirty="0">
                <a:solidFill>
                  <a:srgbClr val="9900FF"/>
                </a:solidFill>
              </a:rPr>
              <a:t> pattern set down by the 	ashes of the Red Heifer </a:t>
            </a:r>
            <a:r>
              <a:rPr lang="en-US" sz="2800" b="1" dirty="0">
                <a:solidFill>
                  <a:srgbClr val="0000FF"/>
                </a:solidFill>
              </a:rPr>
              <a:t>(STATUTE), </a:t>
            </a:r>
            <a:r>
              <a:rPr lang="en-US" sz="2800" dirty="0">
                <a:solidFill>
                  <a:srgbClr val="9900FF"/>
                </a:solidFill>
              </a:rPr>
              <a:t>as being placed in a contained 	area of </a:t>
            </a:r>
            <a:r>
              <a:rPr lang="en-US" sz="2800" dirty="0">
                <a:ln w="12700">
                  <a:solidFill>
                    <a:srgbClr val="00FF99"/>
                  </a:solidFill>
                </a:ln>
                <a:solidFill>
                  <a:srgbClr val="9900FF"/>
                </a:solidFill>
                <a:latin typeface="Arial Black" panose="020B0A04020102020204" pitchFamily="34" charset="0"/>
              </a:rPr>
              <a:t>NO CONTAMINATION?</a:t>
            </a:r>
            <a:br>
              <a:rPr lang="en-US" sz="2800" dirty="0">
                <a:ln w="12700">
                  <a:solidFill>
                    <a:srgbClr val="00FF99"/>
                  </a:solidFill>
                </a:ln>
                <a:solidFill>
                  <a:srgbClr val="9900FF"/>
                </a:solidFill>
                <a:latin typeface="Arial Black" panose="020B0A04020102020204" pitchFamily="34" charset="0"/>
              </a:rPr>
            </a:br>
            <a:endParaRPr lang="en-US" sz="2800" dirty="0">
              <a:ln w="12700">
                <a:solidFill>
                  <a:srgbClr val="00FF99"/>
                </a:solidFill>
              </a:ln>
              <a:solidFill>
                <a:srgbClr val="9900FF"/>
              </a:solidFill>
              <a:latin typeface="Arial Black" panose="020B0A04020102020204" pitchFamily="34" charset="0"/>
            </a:endParaRPr>
          </a:p>
          <a:p>
            <a:pPr lvl="0"/>
            <a:r>
              <a:rPr lang="en-US" sz="2800" dirty="0">
                <a:solidFill>
                  <a:srgbClr val="008080"/>
                </a:solidFill>
                <a:latin typeface="Georgia" panose="02040502050405020303" pitchFamily="18" charset="0"/>
              </a:rPr>
              <a:t>Luke 23:53</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And he took it down, and wrapped it in a linen cloth, and laid 	him in a tomb that was hewn in stone, </a:t>
            </a:r>
            <a:r>
              <a:rPr lang="en-US" sz="2800" dirty="0">
                <a:ln>
                  <a:solidFill>
                    <a:sysClr val="windowText" lastClr="000000"/>
                  </a:solidFill>
                </a:ln>
                <a:solidFill>
                  <a:schemeClr val="bg2">
                    <a:lumMod val="60000"/>
                    <a:lumOff val="40000"/>
                  </a:schemeClr>
                </a:solidFill>
                <a:effectLst>
                  <a:glow rad="127000">
                    <a:srgbClr val="00FFFF"/>
                  </a:glow>
                </a:effectLst>
                <a:latin typeface="Georgia" panose="02040502050405020303" pitchFamily="18" charset="0"/>
              </a:rPr>
              <a:t>where never man had yet lain.</a:t>
            </a:r>
            <a:endParaRPr lang="en-US" sz="2800" dirty="0">
              <a:ln>
                <a:solidFill>
                  <a:sysClr val="windowText" lastClr="000000"/>
                </a:solidFill>
              </a:ln>
              <a:solidFill>
                <a:schemeClr val="bg2">
                  <a:lumMod val="60000"/>
                  <a:lumOff val="40000"/>
                </a:schemeClr>
              </a:solidFill>
              <a:effectLst>
                <a:glow rad="127000">
                  <a:srgbClr val="00FFFF"/>
                </a:glow>
              </a:effectLst>
              <a:latin typeface="Arial Black" panose="020B0A04020102020204" pitchFamily="34" charset="0"/>
            </a:endParaRPr>
          </a:p>
          <a:p>
            <a:pPr lvl="0"/>
            <a:endParaRPr lang="en-US" sz="800" dirty="0">
              <a:ln w="12700">
                <a:solidFill>
                  <a:srgbClr val="00FF99"/>
                </a:solidFill>
              </a:ln>
              <a:solidFill>
                <a:srgbClr val="9900FF"/>
              </a:solidFill>
              <a:latin typeface="Arial Black" panose="020B0A04020102020204" pitchFamily="34" charset="0"/>
            </a:endParaRPr>
          </a:p>
        </p:txBody>
      </p:sp>
    </p:spTree>
    <p:extLst>
      <p:ext uri="{BB962C8B-B14F-4D97-AF65-F5344CB8AC3E}">
        <p14:creationId xmlns:p14="http://schemas.microsoft.com/office/powerpoint/2010/main" val="243592012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heel(1)">
                                      <p:cBhvr>
                                        <p:cTn id="7" dur="125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heel(1)">
                                      <p:cBhvr>
                                        <p:cTn id="12" dur="12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60201" y="6614586"/>
            <a:ext cx="465984" cy="277598"/>
          </a:xfrm>
        </p:spPr>
        <p:txBody>
          <a:bodyPr/>
          <a:lstStyle/>
          <a:p>
            <a:fld id="{6D22F896-40B5-4ADD-8801-0D06FADFA095}" type="slidenum">
              <a:rPr lang="en-US" sz="1100" b="1" smtClean="0">
                <a:solidFill>
                  <a:schemeClr val="bg1"/>
                </a:solidFill>
              </a:rPr>
              <a:t>43</a:t>
            </a:fld>
            <a:endParaRPr lang="en-US" sz="1100" b="1" dirty="0">
              <a:solidFill>
                <a:schemeClr val="bg1"/>
              </a:solidFill>
            </a:endParaRPr>
          </a:p>
        </p:txBody>
      </p:sp>
      <p:sp>
        <p:nvSpPr>
          <p:cNvPr id="2" name="Rectangle 1"/>
          <p:cNvSpPr/>
          <p:nvPr/>
        </p:nvSpPr>
        <p:spPr>
          <a:xfrm>
            <a:off x="239713" y="1278467"/>
            <a:ext cx="11785600" cy="4274608"/>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lvl="0"/>
            <a:endParaRPr lang="en-US" sz="800" dirty="0">
              <a:ln w="12700">
                <a:solidFill>
                  <a:srgbClr val="00FF99"/>
                </a:solidFill>
              </a:ln>
              <a:solidFill>
                <a:srgbClr val="9900FF"/>
              </a:solidFill>
              <a:latin typeface="Arial Black" panose="020B0A04020102020204" pitchFamily="34" charset="0"/>
            </a:endParaRPr>
          </a:p>
          <a:p>
            <a:pPr lvl="0"/>
            <a:r>
              <a:rPr lang="en-US" sz="2800" dirty="0">
                <a:ln w="12700">
                  <a:solidFill>
                    <a:srgbClr val="00FF99"/>
                  </a:solidFill>
                </a:ln>
                <a:solidFill>
                  <a:srgbClr val="9900FF"/>
                </a:solidFill>
                <a:latin typeface="Arial Black" panose="020B0A04020102020204" pitchFamily="34" charset="0"/>
              </a:rPr>
              <a:t>No! Yahusha never received contamination from the tomb. Not according to the Scriptures!  Yahusha arose in a PURE and UNDEFILED state, ready to fulfill the statutes of the Wave Sheaf feast. Yahusha was </a:t>
            </a:r>
            <a:r>
              <a:rPr lang="en-US" sz="2800" dirty="0">
                <a:ln w="12700">
                  <a:solidFill>
                    <a:srgbClr val="00FF99"/>
                  </a:solidFill>
                </a:ln>
                <a:solidFill>
                  <a:schemeClr val="bg1"/>
                </a:solidFill>
                <a:latin typeface="Arial Black" panose="020B0A04020102020204" pitchFamily="34" charset="0"/>
              </a:rPr>
              <a:t>&amp;</a:t>
            </a:r>
            <a:r>
              <a:rPr lang="en-US" sz="2800" dirty="0">
                <a:ln w="12700">
                  <a:solidFill>
                    <a:srgbClr val="00FF99"/>
                  </a:solidFill>
                </a:ln>
                <a:solidFill>
                  <a:srgbClr val="9900FF"/>
                </a:solidFill>
                <a:latin typeface="Arial Black" panose="020B0A04020102020204" pitchFamily="34" charset="0"/>
              </a:rPr>
              <a:t> is the </a:t>
            </a:r>
            <a:r>
              <a:rPr lang="en-US" sz="2800" u="sng" dirty="0">
                <a:ln w="12700">
                  <a:solidFill>
                    <a:srgbClr val="00FF99"/>
                  </a:solidFill>
                </a:ln>
                <a:solidFill>
                  <a:srgbClr val="9900FF"/>
                </a:solidFill>
                <a:latin typeface="Arial Black" panose="020B0A04020102020204" pitchFamily="34" charset="0"/>
              </a:rPr>
              <a:t>First Fruit</a:t>
            </a:r>
            <a:r>
              <a:rPr lang="en-US" sz="2800" dirty="0">
                <a:ln w="12700">
                  <a:solidFill>
                    <a:srgbClr val="00FF99"/>
                  </a:solidFill>
                </a:ln>
                <a:solidFill>
                  <a:srgbClr val="9900FF"/>
                </a:solidFill>
                <a:latin typeface="Arial Black" panose="020B0A04020102020204" pitchFamily="34" charset="0"/>
              </a:rPr>
              <a:t> offering!</a:t>
            </a:r>
          </a:p>
          <a:p>
            <a:pPr lvl="0"/>
            <a:br>
              <a:rPr lang="en-US" sz="2800" dirty="0">
                <a:ln w="12700">
                  <a:solidFill>
                    <a:srgbClr val="00FF99"/>
                  </a:solidFill>
                </a:ln>
                <a:solidFill>
                  <a:srgbClr val="9900FF"/>
                </a:solidFill>
                <a:latin typeface="Arial Black" panose="020B0A04020102020204" pitchFamily="34" charset="0"/>
              </a:rPr>
            </a:br>
            <a:endParaRPr lang="en-US" sz="2800" dirty="0">
              <a:ln w="12700">
                <a:solidFill>
                  <a:srgbClr val="00FF99"/>
                </a:solidFill>
              </a:ln>
              <a:solidFill>
                <a:srgbClr val="9900FF"/>
              </a:solidFill>
              <a:latin typeface="Arial Black" panose="020B0A04020102020204" pitchFamily="34" charset="0"/>
            </a:endParaRPr>
          </a:p>
          <a:p>
            <a:pPr lvl="0"/>
            <a:r>
              <a:rPr lang="en-US" sz="2800" dirty="0">
                <a:ln w="12700">
                  <a:solidFill>
                    <a:srgbClr val="00FF99"/>
                  </a:solidFill>
                </a:ln>
                <a:solidFill>
                  <a:srgbClr val="9900FF"/>
                </a:solidFill>
                <a:latin typeface="Arial Black" panose="020B0A04020102020204" pitchFamily="34" charset="0"/>
              </a:rPr>
              <a:t>That tomb where Yahusha was placed had never experienced a decaying human in it. It was UNDEFILED! </a:t>
            </a:r>
            <a:endParaRPr lang="en-US" sz="2800" dirty="0">
              <a:solidFill>
                <a:srgbClr val="002060"/>
              </a:solidFill>
            </a:endParaRPr>
          </a:p>
        </p:txBody>
      </p:sp>
      <p:sp>
        <p:nvSpPr>
          <p:cNvPr id="3" name="Rounded Rectangle 2"/>
          <p:cNvSpPr/>
          <p:nvPr/>
        </p:nvSpPr>
        <p:spPr>
          <a:xfrm>
            <a:off x="8255001" y="3541186"/>
            <a:ext cx="1921933" cy="474133"/>
          </a:xfrm>
          <a:prstGeom prst="roundRect">
            <a:avLst>
              <a:gd name="adj" fmla="val 50000"/>
            </a:avLst>
          </a:prstGeom>
          <a:ln>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a:solidFill>
                    <a:srgbClr val="00FFFF"/>
                  </a:solidFill>
                </a:ln>
                <a:solidFill>
                  <a:srgbClr val="002060"/>
                </a:solidFill>
              </a:rPr>
              <a:t>1 </a:t>
            </a:r>
            <a:r>
              <a:rPr lang="en-CA" dirty="0" err="1">
                <a:ln>
                  <a:solidFill>
                    <a:srgbClr val="00FFFF"/>
                  </a:solidFill>
                </a:ln>
                <a:solidFill>
                  <a:srgbClr val="002060"/>
                </a:solidFill>
              </a:rPr>
              <a:t>Cor</a:t>
            </a:r>
            <a:r>
              <a:rPr lang="en-CA" dirty="0">
                <a:ln>
                  <a:solidFill>
                    <a:srgbClr val="00FFFF"/>
                  </a:solidFill>
                </a:ln>
                <a:solidFill>
                  <a:srgbClr val="002060"/>
                </a:solidFill>
              </a:rPr>
              <a:t> 15:20,22</a:t>
            </a:r>
          </a:p>
        </p:txBody>
      </p:sp>
    </p:spTree>
    <p:extLst>
      <p:ext uri="{BB962C8B-B14F-4D97-AF65-F5344CB8AC3E}">
        <p14:creationId xmlns:p14="http://schemas.microsoft.com/office/powerpoint/2010/main" val="269285555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12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heel(1)">
                                      <p:cBhvr>
                                        <p:cTn id="12" dur="1250"/>
                                        <p:tgtEl>
                                          <p:spTgt spid="2">
                                            <p:txEl>
                                              <p:pRg st="3" end="3"/>
                                            </p:txEl>
                                          </p:spTgt>
                                        </p:tgtEl>
                                      </p:cBhvr>
                                    </p:animEffect>
                                  </p:childTnLst>
                                </p:cTn>
                              </p:par>
                            </p:childTnLst>
                          </p:cTn>
                        </p:par>
                        <p:par>
                          <p:cTn id="13" fill="hold">
                            <p:stCondLst>
                              <p:cond delay="1250"/>
                            </p:stCondLst>
                            <p:childTnLst>
                              <p:par>
                                <p:cTn id="14" presetID="14" presetClass="entr" presetSubtype="10" fill="hold" grpId="0" nodeType="afterEffect">
                                  <p:stCondLst>
                                    <p:cond delay="400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17867" y="6614586"/>
            <a:ext cx="508317" cy="277598"/>
          </a:xfrm>
        </p:spPr>
        <p:txBody>
          <a:bodyPr/>
          <a:lstStyle/>
          <a:p>
            <a:fld id="{6D22F896-40B5-4ADD-8801-0D06FADFA095}" type="slidenum">
              <a:rPr lang="en-US" sz="1100" b="1" smtClean="0">
                <a:solidFill>
                  <a:schemeClr val="bg1"/>
                </a:solidFill>
              </a:rPr>
              <a:t>44</a:t>
            </a:fld>
            <a:endParaRPr lang="en-US" sz="1100" b="1" dirty="0">
              <a:solidFill>
                <a:schemeClr val="bg1"/>
              </a:solidFill>
            </a:endParaRPr>
          </a:p>
        </p:txBody>
      </p:sp>
      <p:sp>
        <p:nvSpPr>
          <p:cNvPr id="2" name="Rectangle 1"/>
          <p:cNvSpPr/>
          <p:nvPr/>
        </p:nvSpPr>
        <p:spPr>
          <a:xfrm>
            <a:off x="274320" y="323850"/>
            <a:ext cx="11681460" cy="6219825"/>
          </a:xfrm>
          <a:prstGeom prst="rect">
            <a:avLst/>
          </a:prstGeom>
          <a:no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US" sz="3200" dirty="0">
                <a:solidFill>
                  <a:srgbClr val="0000FF"/>
                </a:solidFill>
              </a:rPr>
              <a:t>Yahusha</a:t>
            </a:r>
            <a:r>
              <a:rPr lang="en-US" sz="3200" dirty="0">
                <a:solidFill>
                  <a:srgbClr val="002060"/>
                </a:solidFill>
              </a:rPr>
              <a:t> went through His own </a:t>
            </a:r>
            <a:r>
              <a:rPr lang="en-US" sz="3200" b="1" dirty="0">
                <a:solidFill>
                  <a:srgbClr val="002060"/>
                </a:solidFill>
              </a:rPr>
              <a:t>“</a:t>
            </a:r>
            <a:r>
              <a:rPr lang="en-US" sz="3200" b="1" dirty="0">
                <a:ln>
                  <a:solidFill>
                    <a:srgbClr val="0000FF"/>
                  </a:solidFill>
                </a:ln>
                <a:solidFill>
                  <a:srgbClr val="FF0000"/>
                </a:solidFill>
              </a:rPr>
              <a:t>CLEANSING FIRE</a:t>
            </a:r>
            <a:r>
              <a:rPr lang="en-US" sz="3200" b="1" dirty="0">
                <a:solidFill>
                  <a:srgbClr val="002060"/>
                </a:solidFill>
              </a:rPr>
              <a:t>” </a:t>
            </a:r>
            <a:r>
              <a:rPr lang="en-US" sz="3200" dirty="0">
                <a:solidFill>
                  <a:srgbClr val="002060"/>
                </a:solidFill>
              </a:rPr>
              <a:t>just volunteering through the Passion Week. </a:t>
            </a:r>
            <a:br>
              <a:rPr lang="en-US" sz="3200" dirty="0">
                <a:solidFill>
                  <a:srgbClr val="002060"/>
                </a:solidFill>
              </a:rPr>
            </a:br>
            <a:r>
              <a:rPr lang="en-US" sz="3200" dirty="0">
                <a:solidFill>
                  <a:srgbClr val="002060"/>
                </a:solidFill>
              </a:rPr>
              <a:t>He was “tried and purified” through these trials including all through His life on earth.</a:t>
            </a:r>
          </a:p>
          <a:p>
            <a:r>
              <a:rPr lang="en-US" sz="3200" dirty="0">
                <a:solidFill>
                  <a:srgbClr val="002060"/>
                </a:solidFill>
              </a:rPr>
              <a:t>Volunteering unto death being sinless, “cleansed” Him and qualified Him, to be worthy for His commission to cleanse mankind from sin. </a:t>
            </a:r>
            <a:r>
              <a:rPr lang="en-US" sz="3200" u="sng" dirty="0">
                <a:solidFill>
                  <a:srgbClr val="002060"/>
                </a:solidFill>
              </a:rPr>
              <a:t>Not </a:t>
            </a:r>
            <a:r>
              <a:rPr lang="en-US" sz="3200" dirty="0">
                <a:solidFill>
                  <a:srgbClr val="002060"/>
                </a:solidFill>
              </a:rPr>
              <a:t>j</a:t>
            </a:r>
            <a:r>
              <a:rPr lang="en-US" sz="3200" u="sng" dirty="0">
                <a:solidFill>
                  <a:srgbClr val="002060"/>
                </a:solidFill>
              </a:rPr>
              <a:t>ust e</a:t>
            </a:r>
            <a:r>
              <a:rPr lang="en-US" sz="3200" dirty="0">
                <a:solidFill>
                  <a:srgbClr val="002060"/>
                </a:solidFill>
              </a:rPr>
              <a:t>q</a:t>
            </a:r>
            <a:r>
              <a:rPr lang="en-US" sz="3200" u="sng" dirty="0">
                <a:solidFill>
                  <a:srgbClr val="002060"/>
                </a:solidFill>
              </a:rPr>
              <a:t>ual to the red heifer ashes</a:t>
            </a:r>
            <a:r>
              <a:rPr lang="en-US" sz="3200" dirty="0">
                <a:solidFill>
                  <a:srgbClr val="002060"/>
                </a:solidFill>
              </a:rPr>
              <a:t>, but infinitely and </a:t>
            </a:r>
            <a:r>
              <a:rPr lang="en-US" sz="3200" b="1" dirty="0">
                <a:ln>
                  <a:solidFill>
                    <a:srgbClr val="0000FF"/>
                  </a:solidFill>
                </a:ln>
                <a:solidFill>
                  <a:srgbClr val="FFFF00"/>
                </a:solidFill>
              </a:rPr>
              <a:t>exceedingly more</a:t>
            </a:r>
            <a:r>
              <a:rPr lang="en-US" sz="3200" dirty="0">
                <a:ln>
                  <a:solidFill>
                    <a:sysClr val="windowText" lastClr="000000"/>
                  </a:solidFill>
                </a:ln>
                <a:solidFill>
                  <a:srgbClr val="FFFF00"/>
                </a:solidFill>
              </a:rPr>
              <a:t>,</a:t>
            </a:r>
            <a:r>
              <a:rPr lang="en-US" sz="3200" dirty="0">
                <a:solidFill>
                  <a:srgbClr val="002060"/>
                </a:solidFill>
              </a:rPr>
              <a:t> - </a:t>
            </a:r>
            <a:r>
              <a:rPr lang="en-US" sz="3200" b="1" dirty="0">
                <a:ln>
                  <a:solidFill>
                    <a:srgbClr val="0000FF"/>
                  </a:solidFill>
                </a:ln>
                <a:solidFill>
                  <a:srgbClr val="FF33CC"/>
                </a:solidFill>
              </a:rPr>
              <a:t>FOR ALL ETERNITY!</a:t>
            </a:r>
            <a:br>
              <a:rPr lang="en-US" sz="3200" b="1" dirty="0">
                <a:ln>
                  <a:solidFill>
                    <a:srgbClr val="0000FF"/>
                  </a:solidFill>
                </a:ln>
                <a:solidFill>
                  <a:srgbClr val="FF33CC"/>
                </a:solidFill>
              </a:rPr>
            </a:br>
            <a:endParaRPr lang="en-US" sz="3200" b="1" dirty="0">
              <a:ln>
                <a:solidFill>
                  <a:srgbClr val="0000FF"/>
                </a:solidFill>
              </a:ln>
              <a:solidFill>
                <a:srgbClr val="FF33CC"/>
              </a:solidFill>
            </a:endParaRPr>
          </a:p>
          <a:p>
            <a:r>
              <a:rPr lang="en-US" sz="3200" dirty="0">
                <a:solidFill>
                  <a:srgbClr val="002060"/>
                </a:solidFill>
              </a:rPr>
              <a:t>					</a:t>
            </a:r>
            <a:r>
              <a:rPr lang="en-US" sz="8800" dirty="0">
                <a:solidFill>
                  <a:srgbClr val="0000FF"/>
                </a:solidFill>
                <a:effectLst>
                  <a:glow rad="520700">
                    <a:srgbClr val="FFFF00"/>
                  </a:glow>
                </a:effectLst>
                <a:latin typeface="Footlight MT Light" panose="0204060206030A020304" pitchFamily="18" charset="0"/>
              </a:rPr>
              <a:t>HALLELU-YAH</a:t>
            </a:r>
            <a:r>
              <a:rPr lang="en-US" sz="3200" dirty="0">
                <a:solidFill>
                  <a:srgbClr val="002060"/>
                </a:solidFill>
              </a:rPr>
              <a:t>  </a:t>
            </a:r>
          </a:p>
        </p:txBody>
      </p:sp>
    </p:spTree>
    <p:extLst>
      <p:ext uri="{BB962C8B-B14F-4D97-AF65-F5344CB8AC3E}">
        <p14:creationId xmlns:p14="http://schemas.microsoft.com/office/powerpoint/2010/main" val="55050396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2000">
              <a:srgbClr val="FFFF00">
                <a:alpha val="45000"/>
              </a:srgbClr>
            </a:gs>
            <a:gs pos="52000">
              <a:schemeClr val="accent5">
                <a:lumMod val="76000"/>
              </a:schemeClr>
            </a:gs>
            <a:gs pos="6000">
              <a:srgbClr val="FF0000"/>
            </a:gs>
          </a:gsLst>
          <a:lin ang="54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30791" y="5916344"/>
            <a:ext cx="455716" cy="277598"/>
          </a:xfrm>
        </p:spPr>
        <p:txBody>
          <a:bodyPr/>
          <a:lstStyle/>
          <a:p>
            <a:fld id="{6D22F896-40B5-4ADD-8801-0D06FADFA095}" type="slidenum">
              <a:rPr lang="en-US" sz="1100" smtClean="0">
                <a:solidFill>
                  <a:schemeClr val="bg1"/>
                </a:solidFill>
              </a:rPr>
              <a:t>45</a:t>
            </a:fld>
            <a:endParaRPr lang="en-US" sz="1100" dirty="0">
              <a:solidFill>
                <a:schemeClr val="bg1"/>
              </a:solidFill>
            </a:endParaRPr>
          </a:p>
        </p:txBody>
      </p:sp>
      <p:sp>
        <p:nvSpPr>
          <p:cNvPr id="2" name="Rectangle 1"/>
          <p:cNvSpPr/>
          <p:nvPr/>
        </p:nvSpPr>
        <p:spPr>
          <a:xfrm>
            <a:off x="350378" y="560231"/>
            <a:ext cx="11494613" cy="6179934"/>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r>
              <a:rPr lang="en-US" sz="2800" dirty="0">
                <a:solidFill>
                  <a:schemeClr val="bg1"/>
                </a:solidFill>
                <a:latin typeface="TITUS Cyberbit Basic" panose="02020603050405020304" pitchFamily="18" charset="0"/>
              </a:rPr>
              <a:t> </a:t>
            </a:r>
            <a:r>
              <a:rPr lang="en-US" sz="2800" dirty="0" err="1">
                <a:solidFill>
                  <a:srgbClr val="008080"/>
                </a:solidFill>
                <a:latin typeface="Georgia" panose="02040502050405020303" pitchFamily="18" charset="0"/>
              </a:rPr>
              <a:t>Num</a:t>
            </a:r>
            <a:r>
              <a:rPr lang="en-US" sz="2800" dirty="0">
                <a:solidFill>
                  <a:srgbClr val="008080"/>
                </a:solidFill>
                <a:latin typeface="Georgia" panose="02040502050405020303" pitchFamily="18" charset="0"/>
              </a:rPr>
              <a:t> 19:9</a:t>
            </a:r>
            <a:r>
              <a:rPr lang="en-US" dirty="0">
                <a:solidFill>
                  <a:srgbClr val="FF33CC"/>
                </a:solidFill>
                <a:latin typeface="Georgia" panose="02040502050405020303" pitchFamily="18" charset="0"/>
              </a:rPr>
              <a:t>(b) </a:t>
            </a:r>
            <a:r>
              <a:rPr lang="en-US" sz="2800" dirty="0">
                <a:solidFill>
                  <a:srgbClr val="FF0000"/>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and shall place them </a:t>
            </a:r>
            <a:r>
              <a:rPr lang="en-US" sz="2800" u="sng" dirty="0">
                <a:solidFill>
                  <a:srgbClr val="00B050"/>
                </a:solidFill>
                <a:latin typeface="Georgia" panose="02040502050405020303" pitchFamily="18" charset="0"/>
              </a:rPr>
              <a:t>outside the cam</a:t>
            </a:r>
            <a:r>
              <a:rPr lang="en-US" sz="2800" dirty="0">
                <a:solidFill>
                  <a:srgbClr val="00B050"/>
                </a:solidFill>
                <a:latin typeface="Georgia" panose="02040502050405020303" pitchFamily="18" charset="0"/>
              </a:rPr>
              <a:t>p </a:t>
            </a:r>
            <a:r>
              <a:rPr lang="en-US" sz="2800" dirty="0">
                <a:solidFill>
                  <a:schemeClr val="bg2">
                    <a:lumMod val="60000"/>
                    <a:lumOff val="40000"/>
                  </a:schemeClr>
                </a:solidFill>
                <a:latin typeface="Georgia" panose="02040502050405020303" pitchFamily="18" charset="0"/>
              </a:rPr>
              <a:t>in a </a:t>
            </a:r>
            <a:r>
              <a:rPr lang="en-US" sz="2800" dirty="0">
                <a:solidFill>
                  <a:srgbClr val="0000FF"/>
                </a:solidFill>
                <a:latin typeface="Georgia" panose="02040502050405020303" pitchFamily="18" charset="0"/>
              </a:rPr>
              <a:t>clean</a:t>
            </a:r>
            <a:r>
              <a:rPr lang="en-US" sz="2800" dirty="0">
                <a:solidFill>
                  <a:schemeClr val="bg2">
                    <a:lumMod val="60000"/>
                    <a:lumOff val="40000"/>
                  </a:schemeClr>
                </a:solidFill>
                <a:latin typeface="Georgia" panose="02040502050405020303" pitchFamily="18" charset="0"/>
              </a:rPr>
              <a:t> place.</a:t>
            </a:r>
          </a:p>
          <a:p>
            <a:endParaRPr lang="en-US" sz="1000" dirty="0">
              <a:solidFill>
                <a:schemeClr val="bg2">
                  <a:lumMod val="60000"/>
                  <a:lumOff val="40000"/>
                </a:schemeClr>
              </a:solidFill>
              <a:latin typeface="Georgia" panose="02040502050405020303" pitchFamily="18" charset="0"/>
            </a:endParaRPr>
          </a:p>
          <a:p>
            <a:r>
              <a:rPr lang="en-US" sz="2800" dirty="0">
                <a:solidFill>
                  <a:schemeClr val="bg2">
                    <a:lumMod val="60000"/>
                    <a:lumOff val="40000"/>
                  </a:schemeClr>
                </a:solidFill>
                <a:latin typeface="Georgia" panose="02040502050405020303" pitchFamily="18" charset="0"/>
              </a:rPr>
              <a:t>		</a:t>
            </a:r>
            <a:r>
              <a:rPr lang="en-US" sz="2800" dirty="0">
                <a:solidFill>
                  <a:srgbClr val="008080"/>
                </a:solidFill>
                <a:latin typeface="TITUS Cyberbit Basic" panose="02020603050405020304" pitchFamily="18" charset="0"/>
              </a:rPr>
              <a:t>Luk 23:50 -54</a:t>
            </a:r>
            <a:r>
              <a:rPr lang="en-US" sz="2800" dirty="0">
                <a:solidFill>
                  <a:prstClr val="black"/>
                </a:solidFill>
                <a:latin typeface="TITUS Cyberbit Basic" panose="02020603050405020304" pitchFamily="18" charset="0"/>
              </a:rPr>
              <a:t>  </a:t>
            </a:r>
            <a:r>
              <a:rPr lang="en-US" sz="2800" dirty="0">
                <a:solidFill>
                  <a:schemeClr val="bg2">
                    <a:lumMod val="60000"/>
                    <a:lumOff val="40000"/>
                  </a:schemeClr>
                </a:solidFill>
                <a:latin typeface="TITUS Cyberbit Basic" panose="02020603050405020304" pitchFamily="18" charset="0"/>
              </a:rPr>
              <a:t>And see, a man named </a:t>
            </a:r>
            <a:r>
              <a:rPr lang="en-US" sz="2800" dirty="0" err="1">
                <a:solidFill>
                  <a:schemeClr val="bg2">
                    <a:lumMod val="60000"/>
                    <a:lumOff val="40000"/>
                  </a:schemeClr>
                </a:solidFill>
                <a:latin typeface="TITUS Cyberbit Basic" panose="02020603050405020304" pitchFamily="18" charset="0"/>
              </a:rPr>
              <a:t>Yosĕph</a:t>
            </a:r>
            <a:r>
              <a:rPr lang="en-US" sz="2800" dirty="0">
                <a:solidFill>
                  <a:schemeClr val="bg2">
                    <a:lumMod val="60000"/>
                    <a:lumOff val="40000"/>
                  </a:schemeClr>
                </a:solidFill>
                <a:latin typeface="TITUS Cyberbit Basic" panose="02020603050405020304" pitchFamily="18" charset="0"/>
              </a:rPr>
              <a:t>, a council member, a 					</a:t>
            </a:r>
            <a:r>
              <a:rPr lang="en-US" sz="2800" dirty="0">
                <a:solidFill>
                  <a:srgbClr val="9900FF"/>
                </a:solidFill>
                <a:latin typeface="TITUS Cyberbit Basic" panose="02020603050405020304" pitchFamily="18" charset="0"/>
              </a:rPr>
              <a:t>g</a:t>
            </a:r>
            <a:r>
              <a:rPr lang="en-US" sz="2800" u="sng" dirty="0">
                <a:solidFill>
                  <a:srgbClr val="9900FF"/>
                </a:solidFill>
                <a:latin typeface="TITUS Cyberbit Basic" panose="02020603050405020304" pitchFamily="18" charset="0"/>
              </a:rPr>
              <a:t>ood and ri</a:t>
            </a:r>
            <a:r>
              <a:rPr lang="en-US" sz="2800" dirty="0">
                <a:solidFill>
                  <a:srgbClr val="9900FF"/>
                </a:solidFill>
                <a:latin typeface="TITUS Cyberbit Basic" panose="02020603050405020304" pitchFamily="18" charset="0"/>
              </a:rPr>
              <a:t>g</a:t>
            </a:r>
            <a:r>
              <a:rPr lang="en-US" sz="2800" u="sng" dirty="0">
                <a:solidFill>
                  <a:srgbClr val="9900FF"/>
                </a:solidFill>
                <a:latin typeface="TITUS Cyberbit Basic" panose="02020603050405020304" pitchFamily="18" charset="0"/>
              </a:rPr>
              <a:t>hteous man</a:t>
            </a:r>
            <a:r>
              <a:rPr lang="en-US" sz="2800" dirty="0">
                <a:solidFill>
                  <a:srgbClr val="9900FF"/>
                </a:solidFill>
                <a:latin typeface="TITUS Cyberbit Basic" panose="02020603050405020304" pitchFamily="18" charset="0"/>
              </a:rPr>
              <a:t>, - </a:t>
            </a:r>
            <a:r>
              <a:rPr lang="en-US" dirty="0">
                <a:solidFill>
                  <a:schemeClr val="bg1"/>
                </a:solidFill>
                <a:latin typeface="TITUS Cyberbit Basic" panose="02020603050405020304" pitchFamily="18" charset="0"/>
              </a:rPr>
              <a:t>(v:51) </a:t>
            </a:r>
            <a:r>
              <a:rPr lang="en-US" sz="2800" dirty="0">
                <a:solidFill>
                  <a:schemeClr val="bg2">
                    <a:lumMod val="60000"/>
                    <a:lumOff val="40000"/>
                  </a:schemeClr>
                </a:solidFill>
                <a:latin typeface="TITUS Cyberbit Basic" panose="02020603050405020304" pitchFamily="18" charset="0"/>
              </a:rPr>
              <a:t>he was not agreeing with their 					counsel and deed - from </a:t>
            </a:r>
            <a:r>
              <a:rPr lang="en-US" sz="2800" dirty="0" err="1">
                <a:solidFill>
                  <a:schemeClr val="bg2">
                    <a:lumMod val="60000"/>
                    <a:lumOff val="40000"/>
                  </a:schemeClr>
                </a:solidFill>
                <a:latin typeface="TITUS Cyberbit Basic" panose="02020603050405020304" pitchFamily="18" charset="0"/>
              </a:rPr>
              <a:t>Ramathayim</a:t>
            </a:r>
            <a:r>
              <a:rPr lang="en-US" sz="2800" dirty="0">
                <a:solidFill>
                  <a:schemeClr val="bg2">
                    <a:lumMod val="60000"/>
                    <a:lumOff val="40000"/>
                  </a:schemeClr>
                </a:solidFill>
                <a:latin typeface="TITUS Cyberbit Basic" panose="02020603050405020304" pitchFamily="18" charset="0"/>
              </a:rPr>
              <a:t>, a city of the Yehuḏim, who 				himself was also waiting for the reign of Elohim, </a:t>
            </a:r>
            <a:r>
              <a:rPr lang="en-US" sz="1600" dirty="0">
                <a:solidFill>
                  <a:schemeClr val="bg1"/>
                </a:solidFill>
                <a:latin typeface="TITUS Cyberbit Basic" panose="02020603050405020304" pitchFamily="18" charset="0"/>
              </a:rPr>
              <a:t>(v:52)  </a:t>
            </a:r>
            <a:r>
              <a:rPr lang="en-US" sz="2800" dirty="0">
                <a:solidFill>
                  <a:schemeClr val="bg2">
                    <a:lumMod val="60000"/>
                    <a:lumOff val="40000"/>
                  </a:schemeClr>
                </a:solidFill>
                <a:latin typeface="TITUS Cyberbit Basic" panose="02020603050405020304" pitchFamily="18" charset="0"/>
              </a:rPr>
              <a:t>he, going to 				Pilate, asked for the body of</a:t>
            </a:r>
            <a:r>
              <a:rPr lang="en-US" sz="2800" dirty="0">
                <a:solidFill>
                  <a:prstClr val="black"/>
                </a:solidFill>
                <a:latin typeface="TITUS Cyberbit Basic" panose="02020603050405020304" pitchFamily="18" charset="0"/>
              </a:rPr>
              <a:t> </a:t>
            </a:r>
            <a:r>
              <a:rPr lang="he-IL" sz="2800" dirty="0">
                <a:solidFill>
                  <a:srgbClr val="0000FF"/>
                </a:solidFill>
                <a:latin typeface="Arial" panose="020B0604020202020204" pitchFamily="34" charset="0"/>
              </a:rPr>
              <a:t>יהושע</a:t>
            </a:r>
            <a:r>
              <a:rPr lang="en-US" sz="2800" dirty="0">
                <a:solidFill>
                  <a:srgbClr val="0000FF"/>
                </a:solidFill>
                <a:latin typeface="TITUS Cyberbit Basic" panose="02020603050405020304" pitchFamily="18" charset="0"/>
              </a:rPr>
              <a:t>. </a:t>
            </a:r>
            <a:r>
              <a:rPr lang="en-US" sz="1600" dirty="0">
                <a:solidFill>
                  <a:schemeClr val="bg1"/>
                </a:solidFill>
                <a:latin typeface="TITUS Cyberbit Basic" panose="02020603050405020304" pitchFamily="18" charset="0"/>
              </a:rPr>
              <a:t>(v:53)  </a:t>
            </a:r>
            <a:r>
              <a:rPr lang="en-US" sz="2800" dirty="0">
                <a:solidFill>
                  <a:schemeClr val="bg2">
                    <a:lumMod val="60000"/>
                    <a:lumOff val="40000"/>
                  </a:schemeClr>
                </a:solidFill>
                <a:latin typeface="TITUS Cyberbit Basic" panose="02020603050405020304" pitchFamily="18" charset="0"/>
              </a:rPr>
              <a:t>And taking it down, he 					wrapped it in linen, </a:t>
            </a:r>
            <a:r>
              <a:rPr lang="en-US" sz="2800" u="sng" dirty="0">
                <a:solidFill>
                  <a:srgbClr val="9900FF"/>
                </a:solidFill>
                <a:latin typeface="TITUS Cyberbit Basic" panose="02020603050405020304" pitchFamily="18" charset="0"/>
              </a:rPr>
              <a:t>and laid it in a tomb hewn out of the rock</a:t>
            </a:r>
            <a:r>
              <a:rPr lang="en-US" sz="2800" dirty="0">
                <a:solidFill>
                  <a:srgbClr val="9900FF"/>
                </a:solidFill>
                <a:latin typeface="TITUS Cyberbit Basic" panose="02020603050405020304" pitchFamily="18" charset="0"/>
              </a:rPr>
              <a:t>, </a:t>
            </a:r>
            <a:r>
              <a:rPr lang="en-US" sz="2800" dirty="0">
                <a:solidFill>
                  <a:schemeClr val="bg2">
                    <a:lumMod val="60000"/>
                    <a:lumOff val="40000"/>
                  </a:schemeClr>
                </a:solidFill>
                <a:latin typeface="TITUS Cyberbit Basic" panose="02020603050405020304" pitchFamily="18" charset="0"/>
              </a:rPr>
              <a:t>					</a:t>
            </a:r>
            <a:r>
              <a:rPr lang="en-US" sz="2800" u="sng" dirty="0">
                <a:solidFill>
                  <a:srgbClr val="9900FF"/>
                </a:solidFill>
                <a:latin typeface="TITUS Cyberbit Basic" panose="02020603050405020304" pitchFamily="18" charset="0"/>
              </a:rPr>
              <a:t>where no one was </a:t>
            </a:r>
            <a:r>
              <a:rPr lang="en-US" sz="2800" dirty="0">
                <a:solidFill>
                  <a:srgbClr val="9900FF"/>
                </a:solidFill>
                <a:latin typeface="TITUS Cyberbit Basic" panose="02020603050405020304" pitchFamily="18" charset="0"/>
              </a:rPr>
              <a:t>y</a:t>
            </a:r>
            <a:r>
              <a:rPr lang="en-US" sz="2800" u="sng" dirty="0">
                <a:solidFill>
                  <a:srgbClr val="9900FF"/>
                </a:solidFill>
                <a:latin typeface="TITUS Cyberbit Basic" panose="02020603050405020304" pitchFamily="18" charset="0"/>
              </a:rPr>
              <a:t>et laid</a:t>
            </a:r>
            <a:r>
              <a:rPr lang="en-US" sz="2800" dirty="0">
                <a:solidFill>
                  <a:srgbClr val="9900FF"/>
                </a:solidFill>
                <a:latin typeface="TITUS Cyberbit Basic" panose="02020603050405020304" pitchFamily="18" charset="0"/>
              </a:rPr>
              <a:t>. </a:t>
            </a:r>
            <a:r>
              <a:rPr lang="en-US" sz="1600" dirty="0">
                <a:solidFill>
                  <a:schemeClr val="bg1"/>
                </a:solidFill>
                <a:latin typeface="TITUS Cyberbit Basic" panose="02020603050405020304" pitchFamily="18" charset="0"/>
              </a:rPr>
              <a:t>(v:54)  </a:t>
            </a:r>
            <a:r>
              <a:rPr lang="en-US" sz="2800" b="1" dirty="0">
                <a:ln>
                  <a:solidFill>
                    <a:srgbClr val="0000FF"/>
                  </a:solidFill>
                </a:ln>
                <a:solidFill>
                  <a:schemeClr val="bg2">
                    <a:lumMod val="60000"/>
                    <a:lumOff val="40000"/>
                  </a:schemeClr>
                </a:solidFill>
                <a:effectLst>
                  <a:glow rad="127000">
                    <a:srgbClr val="00FF00"/>
                  </a:glow>
                </a:effectLst>
                <a:latin typeface="TITUS Cyberbit Basic" panose="02020603050405020304" pitchFamily="18" charset="0"/>
              </a:rPr>
              <a:t>And it was Preparation day</a:t>
            </a:r>
            <a:r>
              <a:rPr lang="en-US" sz="2800" b="1" dirty="0">
                <a:ln>
                  <a:solidFill>
                    <a:srgbClr val="0000FF"/>
                  </a:solidFill>
                </a:ln>
                <a:solidFill>
                  <a:schemeClr val="bg2">
                    <a:lumMod val="60000"/>
                    <a:lumOff val="40000"/>
                  </a:schemeClr>
                </a:solidFill>
                <a:latin typeface="TITUS Cyberbit Basic" panose="02020603050405020304" pitchFamily="18" charset="0"/>
              </a:rPr>
              <a:t>, </a:t>
            </a:r>
            <a:r>
              <a:rPr lang="en-US" sz="2800" dirty="0">
                <a:solidFill>
                  <a:schemeClr val="bg2">
                    <a:lumMod val="60000"/>
                    <a:lumOff val="40000"/>
                  </a:schemeClr>
                </a:solidFill>
                <a:latin typeface="TITUS Cyberbit Basic" panose="02020603050405020304" pitchFamily="18" charset="0"/>
              </a:rPr>
              <a:t>and 					the Sabbath was approaching.</a:t>
            </a:r>
          </a:p>
          <a:p>
            <a:endParaRPr lang="en-US" sz="2800" dirty="0">
              <a:solidFill>
                <a:schemeClr val="bg2">
                  <a:lumMod val="60000"/>
                  <a:lumOff val="40000"/>
                </a:schemeClr>
              </a:solidFill>
              <a:latin typeface="TITUS Cyberbit Basic" panose="02020603050405020304" pitchFamily="18" charset="0"/>
            </a:endParaRPr>
          </a:p>
          <a:p>
            <a:endParaRPr lang="en-US" sz="2800" dirty="0">
              <a:solidFill>
                <a:schemeClr val="bg2">
                  <a:lumMod val="60000"/>
                  <a:lumOff val="40000"/>
                </a:schemeClr>
              </a:solidFill>
              <a:latin typeface="TITUS Cyberbit Basic" panose="02020603050405020304" pitchFamily="18" charset="0"/>
            </a:endParaRPr>
          </a:p>
          <a:p>
            <a:r>
              <a:rPr lang="en-US" sz="2800" dirty="0">
                <a:solidFill>
                  <a:schemeClr val="bg2">
                    <a:lumMod val="60000"/>
                    <a:lumOff val="40000"/>
                  </a:schemeClr>
                </a:solidFill>
                <a:latin typeface="TITUS Cyberbit Basic" panose="02020603050405020304" pitchFamily="18" charset="0"/>
              </a:rPr>
              <a:t> </a:t>
            </a:r>
            <a:br>
              <a:rPr lang="en-US" sz="2800" dirty="0">
                <a:solidFill>
                  <a:schemeClr val="bg2">
                    <a:lumMod val="60000"/>
                    <a:lumOff val="40000"/>
                  </a:schemeClr>
                </a:solidFill>
                <a:latin typeface="TITUS Cyberbit Basic" panose="02020603050405020304" pitchFamily="18" charset="0"/>
              </a:rPr>
            </a:br>
            <a:r>
              <a:rPr lang="en-US" sz="2800" dirty="0">
                <a:solidFill>
                  <a:schemeClr val="bg2">
                    <a:lumMod val="60000"/>
                    <a:lumOff val="40000"/>
                  </a:schemeClr>
                </a:solidFill>
                <a:latin typeface="TITUS Cyberbit Basic" panose="02020603050405020304" pitchFamily="18" charset="0"/>
              </a:rPr>
              <a:t>		</a:t>
            </a:r>
          </a:p>
        </p:txBody>
      </p:sp>
      <p:sp>
        <p:nvSpPr>
          <p:cNvPr id="3" name="Rectangle 2"/>
          <p:cNvSpPr/>
          <p:nvPr/>
        </p:nvSpPr>
        <p:spPr>
          <a:xfrm>
            <a:off x="308169" y="56024"/>
            <a:ext cx="7966796" cy="504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cene3d>
              <a:camera prst="orthographicFront"/>
              <a:lightRig rig="threePt" dir="t"/>
            </a:scene3d>
            <a:sp3d extrusionH="57150">
              <a:bevelT h="25400" prst="softRound"/>
            </a:sp3d>
          </a:bodyPr>
          <a:lstStyle/>
          <a:p>
            <a:pPr algn="ctr">
              <a:tabLst>
                <a:tab pos="5646738" algn="l"/>
              </a:tabLst>
            </a:pPr>
            <a:r>
              <a:rPr lang="en-CA" sz="3200" i="1" dirty="0">
                <a:ln w="19050">
                  <a:solidFill>
                    <a:schemeClr val="bg1"/>
                  </a:solidFill>
                </a:ln>
                <a:solidFill>
                  <a:schemeClr val="accent6">
                    <a:lumMod val="75000"/>
                  </a:schemeClr>
                </a:solidFill>
                <a:latin typeface="Arial Black" panose="020B0A04020102020204" pitchFamily="34" charset="0"/>
              </a:rPr>
              <a:t> </a:t>
            </a:r>
            <a:r>
              <a:rPr lang="en-CA" sz="3200" i="1" dirty="0">
                <a:ln w="19050">
                  <a:solidFill>
                    <a:schemeClr val="bg1"/>
                  </a:solidFill>
                </a:ln>
                <a:solidFill>
                  <a:srgbClr val="00FF99"/>
                </a:solidFill>
                <a:effectLst>
                  <a:glow rad="127000">
                    <a:srgbClr val="FFFF00"/>
                  </a:glow>
                </a:effectLst>
                <a:latin typeface="Arial Black" panose="020B0A04020102020204" pitchFamily="34" charset="0"/>
              </a:rPr>
              <a:t>Review</a:t>
            </a:r>
            <a:r>
              <a:rPr lang="en-CA" sz="3200" i="1" dirty="0">
                <a:ln w="19050">
                  <a:solidFill>
                    <a:schemeClr val="bg1"/>
                  </a:solidFill>
                </a:ln>
                <a:solidFill>
                  <a:srgbClr val="00FF99"/>
                </a:solidFill>
                <a:latin typeface="Arial Black" panose="020B0A04020102020204" pitchFamily="34" charset="0"/>
              </a:rPr>
              <a:t> </a:t>
            </a:r>
            <a:r>
              <a:rPr lang="en-CA" i="1" dirty="0">
                <a:ln w="19050">
                  <a:solidFill>
                    <a:schemeClr val="bg1"/>
                  </a:solidFill>
                </a:ln>
                <a:solidFill>
                  <a:srgbClr val="00FF99"/>
                </a:solidFill>
                <a:latin typeface="Arial Black" panose="020B0A04020102020204" pitchFamily="34" charset="0"/>
              </a:rPr>
              <a:t>(from part 2) </a:t>
            </a:r>
            <a:r>
              <a:rPr lang="en-CA" sz="3200" i="1" dirty="0">
                <a:ln w="19050">
                  <a:solidFill>
                    <a:schemeClr val="bg1"/>
                  </a:solidFill>
                </a:ln>
                <a:solidFill>
                  <a:srgbClr val="00FF99"/>
                </a:solidFill>
                <a:latin typeface="Arial Black" panose="020B0A04020102020204" pitchFamily="34" charset="0"/>
              </a:rPr>
              <a:t>of the Clean Tomb</a:t>
            </a:r>
            <a:endParaRPr lang="en-CA" sz="3200" i="1" dirty="0">
              <a:ln w="19050">
                <a:solidFill>
                  <a:schemeClr val="bg1"/>
                </a:solidFill>
              </a:ln>
              <a:solidFill>
                <a:schemeClr val="accent6">
                  <a:lumMod val="75000"/>
                </a:schemeClr>
              </a:solidFill>
              <a:effectLst>
                <a:glow rad="127000">
                  <a:srgbClr val="00FFFF"/>
                </a:glow>
              </a:effectLst>
              <a:latin typeface="Arial Black" panose="020B0A04020102020204" pitchFamily="34" charset="0"/>
            </a:endParaRPr>
          </a:p>
        </p:txBody>
      </p:sp>
      <p:sp>
        <p:nvSpPr>
          <p:cNvPr id="4" name="Rounded Rectangular Callout 3"/>
          <p:cNvSpPr/>
          <p:nvPr/>
        </p:nvSpPr>
        <p:spPr>
          <a:xfrm>
            <a:off x="388086" y="3293684"/>
            <a:ext cx="1666958" cy="612648"/>
          </a:xfrm>
          <a:prstGeom prst="wedgeRoundRectCallout">
            <a:avLst>
              <a:gd name="adj1" fmla="val 69648"/>
              <a:gd name="adj2" fmla="val 65577"/>
              <a:gd name="adj3" fmla="val 16667"/>
            </a:avLst>
          </a:prstGeom>
          <a:solidFill>
            <a:schemeClr val="accent5">
              <a:lumMod val="40000"/>
              <a:lumOff val="60000"/>
            </a:schemeClr>
          </a:solidFill>
          <a:ln w="28575">
            <a:solidFill>
              <a:srgbClr val="FF33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a:solidFill>
                    <a:srgbClr val="0000FF"/>
                  </a:solidFill>
                </a:ln>
                <a:solidFill>
                  <a:srgbClr val="00FF99"/>
                </a:solidFill>
              </a:rPr>
              <a:t>Clean!</a:t>
            </a:r>
          </a:p>
        </p:txBody>
      </p:sp>
      <p:sp>
        <p:nvSpPr>
          <p:cNvPr id="6" name="Rounded Rectangular Callout 5"/>
          <p:cNvSpPr/>
          <p:nvPr/>
        </p:nvSpPr>
        <p:spPr>
          <a:xfrm>
            <a:off x="6257152" y="6174243"/>
            <a:ext cx="5877700" cy="612648"/>
          </a:xfrm>
          <a:prstGeom prst="wedgeRoundRectCallout">
            <a:avLst>
              <a:gd name="adj1" fmla="val -35357"/>
              <a:gd name="adj2" fmla="val -137658"/>
              <a:gd name="adj3" fmla="val 16667"/>
            </a:avLst>
          </a:prstGeom>
          <a:solidFill>
            <a:schemeClr val="accent5">
              <a:lumMod val="40000"/>
              <a:lumOff val="60000"/>
            </a:schemeClr>
          </a:solidFill>
          <a:ln w="28575">
            <a:solidFill>
              <a:srgbClr val="FF33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a:solidFill>
                    <a:srgbClr val="0000FF"/>
                  </a:solidFill>
                </a:ln>
                <a:solidFill>
                  <a:srgbClr val="00FF99"/>
                </a:solidFill>
              </a:rPr>
              <a:t>Clean </a:t>
            </a:r>
            <a:r>
              <a:rPr lang="en-CA" sz="2800" dirty="0">
                <a:ln>
                  <a:solidFill>
                    <a:srgbClr val="0000FF"/>
                  </a:solidFill>
                </a:ln>
                <a:solidFill>
                  <a:srgbClr val="00FF99"/>
                </a:solidFill>
              </a:rPr>
              <a:t>(Ashes in a CLEAN PLACE)</a:t>
            </a:r>
            <a:r>
              <a:rPr lang="en-CA" sz="2000" dirty="0">
                <a:ln>
                  <a:solidFill>
                    <a:srgbClr val="0000FF"/>
                  </a:solidFill>
                </a:ln>
                <a:solidFill>
                  <a:srgbClr val="00FF99"/>
                </a:solidFill>
              </a:rPr>
              <a:t> </a:t>
            </a:r>
            <a:r>
              <a:rPr lang="en-CA" sz="3600" dirty="0">
                <a:ln>
                  <a:solidFill>
                    <a:srgbClr val="0000FF"/>
                  </a:solidFill>
                </a:ln>
                <a:solidFill>
                  <a:srgbClr val="00FF99"/>
                </a:solidFill>
              </a:rPr>
              <a:t>!</a:t>
            </a:r>
          </a:p>
        </p:txBody>
      </p:sp>
      <p:sp>
        <p:nvSpPr>
          <p:cNvPr id="7" name="Rounded Rectangular Callout 6"/>
          <p:cNvSpPr/>
          <p:nvPr/>
        </p:nvSpPr>
        <p:spPr>
          <a:xfrm>
            <a:off x="8449573" y="101888"/>
            <a:ext cx="3220809" cy="612648"/>
          </a:xfrm>
          <a:prstGeom prst="wedgeRoundRectCallout">
            <a:avLst>
              <a:gd name="adj1" fmla="val -64987"/>
              <a:gd name="adj2" fmla="val 57883"/>
              <a:gd name="adj3" fmla="val 16667"/>
            </a:avLst>
          </a:prstGeom>
          <a:solidFill>
            <a:schemeClr val="accent5">
              <a:lumMod val="40000"/>
              <a:lumOff val="60000"/>
            </a:schemeClr>
          </a:solidFill>
          <a:ln w="28575">
            <a:solidFill>
              <a:srgbClr val="FF33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a:solidFill>
                    <a:srgbClr val="0000FF"/>
                  </a:solidFill>
                </a:ln>
                <a:solidFill>
                  <a:srgbClr val="00FF99"/>
                </a:solidFill>
              </a:rPr>
              <a:t>Golgotha!</a:t>
            </a:r>
          </a:p>
        </p:txBody>
      </p:sp>
      <p:sp>
        <p:nvSpPr>
          <p:cNvPr id="8" name="Rounded Rectangular Callout 7"/>
          <p:cNvSpPr/>
          <p:nvPr/>
        </p:nvSpPr>
        <p:spPr>
          <a:xfrm>
            <a:off x="388086" y="2169744"/>
            <a:ext cx="1666958" cy="612648"/>
          </a:xfrm>
          <a:prstGeom prst="wedgeRoundRectCallout">
            <a:avLst>
              <a:gd name="adj1" fmla="val 62297"/>
              <a:gd name="adj2" fmla="val -40594"/>
              <a:gd name="adj3" fmla="val 16667"/>
            </a:avLst>
          </a:prstGeom>
          <a:solidFill>
            <a:schemeClr val="accent5">
              <a:lumMod val="40000"/>
              <a:lumOff val="60000"/>
            </a:schemeClr>
          </a:solidFill>
          <a:ln w="28575">
            <a:solidFill>
              <a:srgbClr val="FF33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a:solidFill>
                    <a:srgbClr val="0000FF"/>
                  </a:solidFill>
                </a:ln>
                <a:solidFill>
                  <a:srgbClr val="00FF99"/>
                </a:solidFill>
              </a:rPr>
              <a:t>Clean!</a:t>
            </a:r>
          </a:p>
        </p:txBody>
      </p:sp>
      <p:sp>
        <p:nvSpPr>
          <p:cNvPr id="9" name="Rectangle 8"/>
          <p:cNvSpPr/>
          <p:nvPr/>
        </p:nvSpPr>
        <p:spPr>
          <a:xfrm>
            <a:off x="1221564" y="4654963"/>
            <a:ext cx="10837085" cy="2030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TITUS Cyberbit Basic" panose="02020603050405020304" pitchFamily="18" charset="0"/>
              </a:rPr>
              <a:t>Mat 27:59 - 60</a:t>
            </a:r>
            <a:r>
              <a:rPr lang="en-US" sz="2800" dirty="0">
                <a:solidFill>
                  <a:prstClr val="black"/>
                </a:solidFill>
                <a:latin typeface="TITUS Cyberbit Basic" panose="02020603050405020304" pitchFamily="18" charset="0"/>
              </a:rPr>
              <a:t>  </a:t>
            </a:r>
            <a:r>
              <a:rPr lang="en-US" sz="2800" dirty="0">
                <a:solidFill>
                  <a:srgbClr val="9D360E">
                    <a:lumMod val="60000"/>
                    <a:lumOff val="40000"/>
                  </a:srgbClr>
                </a:solidFill>
                <a:latin typeface="TITUS Cyberbit Basic" panose="02020603050405020304" pitchFamily="18" charset="0"/>
              </a:rPr>
              <a:t>And having taken the body, </a:t>
            </a:r>
            <a:r>
              <a:rPr lang="en-US" sz="2800" dirty="0" err="1">
                <a:solidFill>
                  <a:srgbClr val="9D360E">
                    <a:lumMod val="60000"/>
                    <a:lumOff val="40000"/>
                  </a:srgbClr>
                </a:solidFill>
                <a:latin typeface="TITUS Cyberbit Basic" panose="02020603050405020304" pitchFamily="18" charset="0"/>
              </a:rPr>
              <a:t>Yosĕph</a:t>
            </a:r>
            <a:r>
              <a:rPr lang="en-US" sz="2800" dirty="0">
                <a:solidFill>
                  <a:srgbClr val="9D360E">
                    <a:lumMod val="60000"/>
                    <a:lumOff val="40000"/>
                  </a:srgbClr>
                </a:solidFill>
                <a:latin typeface="TITUS Cyberbit Basic" panose="02020603050405020304" pitchFamily="18" charset="0"/>
              </a:rPr>
              <a:t> wrapped it in clean 			linen, </a:t>
            </a:r>
            <a:r>
              <a:rPr lang="en-US" sz="1600" dirty="0">
                <a:solidFill>
                  <a:prstClr val="black"/>
                </a:solidFill>
                <a:latin typeface="TITUS Cyberbit Basic" panose="02020603050405020304" pitchFamily="18" charset="0"/>
              </a:rPr>
              <a:t>(v:60) </a:t>
            </a:r>
            <a:r>
              <a:rPr lang="en-US" sz="2800" dirty="0">
                <a:solidFill>
                  <a:srgbClr val="9D360E">
                    <a:lumMod val="60000"/>
                    <a:lumOff val="40000"/>
                  </a:srgbClr>
                </a:solidFill>
                <a:latin typeface="TITUS Cyberbit Basic" panose="02020603050405020304" pitchFamily="18" charset="0"/>
              </a:rPr>
              <a:t>and laid it in </a:t>
            </a:r>
            <a:r>
              <a:rPr lang="en-US" sz="2800" b="1" u="sng" dirty="0">
                <a:solidFill>
                  <a:srgbClr val="D17DF9">
                    <a:lumMod val="75000"/>
                  </a:srgbClr>
                </a:solidFill>
                <a:latin typeface="TITUS Cyberbit Basic" panose="02020603050405020304" pitchFamily="18" charset="0"/>
              </a:rPr>
              <a:t>his new tomb</a:t>
            </a:r>
            <a:r>
              <a:rPr lang="en-US" sz="2800" b="1" dirty="0">
                <a:solidFill>
                  <a:srgbClr val="D17DF9">
                    <a:lumMod val="75000"/>
                  </a:srgbClr>
                </a:solidFill>
                <a:latin typeface="TITUS Cyberbit Basic" panose="02020603050405020304" pitchFamily="18" charset="0"/>
              </a:rPr>
              <a:t> </a:t>
            </a:r>
            <a:r>
              <a:rPr lang="en-US" sz="2800" dirty="0">
                <a:solidFill>
                  <a:srgbClr val="9D360E">
                    <a:lumMod val="60000"/>
                    <a:lumOff val="40000"/>
                  </a:srgbClr>
                </a:solidFill>
                <a:latin typeface="TITUS Cyberbit Basic" panose="02020603050405020304" pitchFamily="18" charset="0"/>
              </a:rPr>
              <a:t>which he had hewn out 			    		of the rock. And he rolled a large			 stone against the door </a:t>
            </a:r>
            <a:br>
              <a:rPr lang="en-US" sz="2800" dirty="0">
                <a:solidFill>
                  <a:srgbClr val="9D360E">
                    <a:lumMod val="60000"/>
                    <a:lumOff val="40000"/>
                  </a:srgbClr>
                </a:solidFill>
                <a:latin typeface="TITUS Cyberbit Basic" panose="02020603050405020304" pitchFamily="18" charset="0"/>
              </a:rPr>
            </a:br>
            <a:r>
              <a:rPr lang="en-US" sz="2800" dirty="0">
                <a:solidFill>
                  <a:srgbClr val="9D360E">
                    <a:lumMod val="60000"/>
                    <a:lumOff val="40000"/>
                  </a:srgbClr>
                </a:solidFill>
                <a:latin typeface="TITUS Cyberbit Basic" panose="02020603050405020304" pitchFamily="18" charset="0"/>
              </a:rPr>
              <a:t>		of the tomb, and went away. </a:t>
            </a:r>
            <a:endParaRPr lang="en-CA" dirty="0"/>
          </a:p>
        </p:txBody>
      </p:sp>
    </p:spTree>
    <p:extLst>
      <p:ext uri="{BB962C8B-B14F-4D97-AF65-F5344CB8AC3E}">
        <p14:creationId xmlns:p14="http://schemas.microsoft.com/office/powerpoint/2010/main" val="261804125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up)">
                                      <p:cBhvr>
                                        <p:cTn id="16" dur="1000"/>
                                        <p:tgtEl>
                                          <p:spTgt spid="2">
                                            <p:txEl>
                                              <p:pRg st="2" end="2"/>
                                            </p:txEl>
                                          </p:spTgt>
                                        </p:tgtEl>
                                      </p:cBhvr>
                                    </p:animEffect>
                                  </p:childTnLst>
                                </p:cTn>
                              </p:par>
                              <p:par>
                                <p:cTn id="17" presetID="3" presetClass="entr" presetSubtype="10" fill="hold" grpId="0" nodeType="withEffect">
                                  <p:stCondLst>
                                    <p:cond delay="300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childTnLst>
                          </p:cTn>
                        </p:par>
                        <p:par>
                          <p:cTn id="30" fill="hold">
                            <p:stCondLst>
                              <p:cond delay="500"/>
                            </p:stCondLst>
                            <p:childTnLst>
                              <p:par>
                                <p:cTn id="31" presetID="21" presetClass="entr" presetSubtype="1" repeatCount="4000" fill="hold" grpId="0" nodeType="afterEffect">
                                  <p:stCondLst>
                                    <p:cond delay="6000"/>
                                  </p:stCondLst>
                                  <p:childTnLst>
                                    <p:set>
                                      <p:cBhvr>
                                        <p:cTn id="32" dur="1" fill="hold">
                                          <p:stCondLst>
                                            <p:cond delay="0"/>
                                          </p:stCondLst>
                                        </p:cTn>
                                        <p:tgtEl>
                                          <p:spTgt spid="6"/>
                                        </p:tgtEl>
                                        <p:attrNameLst>
                                          <p:attrName>style.visibility</p:attrName>
                                        </p:attrNameLst>
                                      </p:cBhvr>
                                      <p:to>
                                        <p:strVal val="visible"/>
                                      </p:to>
                                    </p:set>
                                    <p:animEffect transition="in" filter="wheel(1)">
                                      <p:cBhvr>
                                        <p:cTn id="3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1407" y="6614586"/>
            <a:ext cx="484778" cy="277598"/>
          </a:xfrm>
        </p:spPr>
        <p:txBody>
          <a:bodyPr/>
          <a:lstStyle/>
          <a:p>
            <a:fld id="{6D22F896-40B5-4ADD-8801-0D06FADFA095}" type="slidenum">
              <a:rPr lang="en-US" sz="1100" b="1" smtClean="0">
                <a:solidFill>
                  <a:schemeClr val="bg1"/>
                </a:solidFill>
              </a:rPr>
              <a:t>46</a:t>
            </a:fld>
            <a:endParaRPr lang="en-US" sz="1100" b="1" dirty="0">
              <a:solidFill>
                <a:schemeClr val="bg1"/>
              </a:solidFill>
            </a:endParaRPr>
          </a:p>
        </p:txBody>
      </p:sp>
      <p:sp>
        <p:nvSpPr>
          <p:cNvPr id="2" name="Rectangle 1"/>
          <p:cNvSpPr/>
          <p:nvPr/>
        </p:nvSpPr>
        <p:spPr>
          <a:xfrm>
            <a:off x="206577" y="305137"/>
            <a:ext cx="11777219"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r>
              <a:rPr lang="en-US" sz="2800" dirty="0">
                <a:solidFill>
                  <a:srgbClr val="008080"/>
                </a:solidFill>
                <a:latin typeface="Georgia" panose="02040502050405020303" pitchFamily="18" charset="0"/>
              </a:rPr>
              <a:t>Acts 13:35</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“For this reason He also says in another Psalm,  </a:t>
            </a:r>
            <a:r>
              <a:rPr lang="en-US" sz="2000" dirty="0">
                <a:solidFill>
                  <a:srgbClr val="008080"/>
                </a:solidFill>
                <a:latin typeface="Georgia" panose="02040502050405020303" pitchFamily="18" charset="0"/>
              </a:rPr>
              <a:t>(Psalm 49:9)</a:t>
            </a:r>
            <a:br>
              <a:rPr lang="en-US" sz="2000" dirty="0">
                <a:solidFill>
                  <a:srgbClr val="9900FF"/>
                </a:solidFill>
                <a:latin typeface="Georgia" panose="02040502050405020303" pitchFamily="18" charset="0"/>
              </a:rPr>
            </a:br>
            <a:r>
              <a:rPr lang="en-US" sz="2800" dirty="0">
                <a:solidFill>
                  <a:schemeClr val="bg2">
                    <a:lumMod val="60000"/>
                    <a:lumOff val="40000"/>
                  </a:schemeClr>
                </a:solidFill>
                <a:latin typeface="Georgia" panose="02040502050405020303" pitchFamily="18" charset="0"/>
              </a:rPr>
              <a:t>			   </a:t>
            </a:r>
            <a:r>
              <a:rPr lang="en-US" sz="2800" dirty="0">
                <a:solidFill>
                  <a:schemeClr val="accent5">
                    <a:lumMod val="75000"/>
                  </a:schemeClr>
                </a:solidFill>
                <a:latin typeface="Georgia" panose="02040502050405020303" pitchFamily="18" charset="0"/>
              </a:rPr>
              <a:t>‘You shall not give Your Kind One to see corruption.’ </a:t>
            </a:r>
          </a:p>
          <a:p>
            <a:r>
              <a:rPr lang="en-US" sz="2800" dirty="0">
                <a:solidFill>
                  <a:srgbClr val="008080"/>
                </a:solidFill>
                <a:latin typeface="Georgia" panose="02040502050405020303" pitchFamily="18" charset="0"/>
              </a:rPr>
              <a:t>Acts 13:36</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“For </a:t>
            </a:r>
            <a:r>
              <a:rPr lang="en-US" sz="2800" dirty="0" err="1">
                <a:solidFill>
                  <a:schemeClr val="bg2">
                    <a:lumMod val="60000"/>
                    <a:lumOff val="40000"/>
                  </a:schemeClr>
                </a:solidFill>
                <a:latin typeface="Georgia" panose="02040502050405020303" pitchFamily="18" charset="0"/>
              </a:rPr>
              <a:t>Dawi</a:t>
            </a:r>
            <a:r>
              <a:rPr lang="en-US" sz="2800" dirty="0" err="1">
                <a:solidFill>
                  <a:schemeClr val="bg2">
                    <a:lumMod val="60000"/>
                    <a:lumOff val="40000"/>
                  </a:schemeClr>
                </a:solidFill>
                <a:latin typeface="TITUS Cyberbit Basic" panose="02020603050405020304" pitchFamily="18" charset="0"/>
              </a:rPr>
              <a:t>d</a:t>
            </a:r>
            <a:r>
              <a:rPr lang="en-US" sz="2800" dirty="0">
                <a:solidFill>
                  <a:schemeClr val="bg2">
                    <a:lumMod val="60000"/>
                    <a:lumOff val="40000"/>
                  </a:schemeClr>
                </a:solidFill>
                <a:latin typeface="TITUS Cyberbit Basic" panose="02020603050405020304" pitchFamily="18" charset="0"/>
              </a:rPr>
              <a:t>̱</a:t>
            </a:r>
            <a:r>
              <a:rPr lang="en-US" sz="2800" dirty="0">
                <a:solidFill>
                  <a:schemeClr val="bg2">
                    <a:lumMod val="60000"/>
                    <a:lumOff val="40000"/>
                  </a:schemeClr>
                </a:solidFill>
                <a:latin typeface="Georgia" panose="02040502050405020303" pitchFamily="18" charset="0"/>
              </a:rPr>
              <a:t>, indeed, having served his own generation by the 				   counsel of Elohim, fell asleep, was buried with his fathers, </a:t>
            </a:r>
            <a:r>
              <a:rPr lang="en-US" sz="2800" u="sng" dirty="0">
                <a:solidFill>
                  <a:schemeClr val="bg2">
                    <a:lumMod val="60000"/>
                    <a:lumOff val="40000"/>
                  </a:schemeClr>
                </a:solidFill>
                <a:latin typeface="Georgia" panose="02040502050405020303" pitchFamily="18" charset="0"/>
              </a:rPr>
              <a:t>and </a:t>
            </a:r>
            <a:r>
              <a:rPr lang="en-US" sz="2800" dirty="0">
                <a:solidFill>
                  <a:schemeClr val="bg2">
                    <a:lumMod val="60000"/>
                    <a:lumOff val="40000"/>
                  </a:schemeClr>
                </a:solidFill>
                <a:latin typeface="Georgia" panose="02040502050405020303" pitchFamily="18" charset="0"/>
              </a:rPr>
              <a:t>			   </a:t>
            </a:r>
            <a:r>
              <a:rPr lang="en-US" sz="2800" u="sng" dirty="0">
                <a:solidFill>
                  <a:schemeClr val="bg2">
                    <a:lumMod val="60000"/>
                    <a:lumOff val="40000"/>
                  </a:schemeClr>
                </a:solidFill>
                <a:latin typeface="Georgia" panose="02040502050405020303" pitchFamily="18" charset="0"/>
              </a:rPr>
              <a:t>saw corru</a:t>
            </a:r>
            <a:r>
              <a:rPr lang="en-US" sz="2800" dirty="0">
                <a:solidFill>
                  <a:schemeClr val="bg2">
                    <a:lumMod val="60000"/>
                    <a:lumOff val="40000"/>
                  </a:schemeClr>
                </a:solidFill>
                <a:latin typeface="Georgia" panose="02040502050405020303" pitchFamily="18" charset="0"/>
              </a:rPr>
              <a:t>p</a:t>
            </a:r>
            <a:r>
              <a:rPr lang="en-US" sz="2800" u="sng" dirty="0">
                <a:solidFill>
                  <a:schemeClr val="bg2">
                    <a:lumMod val="60000"/>
                    <a:lumOff val="40000"/>
                  </a:schemeClr>
                </a:solidFill>
                <a:latin typeface="Georgia" panose="02040502050405020303" pitchFamily="18" charset="0"/>
              </a:rPr>
              <a:t>tion</a:t>
            </a:r>
            <a:r>
              <a:rPr lang="en-US" sz="2800" dirty="0">
                <a:solidFill>
                  <a:schemeClr val="bg2">
                    <a:lumMod val="60000"/>
                    <a:lumOff val="40000"/>
                  </a:schemeClr>
                </a:solidFill>
                <a:latin typeface="Georgia" panose="02040502050405020303" pitchFamily="18" charset="0"/>
              </a:rPr>
              <a:t>, </a:t>
            </a:r>
          </a:p>
          <a:p>
            <a:r>
              <a:rPr lang="en-US" sz="2800" dirty="0">
                <a:solidFill>
                  <a:srgbClr val="008080"/>
                </a:solidFill>
                <a:latin typeface="Georgia" panose="02040502050405020303" pitchFamily="18" charset="0"/>
              </a:rPr>
              <a:t>Acts 13:37</a:t>
            </a:r>
            <a:r>
              <a:rPr lang="en-US" sz="2800" dirty="0">
                <a:solidFill>
                  <a:prstClr val="black"/>
                </a:solidFill>
                <a:latin typeface="Georgia" panose="02040502050405020303" pitchFamily="18" charset="0"/>
              </a:rPr>
              <a:t>  </a:t>
            </a:r>
            <a:r>
              <a:rPr lang="en-US" sz="2800" dirty="0">
                <a:solidFill>
                  <a:srgbClr val="0000FF"/>
                </a:solidFill>
                <a:latin typeface="Georgia" panose="02040502050405020303" pitchFamily="18" charset="0"/>
              </a:rPr>
              <a:t>but </a:t>
            </a:r>
            <a:r>
              <a:rPr lang="en-US" sz="2800" u="sng" dirty="0">
                <a:solidFill>
                  <a:srgbClr val="0000FF"/>
                </a:solidFill>
                <a:latin typeface="Georgia" panose="02040502050405020303" pitchFamily="18" charset="0"/>
              </a:rPr>
              <a:t>He whom Elohim raised u</a:t>
            </a:r>
            <a:r>
              <a:rPr lang="en-US" sz="2800" dirty="0">
                <a:solidFill>
                  <a:srgbClr val="0000FF"/>
                </a:solidFill>
                <a:latin typeface="Georgia" panose="02040502050405020303" pitchFamily="18" charset="0"/>
              </a:rPr>
              <a:t>p </a:t>
            </a:r>
            <a:r>
              <a:rPr lang="en-US" sz="2800" b="1" dirty="0">
                <a:ln>
                  <a:solidFill>
                    <a:srgbClr val="FF33CC"/>
                  </a:solidFill>
                </a:ln>
                <a:solidFill>
                  <a:srgbClr val="0000FF"/>
                </a:solidFill>
                <a:effectLst>
                  <a:glow rad="266700">
                    <a:srgbClr val="00FF99"/>
                  </a:glow>
                </a:effectLst>
                <a:latin typeface="Georgia" panose="02040502050405020303" pitchFamily="18" charset="0"/>
              </a:rPr>
              <a:t>SAW NO CORRUPTION</a:t>
            </a:r>
            <a:r>
              <a:rPr lang="en-US" sz="2800" b="1" dirty="0">
                <a:solidFill>
                  <a:srgbClr val="0000FF"/>
                </a:solidFill>
                <a:latin typeface="Georgia" panose="02040502050405020303" pitchFamily="18" charset="0"/>
              </a:rPr>
              <a:t>. </a:t>
            </a:r>
          </a:p>
          <a:p>
            <a:r>
              <a:rPr lang="en-US" sz="2800" dirty="0">
                <a:solidFill>
                  <a:srgbClr val="008080"/>
                </a:solidFill>
                <a:latin typeface="Georgia" panose="02040502050405020303" pitchFamily="18" charset="0"/>
              </a:rPr>
              <a:t>Acts 13:38</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“Let it therefore be known to you, brothers, that through this 				   </a:t>
            </a:r>
            <a:r>
              <a:rPr lang="en-US" sz="2800" b="1" u="sng" dirty="0">
                <a:solidFill>
                  <a:srgbClr val="0000FF"/>
                </a:solidFill>
                <a:latin typeface="Georgia" panose="02040502050405020303" pitchFamily="18" charset="0"/>
              </a:rPr>
              <a:t>One</a:t>
            </a:r>
            <a:r>
              <a:rPr lang="en-US" sz="2800" dirty="0">
                <a:solidFill>
                  <a:schemeClr val="bg2">
                    <a:lumMod val="60000"/>
                    <a:lumOff val="40000"/>
                  </a:schemeClr>
                </a:solidFill>
                <a:latin typeface="Georgia" panose="02040502050405020303" pitchFamily="18" charset="0"/>
              </a:rPr>
              <a:t> </a:t>
            </a:r>
            <a:r>
              <a:rPr lang="en-US" sz="2800" b="1" dirty="0">
                <a:ln>
                  <a:solidFill>
                    <a:srgbClr val="0000FF"/>
                  </a:solidFill>
                </a:ln>
                <a:solidFill>
                  <a:schemeClr val="bg2">
                    <a:lumMod val="60000"/>
                    <a:lumOff val="40000"/>
                  </a:schemeClr>
                </a:solidFill>
                <a:latin typeface="Georgia" panose="02040502050405020303" pitchFamily="18" charset="0"/>
              </a:rPr>
              <a:t>forgiveness of sins </a:t>
            </a:r>
            <a:r>
              <a:rPr lang="en-US" sz="2800" dirty="0">
                <a:solidFill>
                  <a:schemeClr val="bg2">
                    <a:lumMod val="60000"/>
                    <a:lumOff val="40000"/>
                  </a:schemeClr>
                </a:solidFill>
                <a:latin typeface="Georgia" panose="02040502050405020303" pitchFamily="18" charset="0"/>
              </a:rPr>
              <a:t>is proclaimed to you,</a:t>
            </a:r>
            <a:br>
              <a:rPr lang="en-US" sz="2800" dirty="0">
                <a:solidFill>
                  <a:schemeClr val="bg2">
                    <a:lumMod val="60000"/>
                    <a:lumOff val="40000"/>
                  </a:schemeClr>
                </a:solidFill>
                <a:latin typeface="Georgia" panose="02040502050405020303" pitchFamily="18" charset="0"/>
              </a:rPr>
            </a:br>
            <a:endParaRPr lang="en-US" sz="1000" dirty="0">
              <a:solidFill>
                <a:schemeClr val="bg2">
                  <a:lumMod val="60000"/>
                  <a:lumOff val="40000"/>
                </a:schemeClr>
              </a:solidFill>
              <a:latin typeface="Georgia" panose="02040502050405020303" pitchFamily="18" charset="0"/>
            </a:endParaRPr>
          </a:p>
          <a:p>
            <a:r>
              <a:rPr lang="en-US" sz="1200" dirty="0">
                <a:solidFill>
                  <a:schemeClr val="bg2">
                    <a:lumMod val="60000"/>
                    <a:lumOff val="40000"/>
                  </a:schemeClr>
                </a:solidFill>
                <a:latin typeface="Georgia" panose="02040502050405020303" pitchFamily="18" charset="0"/>
              </a:rPr>
              <a:t> </a:t>
            </a:r>
          </a:p>
          <a:p>
            <a:r>
              <a:rPr lang="en-US" sz="2800" dirty="0">
                <a:solidFill>
                  <a:prstClr val="black"/>
                </a:solidFill>
                <a:latin typeface="Georgia" panose="02040502050405020303" pitchFamily="18" charset="0"/>
              </a:rPr>
              <a:t>What </a:t>
            </a:r>
            <a:r>
              <a:rPr lang="en-US" sz="2800" b="1" i="1" dirty="0">
                <a:ln>
                  <a:solidFill>
                    <a:srgbClr val="0000FF"/>
                  </a:solidFill>
                </a:ln>
                <a:solidFill>
                  <a:srgbClr val="FF0000"/>
                </a:solidFill>
                <a:latin typeface="Georgia" panose="02040502050405020303" pitchFamily="18" charset="0"/>
              </a:rPr>
              <a:t>other</a:t>
            </a:r>
            <a:r>
              <a:rPr lang="en-US" sz="2800" dirty="0">
                <a:solidFill>
                  <a:prstClr val="black"/>
                </a:solidFill>
                <a:latin typeface="Georgia" panose="02040502050405020303" pitchFamily="18" charset="0"/>
              </a:rPr>
              <a:t> Scriptural example </a:t>
            </a:r>
            <a:r>
              <a:rPr lang="en-US" sz="2800" b="1" dirty="0">
                <a:solidFill>
                  <a:prstClr val="black"/>
                </a:solidFill>
                <a:latin typeface="Arial Black" panose="020B0A04020102020204" pitchFamily="34" charset="0"/>
              </a:rPr>
              <a:t>(</a:t>
            </a:r>
            <a:r>
              <a:rPr lang="en-US" sz="2800" b="1" dirty="0">
                <a:solidFill>
                  <a:srgbClr val="9933FF"/>
                </a:solidFill>
                <a:effectLst>
                  <a:glow rad="127000">
                    <a:srgbClr val="FFFF00"/>
                  </a:glow>
                </a:effectLst>
                <a:latin typeface="Arial Black" panose="020B0A04020102020204" pitchFamily="34" charset="0"/>
              </a:rPr>
              <a:t>TYPE</a:t>
            </a:r>
            <a:r>
              <a:rPr lang="en-US" sz="2800" b="1" dirty="0">
                <a:solidFill>
                  <a:prstClr val="black"/>
                </a:solidFill>
                <a:latin typeface="Arial Black" panose="020B0A04020102020204" pitchFamily="34" charset="0"/>
              </a:rPr>
              <a:t>) </a:t>
            </a:r>
            <a:br>
              <a:rPr lang="en-US" sz="2800" b="1" dirty="0">
                <a:solidFill>
                  <a:prstClr val="black"/>
                </a:solidFill>
                <a:latin typeface="Arial Black" panose="020B0A04020102020204" pitchFamily="34" charset="0"/>
              </a:rPr>
            </a:br>
            <a:r>
              <a:rPr lang="en-US" sz="2800" b="1" dirty="0">
                <a:solidFill>
                  <a:prstClr val="black"/>
                </a:solidFill>
                <a:effectLst>
                  <a:glow rad="127000">
                    <a:schemeClr val="accent6">
                      <a:lumMod val="60000"/>
                      <a:lumOff val="40000"/>
                    </a:schemeClr>
                  </a:glow>
                </a:effectLst>
                <a:latin typeface="Arial Black" panose="020B0A04020102020204" pitchFamily="34" charset="0"/>
              </a:rPr>
              <a:t>delivers a cleansing</a:t>
            </a:r>
            <a:r>
              <a:rPr lang="en-US" sz="2800" b="1" dirty="0">
                <a:solidFill>
                  <a:prstClr val="black"/>
                </a:solidFill>
                <a:latin typeface="Arial Black" panose="020B0A04020102020204" pitchFamily="34" charset="0"/>
              </a:rPr>
              <a:t>,</a:t>
            </a:r>
            <a:r>
              <a:rPr lang="en-US" sz="2800" dirty="0">
                <a:solidFill>
                  <a:prstClr val="black"/>
                </a:solidFill>
                <a:latin typeface="Georgia" panose="02040502050405020303" pitchFamily="18" charset="0"/>
              </a:rPr>
              <a:t> portrays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an appearance of corruption (DEATH),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but then a magnificent return to a cleansed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(PURIFIED AS WHITENESS) state?</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9398" y="3734865"/>
            <a:ext cx="4562008" cy="3020560"/>
          </a:xfrm>
          <a:prstGeom prst="rect">
            <a:avLst/>
          </a:prstGeom>
        </p:spPr>
      </p:pic>
      <p:sp>
        <p:nvSpPr>
          <p:cNvPr id="4" name="Rounded Rectangle 3"/>
          <p:cNvSpPr/>
          <p:nvPr/>
        </p:nvSpPr>
        <p:spPr>
          <a:xfrm rot="20420772">
            <a:off x="7538414" y="4716828"/>
            <a:ext cx="1203283" cy="378605"/>
          </a:xfrm>
          <a:prstGeom prst="roundRect">
            <a:avLst>
              <a:gd name="adj" fmla="val 50000"/>
            </a:avLst>
          </a:prstGeom>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t>Towla</a:t>
            </a:r>
            <a:endParaRPr lang="en-CA" dirty="0"/>
          </a:p>
        </p:txBody>
      </p:sp>
    </p:spTree>
    <p:extLst>
      <p:ext uri="{BB962C8B-B14F-4D97-AF65-F5344CB8AC3E}">
        <p14:creationId xmlns:p14="http://schemas.microsoft.com/office/powerpoint/2010/main" val="345159955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1500"/>
                                        <p:tgtEl>
                                          <p:spTgt spid="3"/>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89237" y="6614586"/>
            <a:ext cx="536947" cy="277598"/>
          </a:xfrm>
        </p:spPr>
        <p:txBody>
          <a:bodyPr/>
          <a:lstStyle/>
          <a:p>
            <a:fld id="{6D22F896-40B5-4ADD-8801-0D06FADFA095}" type="slidenum">
              <a:rPr lang="en-US" sz="1100" b="1" smtClean="0">
                <a:solidFill>
                  <a:schemeClr val="bg1"/>
                </a:solidFill>
              </a:rPr>
              <a:t>47</a:t>
            </a:fld>
            <a:endParaRPr lang="en-US" sz="1100" b="1" dirty="0">
              <a:solidFill>
                <a:schemeClr val="bg1"/>
              </a:solidFill>
            </a:endParaRPr>
          </a:p>
        </p:txBody>
      </p:sp>
      <p:sp>
        <p:nvSpPr>
          <p:cNvPr id="2" name="Rectangle 1"/>
          <p:cNvSpPr/>
          <p:nvPr/>
        </p:nvSpPr>
        <p:spPr>
          <a:xfrm>
            <a:off x="361949" y="200026"/>
            <a:ext cx="11483042" cy="641456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err="1">
                <a:solidFill>
                  <a:srgbClr val="008080"/>
                </a:solidFill>
                <a:latin typeface="Georgia" panose="02040502050405020303" pitchFamily="18" charset="0"/>
              </a:rPr>
              <a:t>Psa</a:t>
            </a:r>
            <a:r>
              <a:rPr lang="en-US" sz="2800" dirty="0">
                <a:solidFill>
                  <a:srgbClr val="008080"/>
                </a:solidFill>
                <a:latin typeface="Georgia" panose="02040502050405020303" pitchFamily="18" charset="0"/>
              </a:rPr>
              <a:t> 16:10</a:t>
            </a:r>
            <a:r>
              <a:rPr lang="en-US" sz="2800" dirty="0">
                <a:solidFill>
                  <a:prstClr val="black"/>
                </a:solidFill>
                <a:latin typeface="Georgia" panose="02040502050405020303" pitchFamily="18" charset="0"/>
              </a:rPr>
              <a:t>  For You do not leave my being in the grave,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b="1" dirty="0">
                <a:solidFill>
                  <a:srgbClr val="0000FF"/>
                </a:solidFill>
                <a:effectLst>
                  <a:glow rad="76200">
                    <a:srgbClr val="00FF00"/>
                  </a:glow>
                </a:effectLst>
                <a:latin typeface="Georgia" panose="02040502050405020303" pitchFamily="18" charset="0"/>
              </a:rPr>
              <a:t>Neither let Your Kind One see corruption.</a:t>
            </a:r>
          </a:p>
          <a:p>
            <a:endParaRPr lang="en-US" sz="1200" b="1" dirty="0">
              <a:solidFill>
                <a:srgbClr val="0000FF"/>
              </a:solidFill>
              <a:effectLst>
                <a:glow rad="76200">
                  <a:srgbClr val="00FF00"/>
                </a:glow>
              </a:effectLst>
              <a:latin typeface="Georgia" panose="02040502050405020303" pitchFamily="18" charset="0"/>
            </a:endParaRPr>
          </a:p>
          <a:p>
            <a:r>
              <a:rPr lang="en-US" sz="2800" dirty="0">
                <a:solidFill>
                  <a:srgbClr val="002060"/>
                </a:solidFill>
              </a:rPr>
              <a:t>By Hebrew definition, the grave would cause </a:t>
            </a:r>
            <a:r>
              <a:rPr lang="en-US" sz="2800" dirty="0">
                <a:ln>
                  <a:solidFill>
                    <a:srgbClr val="0000FF"/>
                  </a:solidFill>
                </a:ln>
                <a:solidFill>
                  <a:srgbClr val="9933FF"/>
                </a:solidFill>
                <a:effectLst>
                  <a:glow rad="127000">
                    <a:srgbClr val="FFFF00"/>
                  </a:glow>
                </a:effectLst>
                <a:latin typeface="Arial Black" panose="020B0A04020102020204" pitchFamily="34" charset="0"/>
              </a:rPr>
              <a:t>no destruction nor corruption,</a:t>
            </a:r>
            <a:r>
              <a:rPr lang="en-US" sz="2800" dirty="0">
                <a:solidFill>
                  <a:srgbClr val="002060"/>
                </a:solidFill>
              </a:rPr>
              <a:t> whatsoever, upon </a:t>
            </a:r>
            <a:r>
              <a:rPr lang="en-US" sz="2800" dirty="0">
                <a:solidFill>
                  <a:srgbClr val="0000FF"/>
                </a:solidFill>
              </a:rPr>
              <a:t>Yahusha.</a:t>
            </a:r>
          </a:p>
          <a:p>
            <a:endParaRPr lang="en-US" sz="1200" dirty="0">
              <a:solidFill>
                <a:srgbClr val="002060"/>
              </a:solidFill>
            </a:endParaRPr>
          </a:p>
          <a:p>
            <a:r>
              <a:rPr lang="en-US" sz="2800" dirty="0">
                <a:solidFill>
                  <a:srgbClr val="002060"/>
                </a:solidFill>
              </a:rPr>
              <a:t>No, </a:t>
            </a:r>
            <a:r>
              <a:rPr lang="en-US" sz="2800" dirty="0">
                <a:solidFill>
                  <a:srgbClr val="0000FF"/>
                </a:solidFill>
              </a:rPr>
              <a:t>Yahusha</a:t>
            </a:r>
            <a:r>
              <a:rPr lang="en-US" sz="2800" dirty="0">
                <a:solidFill>
                  <a:srgbClr val="002060"/>
                </a:solidFill>
              </a:rPr>
              <a:t> was </a:t>
            </a:r>
            <a:r>
              <a:rPr lang="en-US" sz="2800" b="1" dirty="0">
                <a:solidFill>
                  <a:srgbClr val="9933FF"/>
                </a:solidFill>
              </a:rPr>
              <a:t>not contaminated by the grave </a:t>
            </a:r>
            <a:r>
              <a:rPr lang="en-US" sz="2800" dirty="0">
                <a:solidFill>
                  <a:srgbClr val="002060"/>
                </a:solidFill>
              </a:rPr>
              <a:t>as humans are. </a:t>
            </a:r>
            <a:r>
              <a:rPr lang="en-US" sz="2800" dirty="0">
                <a:solidFill>
                  <a:srgbClr val="0000FF"/>
                </a:solidFill>
              </a:rPr>
              <a:t>Yahusha</a:t>
            </a:r>
            <a:r>
              <a:rPr lang="en-US" sz="2800" dirty="0">
                <a:solidFill>
                  <a:srgbClr val="002060"/>
                </a:solidFill>
              </a:rPr>
              <a:t> arose </a:t>
            </a:r>
            <a:r>
              <a:rPr lang="en-US" sz="2800" b="1" dirty="0">
                <a:solidFill>
                  <a:srgbClr val="002060"/>
                </a:solidFill>
                <a:effectLst>
                  <a:glow rad="76200">
                    <a:srgbClr val="00FF99"/>
                  </a:glow>
                </a:effectLst>
              </a:rPr>
              <a:t>personally as pure as He entered</a:t>
            </a:r>
            <a:r>
              <a:rPr lang="en-US" sz="2800" dirty="0">
                <a:solidFill>
                  <a:srgbClr val="002060"/>
                </a:solidFill>
              </a:rPr>
              <a:t>, the grave. </a:t>
            </a:r>
            <a:br>
              <a:rPr lang="en-US" sz="2800" dirty="0">
                <a:solidFill>
                  <a:srgbClr val="002060"/>
                </a:solidFill>
              </a:rPr>
            </a:br>
            <a:r>
              <a:rPr lang="en-US" sz="2800" dirty="0">
                <a:solidFill>
                  <a:srgbClr val="002060"/>
                </a:solidFill>
              </a:rPr>
              <a:t>Yes He assumed </a:t>
            </a:r>
            <a:r>
              <a:rPr lang="en-US" sz="2800" b="1" dirty="0">
                <a:ln>
                  <a:solidFill>
                    <a:srgbClr val="0000FF"/>
                  </a:solidFill>
                </a:ln>
                <a:solidFill>
                  <a:srgbClr val="FF0000"/>
                </a:solidFill>
                <a:latin typeface="Arial Black" panose="020B0A04020102020204" pitchFamily="34" charset="0"/>
              </a:rPr>
              <a:t>OUR</a:t>
            </a:r>
            <a:r>
              <a:rPr lang="en-US" sz="2800" dirty="0">
                <a:solidFill>
                  <a:srgbClr val="002060"/>
                </a:solidFill>
              </a:rPr>
              <a:t> sin!  </a:t>
            </a:r>
            <a:r>
              <a:rPr lang="en-US" sz="2800" b="1" u="sng" dirty="0">
                <a:solidFill>
                  <a:srgbClr val="002060"/>
                </a:solidFill>
              </a:rPr>
              <a:t>Not His sin - for He had no sin</a:t>
            </a:r>
            <a:r>
              <a:rPr lang="en-US" sz="2800" b="1" dirty="0">
                <a:solidFill>
                  <a:srgbClr val="002060"/>
                </a:solidFill>
              </a:rPr>
              <a:t>!</a:t>
            </a:r>
          </a:p>
          <a:p>
            <a:endParaRPr lang="en-US" sz="2800" b="1" dirty="0">
              <a:solidFill>
                <a:srgbClr val="002060"/>
              </a:solidFill>
            </a:endParaRPr>
          </a:p>
          <a:p>
            <a:endParaRPr lang="en-US" sz="2800" b="1" dirty="0">
              <a:solidFill>
                <a:srgbClr val="002060"/>
              </a:solidFill>
            </a:endParaRPr>
          </a:p>
          <a:p>
            <a:r>
              <a:rPr lang="en-US" sz="2800" b="1" dirty="0">
                <a:solidFill>
                  <a:srgbClr val="002060"/>
                </a:solidFill>
              </a:rPr>
              <a:t> </a:t>
            </a:r>
            <a:br>
              <a:rPr lang="en-US" sz="2800" b="1" dirty="0">
                <a:solidFill>
                  <a:srgbClr val="002060"/>
                </a:solidFill>
              </a:rPr>
            </a:br>
            <a:br>
              <a:rPr lang="en-US" sz="2800" dirty="0">
                <a:solidFill>
                  <a:srgbClr val="009999"/>
                </a:solidFill>
                <a:latin typeface="Georgia" panose="02040502050405020303" pitchFamily="18" charset="0"/>
              </a:rPr>
            </a:br>
            <a:endParaRPr lang="en-US" sz="1200" dirty="0">
              <a:solidFill>
                <a:srgbClr val="009999"/>
              </a:solidFill>
              <a:latin typeface="Georgia" panose="02040502050405020303" pitchFamily="18" charset="0"/>
            </a:endParaRPr>
          </a:p>
          <a:p>
            <a:r>
              <a:rPr lang="en-US" sz="2800" dirty="0">
                <a:solidFill>
                  <a:srgbClr val="0000FF"/>
                </a:solidFill>
              </a:rPr>
              <a:t>Yahusha</a:t>
            </a:r>
            <a:r>
              <a:rPr lang="en-US" sz="2800" dirty="0">
                <a:solidFill>
                  <a:srgbClr val="002060"/>
                </a:solidFill>
              </a:rPr>
              <a:t> </a:t>
            </a:r>
            <a:r>
              <a:rPr lang="en-US" sz="2800" b="1" u="sng" dirty="0">
                <a:solidFill>
                  <a:srgbClr val="C00000"/>
                </a:solidFill>
              </a:rPr>
              <a:t>DID NOT OFFSET</a:t>
            </a:r>
            <a:r>
              <a:rPr lang="en-US" sz="2800" b="1" dirty="0">
                <a:solidFill>
                  <a:srgbClr val="C00000"/>
                </a:solidFill>
              </a:rPr>
              <a:t> THE WAVE SHEAF OBSERVATION, </a:t>
            </a:r>
            <a:r>
              <a:rPr lang="en-US" sz="2800" dirty="0">
                <a:solidFill>
                  <a:srgbClr val="990033"/>
                </a:solidFill>
              </a:rPr>
              <a:t>(an Enoch requirement.)</a:t>
            </a:r>
            <a:r>
              <a:rPr lang="en-US" sz="2800" b="1" dirty="0">
                <a:solidFill>
                  <a:srgbClr val="C00000"/>
                </a:solidFill>
              </a:rPr>
              <a:t> </a:t>
            </a:r>
            <a:r>
              <a:rPr lang="en-US" sz="2800" dirty="0">
                <a:solidFill>
                  <a:srgbClr val="002060"/>
                </a:solidFill>
              </a:rPr>
              <a:t>He executed </a:t>
            </a:r>
            <a:r>
              <a:rPr lang="en-US" sz="2800" b="1" u="sng" dirty="0">
                <a:solidFill>
                  <a:srgbClr val="0000FF"/>
                </a:solidFill>
              </a:rPr>
              <a:t>HIS OWN</a:t>
            </a:r>
            <a:r>
              <a:rPr lang="en-US" sz="2800" b="1" dirty="0">
                <a:solidFill>
                  <a:srgbClr val="0000FF"/>
                </a:solidFill>
              </a:rPr>
              <a:t> </a:t>
            </a:r>
            <a:r>
              <a:rPr lang="en-US" sz="2800" dirty="0">
                <a:solidFill>
                  <a:srgbClr val="002060"/>
                </a:solidFill>
              </a:rPr>
              <a:t>Plan of Salvation immaculately! </a:t>
            </a:r>
          </a:p>
        </p:txBody>
      </p:sp>
      <p:sp>
        <p:nvSpPr>
          <p:cNvPr id="3" name="Rectangle 2"/>
          <p:cNvSpPr/>
          <p:nvPr/>
        </p:nvSpPr>
        <p:spPr>
          <a:xfrm>
            <a:off x="361949" y="3704733"/>
            <a:ext cx="11483042" cy="1941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00FF"/>
                </a:solidFill>
              </a:rPr>
              <a:t>Yahusha</a:t>
            </a:r>
            <a:r>
              <a:rPr lang="en-US" sz="2800" dirty="0">
                <a:solidFill>
                  <a:srgbClr val="002060"/>
                </a:solidFill>
              </a:rPr>
              <a:t> arose from the grave in a PREFECTLY FLAWLESS STATE. </a:t>
            </a:r>
            <a:r>
              <a:rPr lang="en-US" sz="2800" dirty="0">
                <a:solidFill>
                  <a:srgbClr val="0000FF"/>
                </a:solidFill>
              </a:rPr>
              <a:t>Yahusha</a:t>
            </a:r>
            <a:r>
              <a:rPr lang="en-US" sz="2800" dirty="0">
                <a:solidFill>
                  <a:srgbClr val="002060"/>
                </a:solidFill>
              </a:rPr>
              <a:t> arose in </a:t>
            </a:r>
            <a:r>
              <a:rPr lang="en-US" sz="2800" dirty="0">
                <a:ln>
                  <a:solidFill>
                    <a:prstClr val="black"/>
                  </a:solidFill>
                </a:ln>
                <a:solidFill>
                  <a:srgbClr val="00FF00"/>
                </a:solidFill>
              </a:rPr>
              <a:t>FULL READINESS TO EXECUTE THE PRESENTATION OF THE FIRSTFRUIT (by </a:t>
            </a:r>
            <a:r>
              <a:rPr lang="en-US" sz="2800" dirty="0">
                <a:ln>
                  <a:solidFill>
                    <a:prstClr val="black"/>
                  </a:solidFill>
                </a:ln>
                <a:solidFill>
                  <a:srgbClr val="FF33CC"/>
                </a:solidFill>
              </a:rPr>
              <a:t>VICTORY OVER DEATH) </a:t>
            </a:r>
            <a:r>
              <a:rPr lang="en-US" sz="2800" dirty="0">
                <a:ln>
                  <a:solidFill>
                    <a:prstClr val="black"/>
                  </a:solidFill>
                </a:ln>
                <a:solidFill>
                  <a:srgbClr val="00FF00"/>
                </a:solidFill>
              </a:rPr>
              <a:t>to fulfill the WAVE SHEAF STATUTE </a:t>
            </a:r>
            <a:r>
              <a:rPr lang="en-US" sz="2800" dirty="0">
                <a:solidFill>
                  <a:srgbClr val="002060"/>
                </a:solidFill>
              </a:rPr>
              <a:t>in complete accordance with </a:t>
            </a:r>
            <a:r>
              <a:rPr lang="en-US" sz="2800" dirty="0">
                <a:solidFill>
                  <a:srgbClr val="009999"/>
                </a:solidFill>
                <a:latin typeface="Georgia" panose="02040502050405020303" pitchFamily="18" charset="0"/>
              </a:rPr>
              <a:t>Leviticus 23:9-15!</a:t>
            </a:r>
            <a:endParaRPr lang="en-CA" dirty="0"/>
          </a:p>
        </p:txBody>
      </p:sp>
    </p:spTree>
    <p:extLst>
      <p:ext uri="{BB962C8B-B14F-4D97-AF65-F5344CB8AC3E}">
        <p14:creationId xmlns:p14="http://schemas.microsoft.com/office/powerpoint/2010/main" val="96676476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1000"/>
                                        <p:tgtEl>
                                          <p:spTgt spid="2">
                                            <p:txEl>
                                              <p:pRg st="8" end="8"/>
                                            </p:txEl>
                                          </p:spTgt>
                                        </p:tgtEl>
                                      </p:cBhvr>
                                    </p:animEffect>
                                    <p:anim calcmode="lin" valueType="num">
                                      <p:cBhvr>
                                        <p:cTn id="1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5799" y="6614586"/>
            <a:ext cx="480386" cy="277598"/>
          </a:xfrm>
        </p:spPr>
        <p:txBody>
          <a:bodyPr/>
          <a:lstStyle/>
          <a:p>
            <a:fld id="{6D22F896-40B5-4ADD-8801-0D06FADFA095}" type="slidenum">
              <a:rPr lang="en-US" sz="1100" b="1" smtClean="0">
                <a:solidFill>
                  <a:schemeClr val="bg1"/>
                </a:solidFill>
              </a:rPr>
              <a:t>48</a:t>
            </a:fld>
            <a:endParaRPr lang="en-US" sz="1100" b="1" dirty="0">
              <a:solidFill>
                <a:schemeClr val="bg1"/>
              </a:solidFill>
            </a:endParaRPr>
          </a:p>
        </p:txBody>
      </p:sp>
      <p:sp>
        <p:nvSpPr>
          <p:cNvPr id="2" name="Rectangle 1"/>
          <p:cNvSpPr/>
          <p:nvPr/>
        </p:nvSpPr>
        <p:spPr>
          <a:xfrm>
            <a:off x="361949" y="200026"/>
            <a:ext cx="11483042" cy="641456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US" sz="2800" dirty="0" err="1">
                <a:solidFill>
                  <a:srgbClr val="008080"/>
                </a:solidFill>
                <a:latin typeface="Georgia" panose="02040502050405020303" pitchFamily="18" charset="0"/>
              </a:rPr>
              <a:t>Heb</a:t>
            </a:r>
            <a:r>
              <a:rPr lang="en-US" sz="2800" dirty="0">
                <a:solidFill>
                  <a:srgbClr val="008080"/>
                </a:solidFill>
                <a:latin typeface="Georgia" panose="02040502050405020303" pitchFamily="18" charset="0"/>
              </a:rPr>
              <a:t> 9:11</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But </a:t>
            </a:r>
            <a:r>
              <a:rPr lang="en-US" sz="2800" b="1" dirty="0">
                <a:ln>
                  <a:solidFill>
                    <a:srgbClr val="0000FF"/>
                  </a:solidFill>
                </a:ln>
                <a:solidFill>
                  <a:schemeClr val="bg2">
                    <a:lumMod val="60000"/>
                    <a:lumOff val="40000"/>
                  </a:schemeClr>
                </a:solidFill>
                <a:latin typeface="Georgia" panose="02040502050405020303" pitchFamily="18" charset="0"/>
              </a:rPr>
              <a:t>Messiah, having become a High Priest </a:t>
            </a:r>
            <a:r>
              <a:rPr lang="en-US" sz="2800" dirty="0">
                <a:ln>
                  <a:solidFill>
                    <a:srgbClr val="0000FF"/>
                  </a:solidFill>
                </a:ln>
                <a:solidFill>
                  <a:schemeClr val="bg2">
                    <a:lumMod val="60000"/>
                    <a:lumOff val="40000"/>
                  </a:schemeClr>
                </a:solidFill>
                <a:latin typeface="Georgia" panose="02040502050405020303" pitchFamily="18" charset="0"/>
              </a:rPr>
              <a:t>(</a:t>
            </a:r>
            <a:r>
              <a:rPr lang="en-US" sz="2800" b="1" dirty="0">
                <a:ln>
                  <a:solidFill>
                    <a:srgbClr val="0000FF"/>
                  </a:solidFill>
                </a:ln>
                <a:solidFill>
                  <a:schemeClr val="bg2">
                    <a:lumMod val="60000"/>
                    <a:lumOff val="40000"/>
                  </a:schemeClr>
                </a:solidFill>
                <a:latin typeface="Georgia" panose="02040502050405020303" pitchFamily="18" charset="0"/>
              </a:rPr>
              <a:t>Kohen Ha 	</a:t>
            </a:r>
            <a:r>
              <a:rPr lang="en-US" sz="2800" b="1" dirty="0" err="1">
                <a:ln>
                  <a:solidFill>
                    <a:srgbClr val="0000FF"/>
                  </a:solidFill>
                </a:ln>
                <a:solidFill>
                  <a:schemeClr val="bg2">
                    <a:lumMod val="60000"/>
                    <a:lumOff val="40000"/>
                  </a:schemeClr>
                </a:solidFill>
                <a:latin typeface="Georgia" panose="02040502050405020303" pitchFamily="18" charset="0"/>
              </a:rPr>
              <a:t>Gadol</a:t>
            </a:r>
            <a:r>
              <a:rPr lang="en-US" sz="2800" b="1" dirty="0">
                <a:ln>
                  <a:solidFill>
                    <a:srgbClr val="0000FF"/>
                  </a:solidFill>
                </a:ln>
                <a:solidFill>
                  <a:schemeClr val="bg2">
                    <a:lumMod val="60000"/>
                    <a:lumOff val="40000"/>
                  </a:schemeClr>
                </a:solidFill>
                <a:latin typeface="Georgia" panose="02040502050405020303" pitchFamily="18" charset="0"/>
              </a:rPr>
              <a:t> </a:t>
            </a:r>
            <a:r>
              <a:rPr lang="en-US" sz="2800" dirty="0">
                <a:ln>
                  <a:solidFill>
                    <a:srgbClr val="0000FF"/>
                  </a:solidFill>
                </a:ln>
                <a:solidFill>
                  <a:schemeClr val="bg2">
                    <a:lumMod val="60000"/>
                    <a:lumOff val="40000"/>
                  </a:schemeClr>
                </a:solidFill>
                <a:latin typeface="Georgia" panose="02040502050405020303" pitchFamily="18" charset="0"/>
              </a:rPr>
              <a:t>of the </a:t>
            </a:r>
            <a:r>
              <a:rPr lang="en-US" sz="2800" b="1" dirty="0">
                <a:ln>
                  <a:solidFill>
                    <a:srgbClr val="0000FF"/>
                  </a:solidFill>
                </a:ln>
                <a:solidFill>
                  <a:schemeClr val="bg2">
                    <a:lumMod val="60000"/>
                    <a:lumOff val="40000"/>
                  </a:schemeClr>
                </a:solidFill>
                <a:effectLst>
                  <a:glow rad="127000">
                    <a:srgbClr val="00FFFF"/>
                  </a:glow>
                </a:effectLst>
                <a:latin typeface="Georgia" panose="02040502050405020303" pitchFamily="18" charset="0"/>
              </a:rPr>
              <a:t>MelchiTzedek Order</a:t>
            </a:r>
            <a:r>
              <a:rPr lang="en-US" sz="2800" dirty="0">
                <a:ln>
                  <a:solidFill>
                    <a:srgbClr val="0000FF"/>
                  </a:solidFill>
                </a:ln>
                <a:solidFill>
                  <a:schemeClr val="bg2">
                    <a:lumMod val="60000"/>
                    <a:lumOff val="40000"/>
                  </a:schemeClr>
                </a:solidFill>
                <a:latin typeface="Georgia" panose="02040502050405020303" pitchFamily="18" charset="0"/>
              </a:rPr>
              <a:t>)</a:t>
            </a:r>
            <a:r>
              <a:rPr lang="en-US" sz="2800" b="1" dirty="0">
                <a:ln>
                  <a:solidFill>
                    <a:srgbClr val="0000FF"/>
                  </a:solidFill>
                </a:ln>
                <a:solidFill>
                  <a:schemeClr val="bg2">
                    <a:lumMod val="60000"/>
                    <a:lumOff val="40000"/>
                  </a:schemeClr>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of the coming good </a:t>
            </a:r>
            <a:r>
              <a:rPr lang="en-US" sz="2800" i="1" dirty="0">
                <a:solidFill>
                  <a:schemeClr val="bg2">
                    <a:lumMod val="60000"/>
                    <a:lumOff val="40000"/>
                  </a:schemeClr>
                </a:solidFill>
                <a:latin typeface="Georgia" panose="02040502050405020303" pitchFamily="18" charset="0"/>
              </a:rPr>
              <a:t>matters</a:t>
            </a:r>
            <a:r>
              <a:rPr lang="en-US" sz="2800" dirty="0">
                <a:solidFill>
                  <a:schemeClr val="bg2">
                    <a:lumMod val="60000"/>
                    <a:lumOff val="40000"/>
                  </a:schemeClr>
                </a:solidFill>
                <a:latin typeface="Georgia" panose="02040502050405020303" pitchFamily="18" charset="0"/>
              </a:rPr>
              <a:t>, 	through the greater and more perfect Tent not made with hands, that 	is, not of this creation, </a:t>
            </a:r>
          </a:p>
          <a:p>
            <a:r>
              <a:rPr lang="en-US" sz="2800" dirty="0" err="1">
                <a:solidFill>
                  <a:srgbClr val="008080"/>
                </a:solidFill>
                <a:latin typeface="Georgia" panose="02040502050405020303" pitchFamily="18" charset="0"/>
              </a:rPr>
              <a:t>Heb</a:t>
            </a:r>
            <a:r>
              <a:rPr lang="en-US" sz="2800" dirty="0">
                <a:solidFill>
                  <a:srgbClr val="008080"/>
                </a:solidFill>
                <a:latin typeface="Georgia" panose="02040502050405020303" pitchFamily="18" charset="0"/>
              </a:rPr>
              <a:t> 9:12</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entered into the Most Set-apart Place once for all, not with 	the blood of goats and calves, but with His own blood, having 	obtained everlasting redemption.</a:t>
            </a:r>
            <a:r>
              <a:rPr lang="en-US" sz="2800" dirty="0">
                <a:solidFill>
                  <a:prstClr val="black"/>
                </a:solidFill>
                <a:latin typeface="Georgia" panose="02040502050405020303" pitchFamily="18" charset="0"/>
              </a:rPr>
              <a:t> </a:t>
            </a:r>
          </a:p>
          <a:p>
            <a:r>
              <a:rPr lang="en-US" sz="2800" dirty="0" err="1">
                <a:solidFill>
                  <a:srgbClr val="008080"/>
                </a:solidFill>
                <a:latin typeface="Georgia" panose="02040502050405020303" pitchFamily="18" charset="0"/>
              </a:rPr>
              <a:t>Heb</a:t>
            </a:r>
            <a:r>
              <a:rPr lang="en-US" sz="2800" dirty="0">
                <a:solidFill>
                  <a:srgbClr val="008080"/>
                </a:solidFill>
                <a:latin typeface="Georgia" panose="02040502050405020303" pitchFamily="18" charset="0"/>
              </a:rPr>
              <a:t> 9:13</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For if the blood of bulls and goats and </a:t>
            </a:r>
            <a:r>
              <a:rPr lang="en-US" sz="2800" b="1" dirty="0">
                <a:ln>
                  <a:solidFill>
                    <a:srgbClr val="0000FF"/>
                  </a:solidFill>
                </a:ln>
                <a:solidFill>
                  <a:schemeClr val="bg2">
                    <a:lumMod val="60000"/>
                    <a:lumOff val="40000"/>
                  </a:schemeClr>
                </a:solidFill>
                <a:effectLst>
                  <a:glow rad="127000">
                    <a:srgbClr val="66FFCC"/>
                  </a:glow>
                </a:effectLst>
                <a:latin typeface="Georgia" panose="02040502050405020303" pitchFamily="18" charset="0"/>
              </a:rPr>
              <a:t>the ashes of a 	heifer, sprinkling the defiled, sets apart for the cleansing 	of the flesh, </a:t>
            </a:r>
          </a:p>
          <a:p>
            <a:r>
              <a:rPr lang="en-US" sz="2800" dirty="0" err="1">
                <a:solidFill>
                  <a:srgbClr val="008080"/>
                </a:solidFill>
                <a:latin typeface="Georgia" panose="02040502050405020303" pitchFamily="18" charset="0"/>
              </a:rPr>
              <a:t>Heb</a:t>
            </a:r>
            <a:r>
              <a:rPr lang="en-US" sz="2800" dirty="0">
                <a:solidFill>
                  <a:srgbClr val="008080"/>
                </a:solidFill>
                <a:latin typeface="Georgia" panose="02040502050405020303" pitchFamily="18" charset="0"/>
              </a:rPr>
              <a:t> 9:14</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how </a:t>
            </a:r>
            <a:r>
              <a:rPr lang="en-US" sz="2800" b="1" u="sng" dirty="0">
                <a:ln>
                  <a:solidFill>
                    <a:schemeClr val="bg1"/>
                  </a:solidFill>
                </a:ln>
                <a:solidFill>
                  <a:schemeClr val="bg2">
                    <a:lumMod val="60000"/>
                    <a:lumOff val="40000"/>
                  </a:schemeClr>
                </a:solidFill>
                <a:latin typeface="Georgia" panose="02040502050405020303" pitchFamily="18" charset="0"/>
              </a:rPr>
              <a:t>much more</a:t>
            </a:r>
            <a:r>
              <a:rPr lang="en-US" sz="2800" b="1" dirty="0">
                <a:ln>
                  <a:solidFill>
                    <a:schemeClr val="bg1"/>
                  </a:solidFill>
                </a:ln>
                <a:solidFill>
                  <a:schemeClr val="bg2">
                    <a:lumMod val="60000"/>
                    <a:lumOff val="40000"/>
                  </a:schemeClr>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shall </a:t>
            </a:r>
            <a:r>
              <a:rPr lang="en-US" sz="2800" b="1" dirty="0">
                <a:ln>
                  <a:solidFill>
                    <a:srgbClr val="0000FF"/>
                  </a:solidFill>
                </a:ln>
                <a:solidFill>
                  <a:schemeClr val="bg2">
                    <a:lumMod val="60000"/>
                    <a:lumOff val="40000"/>
                  </a:schemeClr>
                </a:solidFill>
                <a:latin typeface="Georgia" panose="02040502050405020303" pitchFamily="18" charset="0"/>
              </a:rPr>
              <a:t>the blood of the Messiah, </a:t>
            </a:r>
            <a:r>
              <a:rPr lang="en-US" sz="2800" dirty="0">
                <a:solidFill>
                  <a:schemeClr val="bg2">
                    <a:lumMod val="60000"/>
                    <a:lumOff val="40000"/>
                  </a:schemeClr>
                </a:solidFill>
                <a:latin typeface="Georgia" panose="02040502050405020303" pitchFamily="18" charset="0"/>
              </a:rPr>
              <a:t>who 	through 	the everlasting Spirit </a:t>
            </a:r>
            <a:r>
              <a:rPr lang="en-US" sz="2800" b="1" dirty="0">
                <a:ln>
                  <a:solidFill>
                    <a:srgbClr val="0000FF"/>
                  </a:solidFill>
                </a:ln>
                <a:solidFill>
                  <a:schemeClr val="bg2">
                    <a:lumMod val="60000"/>
                    <a:lumOff val="40000"/>
                  </a:schemeClr>
                </a:solidFill>
                <a:latin typeface="Georgia" panose="02040502050405020303" pitchFamily="18" charset="0"/>
              </a:rPr>
              <a:t>offered Himself </a:t>
            </a:r>
            <a:r>
              <a:rPr lang="en-US" sz="2800" b="1" dirty="0">
                <a:ln>
                  <a:solidFill>
                    <a:srgbClr val="0000FF"/>
                  </a:solidFill>
                </a:ln>
                <a:solidFill>
                  <a:schemeClr val="bg2">
                    <a:lumMod val="60000"/>
                    <a:lumOff val="40000"/>
                  </a:schemeClr>
                </a:solidFill>
                <a:effectLst>
                  <a:glow rad="127000">
                    <a:srgbClr val="00FF99"/>
                  </a:glow>
                </a:effectLst>
                <a:latin typeface="Georgia" panose="02040502050405020303" pitchFamily="18" charset="0"/>
              </a:rPr>
              <a:t>UNBLEMISHED</a:t>
            </a:r>
            <a:r>
              <a:rPr lang="en-US" sz="2800" b="1" dirty="0">
                <a:ln>
                  <a:solidFill>
                    <a:srgbClr val="0000FF"/>
                  </a:solidFill>
                </a:ln>
                <a:solidFill>
                  <a:schemeClr val="bg2">
                    <a:lumMod val="60000"/>
                    <a:lumOff val="40000"/>
                  </a:schemeClr>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to Elohim, </a:t>
            </a:r>
            <a:r>
              <a:rPr lang="en-US" sz="2800" b="1" u="sng" dirty="0">
                <a:ln>
                  <a:solidFill>
                    <a:schemeClr val="bg1"/>
                  </a:solidFill>
                </a:ln>
                <a:solidFill>
                  <a:schemeClr val="bg2">
                    <a:lumMod val="60000"/>
                    <a:lumOff val="40000"/>
                  </a:schemeClr>
                </a:solidFill>
                <a:latin typeface="Georgia" panose="02040502050405020303" pitchFamily="18" charset="0"/>
              </a:rPr>
              <a:t>cleanse </a:t>
            </a:r>
            <a:r>
              <a:rPr lang="en-US" sz="2800" b="1" dirty="0">
                <a:ln>
                  <a:solidFill>
                    <a:schemeClr val="bg1"/>
                  </a:solidFill>
                </a:ln>
                <a:solidFill>
                  <a:schemeClr val="bg2">
                    <a:lumMod val="60000"/>
                    <a:lumOff val="40000"/>
                  </a:schemeClr>
                </a:solidFill>
                <a:latin typeface="Georgia" panose="02040502050405020303" pitchFamily="18" charset="0"/>
              </a:rPr>
              <a:t>y</a:t>
            </a:r>
            <a:r>
              <a:rPr lang="en-US" sz="2800" b="1" u="sng" dirty="0">
                <a:ln>
                  <a:solidFill>
                    <a:schemeClr val="bg1"/>
                  </a:solidFill>
                </a:ln>
                <a:solidFill>
                  <a:schemeClr val="bg2">
                    <a:lumMod val="60000"/>
                    <a:lumOff val="40000"/>
                  </a:schemeClr>
                </a:solidFill>
                <a:latin typeface="Georgia" panose="02040502050405020303" pitchFamily="18" charset="0"/>
              </a:rPr>
              <a:t>our conscience</a:t>
            </a:r>
            <a:r>
              <a:rPr lang="en-US" sz="2800" b="1" dirty="0">
                <a:ln>
                  <a:solidFill>
                    <a:schemeClr val="bg1"/>
                  </a:solidFill>
                </a:ln>
                <a:solidFill>
                  <a:schemeClr val="bg2">
                    <a:lumMod val="60000"/>
                    <a:lumOff val="40000"/>
                  </a:schemeClr>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from dead works to serve the 	living Elohim?</a:t>
            </a:r>
            <a:endParaRPr lang="en-US" sz="2800" dirty="0">
              <a:solidFill>
                <a:schemeClr val="bg2">
                  <a:lumMod val="60000"/>
                  <a:lumOff val="40000"/>
                </a:schemeClr>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5002" y="5978462"/>
            <a:ext cx="1472312" cy="974835"/>
          </a:xfrm>
          <a:prstGeom prst="rect">
            <a:avLst/>
          </a:prstGeom>
        </p:spPr>
      </p:pic>
      <p:cxnSp>
        <p:nvCxnSpPr>
          <p:cNvPr id="6" name="Straight Arrow Connector 5"/>
          <p:cNvCxnSpPr/>
          <p:nvPr/>
        </p:nvCxnSpPr>
        <p:spPr>
          <a:xfrm flipH="1" flipV="1">
            <a:off x="3562350" y="6000750"/>
            <a:ext cx="323850" cy="33337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103470" y="6000750"/>
            <a:ext cx="5360328" cy="795287"/>
          </a:xfrm>
          <a:prstGeom prst="roundRect">
            <a:avLst/>
          </a:prstGeom>
          <a:solidFill>
            <a:schemeClr val="accent1">
              <a:lumMod val="60000"/>
              <a:lumOff val="40000"/>
            </a:schemeClr>
          </a:solidFill>
          <a:ln w="762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0000FF"/>
                </a:solidFill>
              </a:rPr>
              <a:t>The “Cleansing </a:t>
            </a:r>
            <a:r>
              <a:rPr lang="en-CA" sz="4000" b="1" dirty="0">
                <a:solidFill>
                  <a:srgbClr val="0000FF"/>
                </a:solidFill>
                <a:effectLst>
                  <a:glow rad="127000">
                    <a:srgbClr val="FFFF00"/>
                  </a:glow>
                </a:effectLst>
              </a:rPr>
              <a:t>Type</a:t>
            </a:r>
            <a:r>
              <a:rPr lang="en-CA" sz="4000" dirty="0">
                <a:solidFill>
                  <a:srgbClr val="0000FF"/>
                </a:solidFill>
              </a:rPr>
              <a:t>”</a:t>
            </a:r>
          </a:p>
        </p:txBody>
      </p:sp>
      <p:cxnSp>
        <p:nvCxnSpPr>
          <p:cNvPr id="8" name="Straight Arrow Connector 7"/>
          <p:cNvCxnSpPr/>
          <p:nvPr/>
        </p:nvCxnSpPr>
        <p:spPr>
          <a:xfrm flipH="1" flipV="1">
            <a:off x="5376116" y="6398393"/>
            <a:ext cx="670011" cy="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67142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par>
                                <p:cTn id="22" presetID="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4325" y="6614586"/>
            <a:ext cx="481859" cy="277598"/>
          </a:xfrm>
        </p:spPr>
        <p:txBody>
          <a:bodyPr/>
          <a:lstStyle/>
          <a:p>
            <a:fld id="{6D22F896-40B5-4ADD-8801-0D06FADFA095}" type="slidenum">
              <a:rPr lang="en-US" sz="1100" b="1" smtClean="0">
                <a:solidFill>
                  <a:schemeClr val="bg1"/>
                </a:solidFill>
              </a:rPr>
              <a:t>49</a:t>
            </a:fld>
            <a:endParaRPr lang="en-US" sz="1100" b="1" dirty="0">
              <a:solidFill>
                <a:schemeClr val="bg1"/>
              </a:solidFill>
            </a:endParaRPr>
          </a:p>
        </p:txBody>
      </p:sp>
      <p:sp>
        <p:nvSpPr>
          <p:cNvPr id="2" name="Rectangle 1"/>
          <p:cNvSpPr/>
          <p:nvPr/>
        </p:nvSpPr>
        <p:spPr>
          <a:xfrm>
            <a:off x="354479" y="200026"/>
            <a:ext cx="11483042" cy="641456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r>
              <a:rPr lang="en-US" sz="2800" i="1" dirty="0">
                <a:solidFill>
                  <a:schemeClr val="bg1"/>
                </a:solidFill>
                <a:latin typeface="Arial Black" panose="020B0A04020102020204" pitchFamily="34" charset="0"/>
              </a:rPr>
              <a:t>When</a:t>
            </a:r>
            <a:r>
              <a:rPr lang="en-US" sz="2800" dirty="0">
                <a:solidFill>
                  <a:srgbClr val="008080"/>
                </a:solidFill>
                <a:latin typeface="Georgia" panose="02040502050405020303" pitchFamily="18" charset="0"/>
              </a:rPr>
              <a:t> did </a:t>
            </a:r>
            <a:r>
              <a:rPr lang="en-US" sz="2800" dirty="0">
                <a:solidFill>
                  <a:srgbClr val="0000FF"/>
                </a:solidFill>
                <a:latin typeface="Georgia" panose="02040502050405020303" pitchFamily="18" charset="0"/>
              </a:rPr>
              <a:t>Yahusha</a:t>
            </a:r>
            <a:r>
              <a:rPr lang="en-US" sz="2800" dirty="0">
                <a:solidFill>
                  <a:srgbClr val="008080"/>
                </a:solidFill>
                <a:latin typeface="Georgia" panose="02040502050405020303" pitchFamily="18" charset="0"/>
              </a:rPr>
              <a:t> ascend, </a:t>
            </a:r>
            <a:r>
              <a:rPr lang="en-US" sz="2800" b="1" i="1" dirty="0">
                <a:ln>
                  <a:solidFill>
                    <a:srgbClr val="002060"/>
                  </a:solidFill>
                </a:ln>
                <a:solidFill>
                  <a:schemeClr val="accent5">
                    <a:lumMod val="60000"/>
                    <a:lumOff val="40000"/>
                  </a:schemeClr>
                </a:solidFill>
                <a:latin typeface="Georgia" panose="02040502050405020303" pitchFamily="18" charset="0"/>
              </a:rPr>
              <a:t>offering Himself </a:t>
            </a:r>
            <a:r>
              <a:rPr lang="en-US" sz="2800" dirty="0">
                <a:solidFill>
                  <a:srgbClr val="008080"/>
                </a:solidFill>
                <a:latin typeface="Georgia" panose="02040502050405020303" pitchFamily="18" charset="0"/>
              </a:rPr>
              <a:t>as the First Fruit offering that by statute was required on the Wave Sheaf Feast day?</a:t>
            </a:r>
            <a:br>
              <a:rPr lang="en-US" sz="2800" dirty="0">
                <a:solidFill>
                  <a:srgbClr val="008080"/>
                </a:solidFill>
                <a:latin typeface="Georgia" panose="02040502050405020303" pitchFamily="18" charset="0"/>
              </a:rPr>
            </a:br>
            <a:r>
              <a:rPr lang="en-US" sz="1000" b="1" dirty="0">
                <a:solidFill>
                  <a:srgbClr val="800000"/>
                </a:solidFill>
                <a:latin typeface="Georgia" panose="02040502050405020303" pitchFamily="18" charset="0"/>
              </a:rPr>
              <a:t> </a:t>
            </a:r>
          </a:p>
          <a:p>
            <a:r>
              <a:rPr lang="en-CA" sz="2800" dirty="0">
                <a:solidFill>
                  <a:srgbClr val="008080"/>
                </a:solidFill>
                <a:latin typeface="Georgia" panose="02040502050405020303" pitchFamily="18" charset="0"/>
              </a:rPr>
              <a:t>John 20:1 </a:t>
            </a:r>
            <a:r>
              <a:rPr lang="en-CA"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And on the </a:t>
            </a:r>
            <a:r>
              <a:rPr lang="en-US" sz="2800" dirty="0">
                <a:solidFill>
                  <a:srgbClr val="0000FF"/>
                </a:solidFill>
                <a:latin typeface="Georgia" panose="02040502050405020303" pitchFamily="18" charset="0"/>
              </a:rPr>
              <a:t>first day of the week,</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Miryam from </a:t>
            </a:r>
            <a:r>
              <a:rPr lang="en-US" sz="2800" dirty="0" err="1">
                <a:solidFill>
                  <a:schemeClr val="bg2">
                    <a:lumMod val="60000"/>
                    <a:lumOff val="40000"/>
                  </a:schemeClr>
                </a:solidFill>
                <a:latin typeface="Georgia" panose="02040502050405020303" pitchFamily="18" charset="0"/>
              </a:rPr>
              <a:t>Ma</a:t>
            </a:r>
            <a:r>
              <a:rPr lang="en-US" sz="2800" dirty="0" err="1">
                <a:solidFill>
                  <a:schemeClr val="bg2">
                    <a:lumMod val="60000"/>
                    <a:lumOff val="40000"/>
                  </a:schemeClr>
                </a:solidFill>
                <a:latin typeface="TITUS Cyberbit Basic" panose="02020603050405020304" pitchFamily="18" charset="0"/>
              </a:rPr>
              <a:t>ḡ</a:t>
            </a:r>
            <a:r>
              <a:rPr lang="en-US" sz="2800" dirty="0" err="1">
                <a:solidFill>
                  <a:schemeClr val="bg2">
                    <a:lumMod val="60000"/>
                    <a:lumOff val="40000"/>
                  </a:schemeClr>
                </a:solidFill>
                <a:latin typeface="Georgia" panose="02040502050405020303" pitchFamily="18" charset="0"/>
              </a:rPr>
              <a:t>dala</a:t>
            </a:r>
            <a:r>
              <a:rPr lang="en-US" sz="2800" dirty="0">
                <a:solidFill>
                  <a:schemeClr val="bg2">
                    <a:lumMod val="60000"/>
                    <a:lumOff val="40000"/>
                  </a:schemeClr>
                </a:solidFill>
                <a:latin typeface="Georgia" panose="02040502050405020303" pitchFamily="18" charset="0"/>
              </a:rPr>
              <a:t> 	</a:t>
            </a:r>
            <a:r>
              <a:rPr lang="en-US" sz="2800" b="1" dirty="0">
                <a:solidFill>
                  <a:schemeClr val="bg1"/>
                </a:solidFill>
                <a:latin typeface="Georgia" panose="02040502050405020303" pitchFamily="18" charset="0"/>
              </a:rPr>
              <a:t>came early to the tomb, while it was still dark,</a:t>
            </a:r>
            <a:r>
              <a:rPr lang="en-US" sz="2800" dirty="0">
                <a:solidFill>
                  <a:schemeClr val="bg2">
                    <a:lumMod val="60000"/>
                    <a:lumOff val="40000"/>
                  </a:schemeClr>
                </a:solidFill>
                <a:latin typeface="Georgia" panose="02040502050405020303" pitchFamily="18" charset="0"/>
              </a:rPr>
              <a:t> and saw that 	the stone had been removed from the tomb. </a:t>
            </a:r>
          </a:p>
          <a:p>
            <a:endParaRPr lang="en-US" sz="1000" dirty="0">
              <a:solidFill>
                <a:srgbClr val="008080"/>
              </a:solidFill>
              <a:latin typeface="Georgia" panose="02040502050405020303" pitchFamily="18" charset="0"/>
            </a:endParaRPr>
          </a:p>
          <a:p>
            <a:r>
              <a:rPr lang="en-CA" sz="2800" dirty="0">
                <a:solidFill>
                  <a:srgbClr val="008080"/>
                </a:solidFill>
                <a:latin typeface="Georgia" panose="02040502050405020303" pitchFamily="18" charset="0"/>
              </a:rPr>
              <a:t>John 20:17</a:t>
            </a:r>
            <a:r>
              <a:rPr lang="en-CA" sz="2800" dirty="0">
                <a:solidFill>
                  <a:prstClr val="black"/>
                </a:solidFill>
                <a:latin typeface="Georgia" panose="02040502050405020303" pitchFamily="18" charset="0"/>
              </a:rPr>
              <a:t>  </a:t>
            </a:r>
            <a:r>
              <a:rPr lang="he-IL" sz="2800" dirty="0">
                <a:solidFill>
                  <a:srgbClr val="0000FF"/>
                </a:solidFill>
                <a:latin typeface="Arial" panose="020B0604020202020204" pitchFamily="34" charset="0"/>
              </a:rPr>
              <a:t>יהושע</a:t>
            </a:r>
            <a:r>
              <a:rPr lang="en-US" sz="2800" dirty="0">
                <a:solidFill>
                  <a:srgbClr val="0000FF"/>
                </a:solidFill>
                <a:latin typeface="Georgia" panose="02040502050405020303" pitchFamily="18" charset="0"/>
              </a:rPr>
              <a:t> said to her, “Do not hold on to Me, for I have not yet 	</a:t>
            </a:r>
            <a:r>
              <a:rPr lang="en-US" sz="2800" i="1" u="sng" dirty="0">
                <a:ln>
                  <a:solidFill>
                    <a:schemeClr val="bg1"/>
                  </a:solidFill>
                </a:ln>
                <a:solidFill>
                  <a:srgbClr val="0000FF"/>
                </a:solidFill>
                <a:effectLst>
                  <a:glow rad="127000">
                    <a:srgbClr val="FFFF00"/>
                  </a:glow>
                </a:effectLst>
                <a:latin typeface="Arial Black" panose="020B0A04020102020204" pitchFamily="34" charset="0"/>
              </a:rPr>
              <a:t>ASCENDED</a:t>
            </a:r>
            <a:r>
              <a:rPr lang="en-US" sz="2800" dirty="0">
                <a:solidFill>
                  <a:srgbClr val="0000FF"/>
                </a:solidFill>
                <a:latin typeface="Georgia" panose="02040502050405020303" pitchFamily="18" charset="0"/>
              </a:rPr>
              <a:t> to My Father.</a:t>
            </a:r>
            <a:r>
              <a:rPr lang="en-US" sz="2800" dirty="0">
                <a:solidFill>
                  <a:schemeClr val="bg2">
                    <a:lumMod val="60000"/>
                    <a:lumOff val="40000"/>
                  </a:schemeClr>
                </a:solidFill>
                <a:latin typeface="Georgia" panose="02040502050405020303" pitchFamily="18" charset="0"/>
              </a:rPr>
              <a:t> But go to My brothers and say to them, 					  </a:t>
            </a:r>
            <a:r>
              <a:rPr lang="en-US" sz="2800" b="1" dirty="0">
                <a:ln>
                  <a:solidFill>
                    <a:schemeClr val="bg1"/>
                  </a:solidFill>
                </a:ln>
                <a:solidFill>
                  <a:srgbClr val="0000FF"/>
                </a:solidFill>
                <a:effectLst>
                  <a:glow rad="127000">
                    <a:srgbClr val="FFFF00"/>
                  </a:glow>
                </a:effectLst>
                <a:latin typeface="Arial Black" panose="020B0A04020102020204" pitchFamily="34" charset="0"/>
              </a:rPr>
              <a:t>‘</a:t>
            </a:r>
            <a:r>
              <a:rPr lang="en-US" sz="2800" b="1" u="sng" dirty="0">
                <a:ln>
                  <a:solidFill>
                    <a:schemeClr val="bg1"/>
                  </a:solidFill>
                </a:ln>
                <a:solidFill>
                  <a:srgbClr val="0000FF"/>
                </a:solidFill>
                <a:effectLst>
                  <a:glow rad="127000">
                    <a:srgbClr val="FFFF00"/>
                  </a:glow>
                </a:effectLst>
                <a:latin typeface="Arial Black" panose="020B0A04020102020204" pitchFamily="34" charset="0"/>
              </a:rPr>
              <a:t>I AM ASCENDING</a:t>
            </a:r>
            <a:r>
              <a:rPr lang="en-US" sz="2800" b="1" dirty="0">
                <a:ln>
                  <a:solidFill>
                    <a:schemeClr val="bg1"/>
                  </a:solidFill>
                </a:ln>
                <a:solidFill>
                  <a:srgbClr val="0000FF"/>
                </a:solidFill>
                <a:effectLst>
                  <a:glow rad="127000">
                    <a:srgbClr val="FFFF00"/>
                  </a:glow>
                </a:effectLst>
                <a:latin typeface="Arial Black" panose="020B0A04020102020204" pitchFamily="34" charset="0"/>
              </a:rPr>
              <a:t> </a:t>
            </a:r>
            <a:r>
              <a:rPr lang="en-US" sz="2800" b="1" dirty="0">
                <a:solidFill>
                  <a:srgbClr val="0000FF"/>
                </a:solidFill>
                <a:latin typeface="Arial Black" panose="020B0A04020102020204" pitchFamily="34" charset="0"/>
              </a:rPr>
              <a:t>to My Father </a:t>
            </a:r>
            <a:br>
              <a:rPr lang="en-US" sz="2800" b="1" dirty="0">
                <a:solidFill>
                  <a:srgbClr val="0000FF"/>
                </a:solidFill>
                <a:latin typeface="Arial Black" panose="020B0A04020102020204" pitchFamily="34" charset="0"/>
              </a:rPr>
            </a:br>
            <a:endParaRPr lang="en-US" sz="2800" b="1" dirty="0">
              <a:solidFill>
                <a:srgbClr val="0000FF"/>
              </a:solidFill>
              <a:latin typeface="Arial Black" panose="020B0A04020102020204" pitchFamily="34" charset="0"/>
            </a:endParaRPr>
          </a:p>
          <a:p>
            <a:r>
              <a:rPr lang="en-US" sz="3600" dirty="0">
                <a:solidFill>
                  <a:schemeClr val="bg2">
                    <a:lumMod val="60000"/>
                    <a:lumOff val="40000"/>
                  </a:schemeClr>
                </a:solidFill>
                <a:latin typeface="Georgia" panose="02040502050405020303" pitchFamily="18" charset="0"/>
              </a:rPr>
              <a:t>	</a:t>
            </a:r>
          </a:p>
          <a:p>
            <a:r>
              <a:rPr lang="en-US" sz="2800" dirty="0">
                <a:solidFill>
                  <a:schemeClr val="bg2">
                    <a:lumMod val="60000"/>
                    <a:lumOff val="40000"/>
                  </a:schemeClr>
                </a:solidFill>
                <a:latin typeface="Georgia" panose="02040502050405020303" pitchFamily="18" charset="0"/>
              </a:rPr>
              <a:t>	and your Father, and to My Elohim and your Elohim.’ ” </a:t>
            </a:r>
          </a:p>
          <a:p>
            <a:endParaRPr lang="en-US" sz="1000" dirty="0">
              <a:solidFill>
                <a:srgbClr val="008080"/>
              </a:solidFill>
              <a:latin typeface="Georgia" panose="02040502050405020303" pitchFamily="18" charset="0"/>
            </a:endParaRPr>
          </a:p>
          <a:p>
            <a:pPr algn="ctr"/>
            <a:r>
              <a:rPr lang="en-US" sz="2800" dirty="0">
                <a:solidFill>
                  <a:schemeClr val="bg1"/>
                </a:solidFill>
              </a:rPr>
              <a:t>Like the red heifer </a:t>
            </a:r>
            <a:r>
              <a:rPr lang="en-US" sz="2800" b="1" dirty="0">
                <a:solidFill>
                  <a:schemeClr val="bg1"/>
                </a:solidFill>
                <a:effectLst>
                  <a:glow rad="127000">
                    <a:srgbClr val="FFFF00"/>
                  </a:glow>
                </a:effectLst>
              </a:rPr>
              <a:t>TYPE</a:t>
            </a:r>
            <a:r>
              <a:rPr lang="en-US" sz="2800" dirty="0">
                <a:solidFill>
                  <a:schemeClr val="bg1"/>
                </a:solidFill>
              </a:rPr>
              <a:t> smoke that </a:t>
            </a:r>
            <a:r>
              <a:rPr lang="en-US" sz="2800" b="1" i="1" u="sng" dirty="0">
                <a:solidFill>
                  <a:srgbClr val="FF0000"/>
                </a:solidFill>
              </a:rPr>
              <a:t>ascended</a:t>
            </a:r>
            <a:r>
              <a:rPr lang="en-US" sz="2800" dirty="0">
                <a:solidFill>
                  <a:schemeClr val="bg1"/>
                </a:solidFill>
              </a:rPr>
              <a:t> to </a:t>
            </a:r>
            <a:r>
              <a:rPr lang="en-US" sz="2800" dirty="0">
                <a:solidFill>
                  <a:srgbClr val="0000FF"/>
                </a:solidFill>
              </a:rPr>
              <a:t>Yahuah, </a:t>
            </a:r>
            <a:br>
              <a:rPr lang="en-US" sz="2800" dirty="0">
                <a:solidFill>
                  <a:schemeClr val="bg1"/>
                </a:solidFill>
              </a:rPr>
            </a:br>
            <a:r>
              <a:rPr lang="en-US" sz="2800" dirty="0">
                <a:solidFill>
                  <a:schemeClr val="bg1"/>
                </a:solidFill>
              </a:rPr>
              <a:t>so </a:t>
            </a:r>
            <a:r>
              <a:rPr lang="en-US" sz="2800" dirty="0">
                <a:solidFill>
                  <a:srgbClr val="0000FF"/>
                </a:solidFill>
              </a:rPr>
              <a:t>Yahusha</a:t>
            </a:r>
            <a:r>
              <a:rPr lang="en-US" sz="2800" dirty="0">
                <a:solidFill>
                  <a:schemeClr val="bg1"/>
                </a:solidFill>
              </a:rPr>
              <a:t> fulfilled the </a:t>
            </a:r>
            <a:r>
              <a:rPr lang="en-US" sz="2800" b="1" dirty="0">
                <a:solidFill>
                  <a:srgbClr val="0000FF"/>
                </a:solidFill>
              </a:rPr>
              <a:t>Antitype</a:t>
            </a:r>
            <a:r>
              <a:rPr lang="en-US" sz="2800" dirty="0">
                <a:solidFill>
                  <a:schemeClr val="bg1"/>
                </a:solidFill>
              </a:rPr>
              <a:t> by</a:t>
            </a:r>
            <a:r>
              <a:rPr lang="en-US" sz="2800" b="1" i="1" dirty="0">
                <a:ln>
                  <a:solidFill>
                    <a:srgbClr val="0000FF"/>
                  </a:solidFill>
                </a:ln>
                <a:solidFill>
                  <a:srgbClr val="FF0000"/>
                </a:solidFill>
              </a:rPr>
              <a:t> timely </a:t>
            </a:r>
            <a:r>
              <a:rPr lang="en-US" sz="2800" b="1" u="sng" dirty="0">
                <a:solidFill>
                  <a:srgbClr val="0000FF"/>
                </a:solidFill>
              </a:rPr>
              <a:t>ascendin</a:t>
            </a:r>
            <a:r>
              <a:rPr lang="en-US" sz="2800" b="1" dirty="0">
                <a:solidFill>
                  <a:srgbClr val="0000FF"/>
                </a:solidFill>
              </a:rPr>
              <a:t>g</a:t>
            </a:r>
            <a:r>
              <a:rPr lang="en-US" sz="2800" dirty="0">
                <a:solidFill>
                  <a:schemeClr val="bg1"/>
                </a:solidFill>
              </a:rPr>
              <a:t> to </a:t>
            </a:r>
            <a:r>
              <a:rPr lang="en-US" sz="2800" dirty="0">
                <a:solidFill>
                  <a:srgbClr val="0000FF"/>
                </a:solidFill>
              </a:rPr>
              <a:t>Yahuah! </a:t>
            </a:r>
          </a:p>
          <a:p>
            <a:pPr algn="ctr"/>
            <a:endParaRPr lang="en-US" sz="2800" dirty="0">
              <a:solidFill>
                <a:schemeClr val="bg2">
                  <a:lumMod val="60000"/>
                  <a:lumOff val="40000"/>
                </a:schemeClr>
              </a:solidFill>
            </a:endParaRPr>
          </a:p>
        </p:txBody>
      </p:sp>
      <p:sp>
        <p:nvSpPr>
          <p:cNvPr id="7" name="Rounded Rectangle 6"/>
          <p:cNvSpPr/>
          <p:nvPr/>
        </p:nvSpPr>
        <p:spPr>
          <a:xfrm>
            <a:off x="1885950" y="4114800"/>
            <a:ext cx="9904973" cy="795287"/>
          </a:xfrm>
          <a:prstGeom prst="roundRect">
            <a:avLst/>
          </a:prstGeom>
          <a:solidFill>
            <a:schemeClr val="accent1">
              <a:lumMod val="60000"/>
              <a:lumOff val="40000"/>
            </a:schemeClr>
          </a:solidFill>
          <a:ln w="762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dirty="0">
                <a:solidFill>
                  <a:schemeClr val="bg1"/>
                </a:solidFill>
              </a:rPr>
              <a:t>Present tense, </a:t>
            </a:r>
            <a:r>
              <a:rPr lang="en-CA" sz="4000" dirty="0">
                <a:solidFill>
                  <a:srgbClr val="0000FF"/>
                </a:solidFill>
                <a:effectLst>
                  <a:glow rad="127000">
                    <a:srgbClr val="00FF00"/>
                  </a:glow>
                </a:effectLst>
              </a:rPr>
              <a:t>ASCENDING</a:t>
            </a:r>
            <a:r>
              <a:rPr lang="en-CA" sz="4000" dirty="0">
                <a:solidFill>
                  <a:srgbClr val="0000FF"/>
                </a:solidFill>
              </a:rPr>
              <a:t> - “</a:t>
            </a:r>
            <a:r>
              <a:rPr lang="en-CA" sz="4000" b="1" dirty="0">
                <a:solidFill>
                  <a:srgbClr val="0000FF"/>
                </a:solidFill>
                <a:effectLst>
                  <a:glow rad="127000">
                    <a:srgbClr val="FFFF00"/>
                  </a:glow>
                </a:effectLst>
              </a:rPr>
              <a:t>right now</a:t>
            </a:r>
            <a:r>
              <a:rPr lang="en-CA" sz="4000" dirty="0">
                <a:solidFill>
                  <a:srgbClr val="0000FF"/>
                </a:solidFill>
              </a:rPr>
              <a:t>!”</a:t>
            </a:r>
          </a:p>
        </p:txBody>
      </p:sp>
      <p:sp>
        <p:nvSpPr>
          <p:cNvPr id="3" name="U-Turn Arrow 2"/>
          <p:cNvSpPr/>
          <p:nvPr/>
        </p:nvSpPr>
        <p:spPr>
          <a:xfrm rot="5400000" flipV="1">
            <a:off x="1059683" y="3036071"/>
            <a:ext cx="1119138" cy="2362197"/>
          </a:xfrm>
          <a:prstGeom prst="uturnArrow">
            <a:avLst>
              <a:gd name="adj1" fmla="val 25000"/>
              <a:gd name="adj2" fmla="val 25000"/>
              <a:gd name="adj3" fmla="val 40000"/>
              <a:gd name="adj4" fmla="val 43750"/>
              <a:gd name="adj5" fmla="val 58605"/>
            </a:avLst>
          </a:prstGeom>
          <a:gradFill flip="none" rotWithShape="1">
            <a:gsLst>
              <a:gs pos="76000">
                <a:srgbClr val="00FF00"/>
              </a:gs>
              <a:gs pos="47000">
                <a:schemeClr val="accent5">
                  <a:lumMod val="76000"/>
                  <a:alpha val="40000"/>
                </a:schemeClr>
              </a:gs>
              <a:gs pos="23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23188943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750"/>
                                        <p:tgtEl>
                                          <p:spTgt spid="3"/>
                                        </p:tgtEl>
                                      </p:cBhvr>
                                    </p:animEffect>
                                  </p:childTnLst>
                                </p:cTn>
                              </p:par>
                            </p:childTnLst>
                          </p:cTn>
                        </p:par>
                        <p:par>
                          <p:cTn id="25" fill="hold">
                            <p:stCondLst>
                              <p:cond delay="1750"/>
                            </p:stCondLst>
                            <p:childTnLst>
                              <p:par>
                                <p:cTn id="26" presetID="21"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125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rgbClr val="99CCFF"/>
            </a:gs>
            <a:gs pos="91000">
              <a:srgbClr val="CCD9CC"/>
            </a:gs>
            <a:gs pos="12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a:xfrm>
            <a:off x="335360" y="221109"/>
            <a:ext cx="10147246" cy="1191667"/>
          </a:xfrm>
        </p:spPr>
        <p:txBody>
          <a:bodyPr>
            <a:noAutofit/>
            <a:scene3d>
              <a:camera prst="orthographicFront"/>
              <a:lightRig rig="threePt" dir="t"/>
            </a:scene3d>
            <a:sp3d extrusionH="57150">
              <a:bevelT h="25400" prst="softRound"/>
            </a:sp3d>
          </a:bodyPr>
          <a:lstStyle/>
          <a:p>
            <a:pPr algn="ctr"/>
            <a:r>
              <a:rPr lang="en-US" b="1" dirty="0">
                <a:ln>
                  <a:solidFill>
                    <a:srgbClr val="350E6C"/>
                  </a:solidFill>
                </a:ln>
                <a:solidFill>
                  <a:srgbClr val="9966FF"/>
                </a:solidFill>
                <a:latin typeface="Comic Sans MS" panose="030F0702030302020204" pitchFamily="66" charset="0"/>
              </a:rPr>
              <a:t>Yahusha - </a:t>
            </a:r>
            <a:r>
              <a:rPr lang="en-US" sz="4000" b="1" dirty="0">
                <a:ln>
                  <a:solidFill>
                    <a:srgbClr val="350E6C"/>
                  </a:solidFill>
                </a:ln>
                <a:solidFill>
                  <a:srgbClr val="C00000"/>
                </a:solidFill>
                <a:latin typeface="Comic Sans MS" panose="030F0702030302020204" pitchFamily="66" charset="0"/>
              </a:rPr>
              <a:t>“the worm?” </a:t>
            </a:r>
            <a:r>
              <a:rPr lang="en-US" sz="3200" b="1" dirty="0">
                <a:ln>
                  <a:solidFill>
                    <a:srgbClr val="350E6C"/>
                  </a:solidFill>
                </a:ln>
                <a:solidFill>
                  <a:srgbClr val="9966FF"/>
                </a:solidFill>
                <a:latin typeface="Comic Sans MS" panose="030F0702030302020204" pitchFamily="66" charset="0"/>
              </a:rPr>
              <a:t>&lt; towla`</a:t>
            </a:r>
            <a:r>
              <a:rPr lang="en-US" sz="2400" b="1" dirty="0">
                <a:ln>
                  <a:solidFill>
                    <a:srgbClr val="350E6C"/>
                  </a:solidFill>
                </a:ln>
                <a:solidFill>
                  <a:srgbClr val="9966FF"/>
                </a:solidFill>
                <a:latin typeface="Comic Sans MS" panose="030F0702030302020204" pitchFamily="66" charset="0"/>
              </a:rPr>
              <a:t>H8438</a:t>
            </a:r>
            <a:r>
              <a:rPr lang="en-US" sz="3200" b="1" dirty="0">
                <a:ln>
                  <a:solidFill>
                    <a:srgbClr val="350E6C"/>
                  </a:solidFill>
                </a:ln>
                <a:solidFill>
                  <a:srgbClr val="9966FF"/>
                </a:solidFill>
                <a:latin typeface="Comic Sans MS" panose="030F0702030302020204" pitchFamily="66" charset="0"/>
              </a:rPr>
              <a:t>&gt; </a:t>
            </a:r>
            <a:endParaRPr lang="en-US" sz="3200" dirty="0"/>
          </a:p>
        </p:txBody>
      </p:sp>
      <p:sp>
        <p:nvSpPr>
          <p:cNvPr id="1024" name="Content Placeholder 1023"/>
          <p:cNvSpPr>
            <a:spLocks noGrp="1"/>
          </p:cNvSpPr>
          <p:nvPr>
            <p:ph sz="half" idx="2"/>
          </p:nvPr>
        </p:nvSpPr>
        <p:spPr>
          <a:xfrm>
            <a:off x="4727848" y="1588137"/>
            <a:ext cx="7272808" cy="5153232"/>
          </a:xfrm>
        </p:spPr>
        <p:txBody>
          <a:bodyPr>
            <a:normAutofit fontScale="92500" lnSpcReduction="10000"/>
            <a:scene3d>
              <a:camera prst="orthographicFront"/>
              <a:lightRig rig="threePt" dir="t"/>
            </a:scene3d>
            <a:sp3d extrusionH="57150">
              <a:bevelT h="25400" prst="softRound"/>
            </a:sp3d>
          </a:bodyPr>
          <a:lstStyle/>
          <a:p>
            <a:r>
              <a:rPr lang="en-US" dirty="0"/>
              <a:t>Is there a deeper meaning that is worth looking into?  </a:t>
            </a:r>
          </a:p>
          <a:p>
            <a:pPr>
              <a:lnSpc>
                <a:spcPct val="120000"/>
              </a:lnSpc>
            </a:pPr>
            <a:r>
              <a:rPr lang="en-US" b="1" dirty="0">
                <a:ln>
                  <a:solidFill>
                    <a:schemeClr val="accent6">
                      <a:lumMod val="50000"/>
                    </a:schemeClr>
                  </a:solidFill>
                </a:ln>
                <a:solidFill>
                  <a:schemeClr val="accent6"/>
                </a:solidFill>
              </a:rPr>
              <a:t>Ps 22:1 has the well known words of: </a:t>
            </a:r>
            <a:br>
              <a:rPr lang="en-US" b="1" dirty="0">
                <a:ln>
                  <a:solidFill>
                    <a:schemeClr val="accent6">
                      <a:lumMod val="50000"/>
                    </a:schemeClr>
                  </a:solidFill>
                </a:ln>
                <a:solidFill>
                  <a:schemeClr val="accent6"/>
                </a:solidFill>
              </a:rPr>
            </a:br>
            <a:r>
              <a:rPr lang="en-US" sz="2600" b="1" dirty="0">
                <a:ln w="10160">
                  <a:solidFill>
                    <a:srgbClr val="002060"/>
                  </a:solidFill>
                  <a:prstDash val="solid"/>
                </a:ln>
                <a:solidFill>
                  <a:schemeClr val="bg1"/>
                </a:solidFill>
                <a:effectLst>
                  <a:outerShdw blurRad="38100" dist="32000" dir="5400000" algn="tl">
                    <a:srgbClr val="000000">
                      <a:alpha val="30000"/>
                    </a:srgbClr>
                  </a:outerShdw>
                </a:effectLst>
                <a:latin typeface="Comic Sans MS" pitchFamily="66" charset="0"/>
              </a:rPr>
              <a:t>My</a:t>
            </a:r>
            <a:r>
              <a:rPr lang="en-US" sz="2600" dirty="0">
                <a:ln w="10160">
                  <a:solidFill>
                    <a:schemeClr val="accent1"/>
                  </a:solidFill>
                  <a:prstDash val="solid"/>
                </a:ln>
                <a:solidFill>
                  <a:srgbClr val="FFFFFF"/>
                </a:solidFill>
                <a:effectLst>
                  <a:outerShdw blurRad="38100" dist="32000" dir="5400000" algn="tl">
                    <a:srgbClr val="000000">
                      <a:alpha val="30000"/>
                    </a:srgbClr>
                  </a:outerShdw>
                </a:effectLst>
                <a:latin typeface="Comic Sans MS" pitchFamily="66" charset="0"/>
              </a:rPr>
              <a:t> </a:t>
            </a:r>
            <a:r>
              <a:rPr lang="en-US" sz="2600" b="1" dirty="0">
                <a:ln w="10160">
                  <a:solidFill>
                    <a:srgbClr val="002060"/>
                  </a:solidFill>
                  <a:prstDash val="solid"/>
                </a:ln>
                <a:solidFill>
                  <a:schemeClr val="bg1"/>
                </a:solidFill>
                <a:effectLst>
                  <a:outerShdw blurRad="38100" dist="32000" dir="5400000" algn="tl">
                    <a:srgbClr val="000000">
                      <a:alpha val="30000"/>
                    </a:srgbClr>
                  </a:outerShdw>
                </a:effectLst>
                <a:latin typeface="Comic Sans MS" pitchFamily="66" charset="0"/>
              </a:rPr>
              <a:t>El, my El, why hast thou forsaken me? why art thou so far from helping me, and from the words of my roaring?</a:t>
            </a:r>
          </a:p>
          <a:p>
            <a:r>
              <a:rPr lang="en-US" b="1" dirty="0" err="1">
                <a:ln>
                  <a:solidFill>
                    <a:schemeClr val="accent6">
                      <a:lumMod val="50000"/>
                    </a:schemeClr>
                  </a:solidFill>
                </a:ln>
                <a:solidFill>
                  <a:schemeClr val="accent6"/>
                </a:solidFill>
              </a:rPr>
              <a:t>Psa</a:t>
            </a:r>
            <a:r>
              <a:rPr lang="en-US" b="1" dirty="0">
                <a:ln>
                  <a:solidFill>
                    <a:schemeClr val="accent6">
                      <a:lumMod val="50000"/>
                    </a:schemeClr>
                  </a:solidFill>
                </a:ln>
                <a:solidFill>
                  <a:schemeClr val="accent6"/>
                </a:solidFill>
              </a:rPr>
              <a:t> 22:6 utters </a:t>
            </a:r>
            <a:r>
              <a:rPr lang="en-US" dirty="0"/>
              <a:t>the words &lt;</a:t>
            </a:r>
            <a:r>
              <a:rPr lang="en-US" b="1" dirty="0" err="1">
                <a:ln>
                  <a:solidFill>
                    <a:srgbClr val="0000FF"/>
                  </a:solidFill>
                </a:ln>
                <a:solidFill>
                  <a:srgbClr val="FF0000"/>
                </a:solidFill>
              </a:rPr>
              <a:t>towla</a:t>
            </a:r>
            <a:r>
              <a:rPr lang="en-US" dirty="0"/>
              <a:t>`/</a:t>
            </a:r>
            <a:r>
              <a:rPr lang="en-US" dirty="0">
                <a:solidFill>
                  <a:srgbClr val="C00000"/>
                </a:solidFill>
              </a:rPr>
              <a:t>worm</a:t>
            </a:r>
            <a:r>
              <a:rPr lang="en-US" dirty="0"/>
              <a:t>&gt;</a:t>
            </a:r>
            <a:br>
              <a:rPr lang="en-US" dirty="0"/>
            </a:br>
            <a:r>
              <a:rPr lang="en-US" dirty="0"/>
              <a:t>                speaking of </a:t>
            </a:r>
            <a:r>
              <a:rPr lang="en-US" b="1" dirty="0">
                <a:solidFill>
                  <a:srgbClr val="0000CC"/>
                </a:solidFill>
              </a:rPr>
              <a:t>Yahusha</a:t>
            </a:r>
            <a:r>
              <a:rPr lang="en-US" b="1" dirty="0">
                <a:solidFill>
                  <a:srgbClr val="0070C0"/>
                </a:solidFill>
              </a:rPr>
              <a:t> as a </a:t>
            </a:r>
            <a:r>
              <a:rPr lang="en-US" b="1" dirty="0">
                <a:ln>
                  <a:solidFill>
                    <a:srgbClr val="0000FF"/>
                  </a:solidFill>
                </a:ln>
                <a:solidFill>
                  <a:srgbClr val="FF0000"/>
                </a:solidFill>
              </a:rPr>
              <a:t>worm.  </a:t>
            </a:r>
            <a:br>
              <a:rPr lang="en-US" b="1" dirty="0">
                <a:solidFill>
                  <a:srgbClr val="0070C0"/>
                </a:solidFill>
              </a:rPr>
            </a:br>
            <a:r>
              <a:rPr lang="en-US" b="1" dirty="0">
                <a:solidFill>
                  <a:srgbClr val="0070C0"/>
                </a:solidFill>
              </a:rPr>
              <a:t>    </a:t>
            </a:r>
            <a:r>
              <a:rPr lang="en-US" dirty="0">
                <a:solidFill>
                  <a:srgbClr val="002060"/>
                </a:solidFill>
              </a:rPr>
              <a:t>“I am a </a:t>
            </a:r>
            <a:r>
              <a:rPr lang="en-US" b="1" u="sng" dirty="0">
                <a:ln>
                  <a:solidFill>
                    <a:srgbClr val="0000FF"/>
                  </a:solidFill>
                </a:ln>
                <a:solidFill>
                  <a:srgbClr val="FF0000"/>
                </a:solidFill>
              </a:rPr>
              <a:t>worm</a:t>
            </a:r>
            <a:r>
              <a:rPr lang="en-US" dirty="0">
                <a:ln>
                  <a:solidFill>
                    <a:srgbClr val="0000FF"/>
                  </a:solidFill>
                </a:ln>
                <a:solidFill>
                  <a:srgbClr val="FF0000"/>
                </a:solidFill>
              </a:rPr>
              <a:t>, </a:t>
            </a:r>
            <a:r>
              <a:rPr lang="en-US" sz="2100" b="1" dirty="0">
                <a:solidFill>
                  <a:srgbClr val="002060"/>
                </a:solidFill>
              </a:rPr>
              <a:t>[H8438] </a:t>
            </a:r>
            <a:r>
              <a:rPr lang="en-US" dirty="0">
                <a:solidFill>
                  <a:srgbClr val="002060"/>
                </a:solidFill>
              </a:rPr>
              <a:t>and </a:t>
            </a:r>
            <a:r>
              <a:rPr lang="en-US" sz="2200" dirty="0">
                <a:solidFill>
                  <a:srgbClr val="002060"/>
                </a:solidFill>
              </a:rPr>
              <a:t>[a]</a:t>
            </a:r>
            <a:r>
              <a:rPr lang="en-US" dirty="0">
                <a:solidFill>
                  <a:srgbClr val="002060"/>
                </a:solidFill>
              </a:rPr>
              <a:t> no man; a reproach </a:t>
            </a:r>
            <a:br>
              <a:rPr lang="en-US" dirty="0">
                <a:solidFill>
                  <a:srgbClr val="002060"/>
                </a:solidFill>
              </a:rPr>
            </a:br>
            <a:r>
              <a:rPr lang="en-US" dirty="0">
                <a:solidFill>
                  <a:srgbClr val="002060"/>
                </a:solidFill>
              </a:rPr>
              <a:t>    of men, and despised of the people.”  </a:t>
            </a:r>
            <a:r>
              <a:rPr lang="en-US" sz="2100" i="1" dirty="0">
                <a:solidFill>
                  <a:srgbClr val="002060"/>
                </a:solidFill>
              </a:rPr>
              <a:t>KJV</a:t>
            </a:r>
            <a:endParaRPr lang="en-US" i="1" dirty="0">
              <a:solidFill>
                <a:srgbClr val="002060"/>
              </a:solidFill>
            </a:endParaRPr>
          </a:p>
          <a:p>
            <a:r>
              <a:rPr lang="en-US" dirty="0">
                <a:ln w="1905"/>
                <a:solidFill>
                  <a:srgbClr val="002060"/>
                </a:solidFill>
                <a:effectLst>
                  <a:innerShdw blurRad="69850" dist="43180" dir="5400000">
                    <a:srgbClr val="000000">
                      <a:alpha val="65000"/>
                    </a:srgbClr>
                  </a:innerShdw>
                </a:effectLst>
              </a:rPr>
              <a:t>This expression is speaking of </a:t>
            </a:r>
            <a:r>
              <a:rPr lang="en-US" b="1" dirty="0">
                <a:solidFill>
                  <a:srgbClr val="0000CC"/>
                </a:solidFill>
              </a:rPr>
              <a:t>Yahusha</a:t>
            </a:r>
            <a:r>
              <a:rPr lang="en-US" b="1" dirty="0">
                <a:solidFill>
                  <a:srgbClr val="0070C0"/>
                </a:solidFill>
              </a:rPr>
              <a:t> </a:t>
            </a:r>
            <a:r>
              <a:rPr lang="en-US" dirty="0">
                <a:ln w="1905"/>
                <a:solidFill>
                  <a:srgbClr val="002060"/>
                </a:solidFill>
                <a:effectLst>
                  <a:innerShdw blurRad="69850" dist="43180" dir="5400000">
                    <a:srgbClr val="000000">
                      <a:alpha val="65000"/>
                    </a:srgbClr>
                  </a:innerShdw>
                </a:effectLst>
              </a:rPr>
              <a:t>as</a:t>
            </a:r>
            <a:r>
              <a:rPr lang="en-US" b="1" dirty="0">
                <a:ln w="1905"/>
                <a:solidFill>
                  <a:srgbClr val="800000"/>
                </a:solidFill>
                <a:effectLst>
                  <a:innerShdw blurRad="69850" dist="43180" dir="5400000">
                    <a:srgbClr val="000000">
                      <a:alpha val="65000"/>
                    </a:srgbClr>
                  </a:innerShdw>
                </a:effectLst>
              </a:rPr>
              <a:t> </a:t>
            </a:r>
            <a:br>
              <a:rPr lang="en-US" b="1" dirty="0">
                <a:ln w="1905"/>
                <a:solidFill>
                  <a:srgbClr val="800000"/>
                </a:solidFill>
                <a:effectLst>
                  <a:innerShdw blurRad="69850" dist="43180" dir="5400000">
                    <a:srgbClr val="000000">
                      <a:alpha val="65000"/>
                    </a:srgbClr>
                  </a:innerShdw>
                </a:effectLst>
              </a:rPr>
            </a:br>
            <a:r>
              <a:rPr lang="en-US" b="1" dirty="0">
                <a:ln w="1905"/>
                <a:solidFill>
                  <a:srgbClr val="800000"/>
                </a:solidFill>
                <a:effectLst>
                  <a:innerShdw blurRad="69850" dist="43180" dir="5400000">
                    <a:srgbClr val="000000">
                      <a:alpha val="65000"/>
                    </a:srgbClr>
                  </a:innerShdw>
                </a:effectLst>
              </a:rPr>
              <a:t>“a prepared worm” </a:t>
            </a:r>
            <a:r>
              <a:rPr lang="en-US" dirty="0">
                <a:ln w="1905"/>
                <a:solidFill>
                  <a:srgbClr val="002060"/>
                </a:solidFill>
                <a:effectLst>
                  <a:innerShdw blurRad="69850" dist="43180" dir="5400000">
                    <a:srgbClr val="000000">
                      <a:alpha val="65000"/>
                    </a:srgbClr>
                  </a:innerShdw>
                </a:effectLst>
              </a:rPr>
              <a:t>or a</a:t>
            </a:r>
            <a:r>
              <a:rPr lang="en-US" dirty="0">
                <a:ln w="1905"/>
                <a:solidFill>
                  <a:srgbClr val="800000"/>
                </a:solidFill>
                <a:effectLst>
                  <a:innerShdw blurRad="69850" dist="43180" dir="5400000">
                    <a:srgbClr val="000000">
                      <a:alpha val="65000"/>
                    </a:srgbClr>
                  </a:innerShdw>
                </a:effectLst>
              </a:rPr>
              <a:t> </a:t>
            </a:r>
            <a:r>
              <a:rPr lang="en-US" b="1" dirty="0">
                <a:ln w="1905"/>
                <a:solidFill>
                  <a:srgbClr val="FF0000"/>
                </a:solidFill>
                <a:effectLst>
                  <a:innerShdw blurRad="69850" dist="43180" dir="5400000">
                    <a:srgbClr val="000000">
                      <a:alpha val="65000"/>
                    </a:srgbClr>
                  </a:innerShdw>
                </a:effectLst>
              </a:rPr>
              <a:t>“</a:t>
            </a:r>
            <a:r>
              <a:rPr lang="en-US" b="1" dirty="0">
                <a:ln w="1905">
                  <a:solidFill>
                    <a:srgbClr val="0000FF"/>
                  </a:solidFill>
                </a:ln>
                <a:solidFill>
                  <a:srgbClr val="FF0000"/>
                </a:solidFill>
                <a:effectLst>
                  <a:glow rad="101600">
                    <a:srgbClr val="FFFF00"/>
                  </a:glow>
                  <a:innerShdw blurRad="69850" dist="43180" dir="5400000">
                    <a:srgbClr val="000000">
                      <a:alpha val="65000"/>
                    </a:srgbClr>
                  </a:innerShdw>
                </a:effectLst>
              </a:rPr>
              <a:t>crimson worm</a:t>
            </a:r>
            <a:r>
              <a:rPr lang="en-US" b="1" dirty="0">
                <a:ln w="1905"/>
                <a:solidFill>
                  <a:srgbClr val="FF0000"/>
                </a:solidFill>
                <a:effectLst>
                  <a:innerShdw blurRad="69850" dist="43180" dir="5400000">
                    <a:srgbClr val="000000">
                      <a:alpha val="65000"/>
                    </a:srgbClr>
                  </a:innerShdw>
                </a:effectLst>
              </a:rPr>
              <a:t>” </a:t>
            </a:r>
            <a:r>
              <a:rPr lang="en-US" dirty="0">
                <a:ln w="1905"/>
                <a:solidFill>
                  <a:srgbClr val="002060"/>
                </a:solidFill>
                <a:effectLst>
                  <a:innerShdw blurRad="69850" dist="43180" dir="5400000">
                    <a:srgbClr val="000000">
                      <a:alpha val="65000"/>
                    </a:srgbClr>
                  </a:innerShdw>
                </a:effectLst>
              </a:rPr>
              <a:t>– </a:t>
            </a:r>
            <a:br>
              <a:rPr lang="en-US" dirty="0">
                <a:ln w="1905"/>
                <a:solidFill>
                  <a:srgbClr val="002060"/>
                </a:solidFill>
                <a:effectLst>
                  <a:innerShdw blurRad="69850" dist="43180" dir="5400000">
                    <a:srgbClr val="000000">
                      <a:alpha val="65000"/>
                    </a:srgbClr>
                  </a:innerShdw>
                </a:effectLst>
              </a:rPr>
            </a:br>
            <a:r>
              <a:rPr lang="en-US" dirty="0">
                <a:ln w="1905"/>
                <a:solidFill>
                  <a:srgbClr val="002060"/>
                </a:solidFill>
                <a:effectLst>
                  <a:innerShdw blurRad="69850" dist="43180" dir="5400000">
                    <a:srgbClr val="000000">
                      <a:alpha val="65000"/>
                    </a:srgbClr>
                  </a:innerShdw>
                </a:effectLst>
              </a:rPr>
              <a:t>like the deep</a:t>
            </a:r>
            <a:r>
              <a:rPr lang="en-US" b="1" dirty="0">
                <a:ln w="1905"/>
                <a:solidFill>
                  <a:srgbClr val="002060"/>
                </a:solidFill>
                <a:effectLst>
                  <a:innerShdw blurRad="69850" dist="43180" dir="5400000">
                    <a:srgbClr val="000000">
                      <a:alpha val="65000"/>
                    </a:srgbClr>
                  </a:innerShdw>
                </a:effectLst>
              </a:rPr>
              <a:t> </a:t>
            </a:r>
            <a:r>
              <a:rPr lang="en-US" b="1" dirty="0">
                <a:ln w="1905"/>
                <a:solidFill>
                  <a:srgbClr val="FF0000"/>
                </a:solidFill>
                <a:effectLst>
                  <a:innerShdw blurRad="69850" dist="43180" dir="5400000">
                    <a:srgbClr val="000000">
                      <a:alpha val="65000"/>
                    </a:srgbClr>
                  </a:innerShdw>
                </a:effectLst>
              </a:rPr>
              <a:t>red color of blood.  </a:t>
            </a:r>
            <a:endParaRPr lang="en-US" sz="2400" b="1" dirty="0">
              <a:ln w="1905"/>
              <a:solidFill>
                <a:srgbClr val="0070C0"/>
              </a:solidFill>
              <a:effectLst>
                <a:innerShdw blurRad="69850" dist="43180" dir="5400000">
                  <a:srgbClr val="000000">
                    <a:alpha val="65000"/>
                  </a:srgbClr>
                </a:innerShdw>
              </a:effectLst>
              <a:latin typeface="Comic Sans MS" pitchFamily="66" charset="0"/>
            </a:endParaRPr>
          </a:p>
        </p:txBody>
      </p:sp>
      <p:sp>
        <p:nvSpPr>
          <p:cNvPr id="4" name="Slide Number Placeholder 3"/>
          <p:cNvSpPr>
            <a:spLocks noGrp="1"/>
          </p:cNvSpPr>
          <p:nvPr>
            <p:ph type="sldNum" sz="quarter" idx="12"/>
          </p:nvPr>
        </p:nvSpPr>
        <p:spPr>
          <a:xfrm>
            <a:off x="11352584" y="6492875"/>
            <a:ext cx="839416" cy="365125"/>
          </a:xfrm>
        </p:spPr>
        <p:txBody>
          <a:bodyPr/>
          <a:lstStyle/>
          <a:p>
            <a:fld id="{DA64F31B-23FA-4075-AF7D-6228CFD12F03}" type="slidenum">
              <a:rPr lang="en-US" smtClean="0">
                <a:solidFill>
                  <a:prstClr val="black"/>
                </a:solidFill>
              </a:rPr>
              <a:pPr/>
              <a:t>5</a:t>
            </a:fld>
            <a:endParaRPr lang="en-US" dirty="0">
              <a:solidFill>
                <a:prstClr val="black"/>
              </a:solidFill>
            </a:endParaRPr>
          </a:p>
        </p:txBody>
      </p:sp>
      <p:sp>
        <p:nvSpPr>
          <p:cNvPr id="30" name="Content Placeholder 2"/>
          <p:cNvSpPr txBox="1">
            <a:spLocks/>
          </p:cNvSpPr>
          <p:nvPr/>
        </p:nvSpPr>
        <p:spPr>
          <a:xfrm>
            <a:off x="479376" y="1268761"/>
            <a:ext cx="4536504" cy="5419798"/>
          </a:xfrm>
          <a:prstGeom prst="rect">
            <a:avLst/>
          </a:prstGeom>
          <a:noFill/>
        </p:spPr>
        <p:txBody>
          <a:bodyPr vert="horz" lIns="91440" tIns="45720" rIns="91440" bIns="45720" rtlCol="0">
            <a:normAutofit/>
            <a:scene3d>
              <a:camera prst="orthographicFront"/>
              <a:lightRig rig="threePt" dir="t"/>
            </a:scene3d>
            <a:sp3d extrusionH="57150">
              <a:bevelT h="25400" prst="softRound"/>
            </a:sp3d>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u="sng" dirty="0">
                <a:solidFill>
                  <a:srgbClr val="C00000"/>
                </a:solidFill>
              </a:rPr>
              <a:t>WORM</a:t>
            </a:r>
            <a:r>
              <a:rPr lang="en-US" dirty="0">
                <a:solidFill>
                  <a:prstClr val="black">
                    <a:tint val="75000"/>
                  </a:prstClr>
                </a:solidFill>
              </a:rPr>
              <a:t> - </a:t>
            </a:r>
            <a:r>
              <a:rPr lang="en-US" b="1" dirty="0">
                <a:solidFill>
                  <a:srgbClr val="002060"/>
                </a:solidFill>
              </a:rPr>
              <a:t>H8438</a:t>
            </a:r>
            <a:r>
              <a:rPr lang="en-US" dirty="0">
                <a:solidFill>
                  <a:srgbClr val="002060"/>
                </a:solidFill>
              </a:rPr>
              <a:t>  </a:t>
            </a:r>
            <a:r>
              <a:rPr lang="en-US" dirty="0" err="1">
                <a:solidFill>
                  <a:srgbClr val="002060"/>
                </a:solidFill>
              </a:rPr>
              <a:t>towla</a:t>
            </a:r>
            <a:r>
              <a:rPr lang="en-US" dirty="0">
                <a:solidFill>
                  <a:srgbClr val="002060"/>
                </a:solidFill>
              </a:rPr>
              <a:t>`; </a:t>
            </a:r>
            <a:r>
              <a:rPr lang="en-US" sz="1800" dirty="0">
                <a:solidFill>
                  <a:srgbClr val="002060"/>
                </a:solidFill>
              </a:rPr>
              <a:t>[etc.] </a:t>
            </a:r>
            <a:br>
              <a:rPr lang="en-US" sz="1800" dirty="0">
                <a:solidFill>
                  <a:srgbClr val="002060"/>
                </a:solidFill>
              </a:rPr>
            </a:br>
            <a:r>
              <a:rPr lang="en-US" dirty="0">
                <a:solidFill>
                  <a:srgbClr val="002060"/>
                </a:solidFill>
              </a:rPr>
              <a:t>from </a:t>
            </a:r>
            <a:r>
              <a:rPr lang="en-US" b="1" dirty="0">
                <a:solidFill>
                  <a:srgbClr val="002060"/>
                </a:solidFill>
              </a:rPr>
              <a:t>H3216</a:t>
            </a:r>
            <a:r>
              <a:rPr lang="en-US" dirty="0">
                <a:solidFill>
                  <a:srgbClr val="002060"/>
                </a:solidFill>
              </a:rPr>
              <a:t>; a </a:t>
            </a:r>
            <a:r>
              <a:rPr lang="en-US" b="1" u="sng" dirty="0">
                <a:solidFill>
                  <a:srgbClr val="C00000"/>
                </a:solidFill>
              </a:rPr>
              <a:t>ma</a:t>
            </a:r>
            <a:r>
              <a:rPr lang="en-US" b="1" dirty="0">
                <a:solidFill>
                  <a:srgbClr val="C00000"/>
                </a:solidFill>
              </a:rPr>
              <a:t>gg</a:t>
            </a:r>
            <a:r>
              <a:rPr lang="en-US" b="1" u="sng" dirty="0">
                <a:solidFill>
                  <a:srgbClr val="C00000"/>
                </a:solidFill>
              </a:rPr>
              <a:t>ot</a:t>
            </a:r>
            <a:r>
              <a:rPr lang="en-US" dirty="0">
                <a:solidFill>
                  <a:prstClr val="black">
                    <a:tint val="75000"/>
                  </a:prstClr>
                </a:solidFill>
              </a:rPr>
              <a:t> </a:t>
            </a:r>
            <a:br>
              <a:rPr lang="en-US" dirty="0">
                <a:solidFill>
                  <a:prstClr val="black">
                    <a:tint val="75000"/>
                  </a:prstClr>
                </a:solidFill>
              </a:rPr>
            </a:br>
            <a:r>
              <a:rPr lang="en-US" sz="2000" dirty="0">
                <a:solidFill>
                  <a:srgbClr val="002060"/>
                </a:solidFill>
              </a:rPr>
              <a:t>(as voracious); specifically (often with ellipsis of </a:t>
            </a:r>
            <a:r>
              <a:rPr lang="en-US" sz="2000" b="1" dirty="0">
                <a:solidFill>
                  <a:srgbClr val="002060"/>
                </a:solidFill>
              </a:rPr>
              <a:t>H8144</a:t>
            </a:r>
            <a:r>
              <a:rPr lang="en-US" sz="2000" dirty="0">
                <a:solidFill>
                  <a:srgbClr val="002060"/>
                </a:solidFill>
              </a:rPr>
              <a:t>)</a:t>
            </a:r>
            <a:r>
              <a:rPr lang="en-US" sz="2000" dirty="0">
                <a:solidFill>
                  <a:prstClr val="black">
                    <a:tint val="75000"/>
                  </a:prstClr>
                </a:solidFill>
              </a:rPr>
              <a:t> </a:t>
            </a:r>
            <a:r>
              <a:rPr lang="en-US" b="1" u="sng" dirty="0">
                <a:solidFill>
                  <a:srgbClr val="C00000"/>
                </a:solidFill>
              </a:rPr>
              <a:t>the crimson-</a:t>
            </a:r>
            <a:r>
              <a:rPr lang="en-US" b="1" dirty="0">
                <a:solidFill>
                  <a:srgbClr val="C00000"/>
                </a:solidFill>
              </a:rPr>
              <a:t>g</a:t>
            </a:r>
            <a:r>
              <a:rPr lang="en-US" b="1" u="sng" dirty="0">
                <a:solidFill>
                  <a:srgbClr val="C00000"/>
                </a:solidFill>
              </a:rPr>
              <a:t>rub</a:t>
            </a:r>
            <a:r>
              <a:rPr lang="en-US" dirty="0">
                <a:solidFill>
                  <a:srgbClr val="C00000"/>
                </a:solidFill>
              </a:rPr>
              <a:t>, </a:t>
            </a:r>
            <a:r>
              <a:rPr lang="en-US" sz="2200" dirty="0">
                <a:solidFill>
                  <a:srgbClr val="002060"/>
                </a:solidFill>
              </a:rPr>
              <a:t>but used only </a:t>
            </a:r>
            <a:r>
              <a:rPr lang="en-US" sz="2000" dirty="0">
                <a:solidFill>
                  <a:srgbClr val="002060"/>
                </a:solidFill>
              </a:rPr>
              <a:t>(in this connection) </a:t>
            </a:r>
            <a:r>
              <a:rPr lang="en-US" sz="2200" dirty="0">
                <a:solidFill>
                  <a:srgbClr val="002060"/>
                </a:solidFill>
              </a:rPr>
              <a:t>of </a:t>
            </a:r>
            <a:br>
              <a:rPr lang="en-US" sz="2200" dirty="0">
                <a:solidFill>
                  <a:srgbClr val="002060"/>
                </a:solidFill>
              </a:rPr>
            </a:br>
            <a:r>
              <a:rPr lang="en-US" sz="2200" dirty="0">
                <a:solidFill>
                  <a:srgbClr val="002060"/>
                </a:solidFill>
              </a:rPr>
              <a:t>the color from it, and cloths dyed therewith:  KJV - </a:t>
            </a:r>
            <a:r>
              <a:rPr lang="en-US" sz="2200" b="1" dirty="0">
                <a:solidFill>
                  <a:srgbClr val="C00000"/>
                </a:solidFill>
              </a:rPr>
              <a:t>crimson, scarlet, </a:t>
            </a:r>
            <a:r>
              <a:rPr lang="en-US" sz="2200" b="1" u="sng" dirty="0">
                <a:solidFill>
                  <a:srgbClr val="C00000"/>
                </a:solidFill>
              </a:rPr>
              <a:t>worm</a:t>
            </a:r>
            <a:r>
              <a:rPr lang="en-US" sz="2200" b="1" dirty="0">
                <a:solidFill>
                  <a:srgbClr val="C00000"/>
                </a:solidFill>
              </a:rPr>
              <a:t>.</a:t>
            </a:r>
          </a:p>
          <a:p>
            <a:endParaRPr lang="en-US" b="1" dirty="0">
              <a:solidFill>
                <a:srgbClr val="C00000"/>
              </a:solidFill>
            </a:endParaRPr>
          </a:p>
          <a:p>
            <a:endParaRPr lang="en-US" dirty="0">
              <a:solidFill>
                <a:srgbClr val="002060"/>
              </a:solidFill>
            </a:endParaRPr>
          </a:p>
        </p:txBody>
      </p:sp>
      <p:pic>
        <p:nvPicPr>
          <p:cNvPr id="9" name="Picture 8" descr="C:\Users\Rae\Desktop\crimson worm maggot.jpg"/>
          <p:cNvPicPr preferRelativeResize="0">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flipH="1">
            <a:off x="160099" y="3876990"/>
            <a:ext cx="4495741" cy="2837974"/>
          </a:xfrm>
          <a:prstGeom prst="roundRect">
            <a:avLst>
              <a:gd name="adj" fmla="val 1612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052" name="Picture 4" descr="C:\Users\Rae\Desktop\thumbs up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21938" y="0"/>
            <a:ext cx="1895615" cy="1700265"/>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416800" y="466631"/>
            <a:ext cx="1288729" cy="767001"/>
          </a:xfrm>
          <a:prstGeom prst="roundRect">
            <a:avLst/>
          </a:prstGeom>
          <a:noFill/>
          <a:ln w="57150">
            <a:solidFill>
              <a:srgbClr val="FF33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778407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400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4500"/>
                            </p:stCondLst>
                            <p:childTnLst>
                              <p:par>
                                <p:cTn id="9" presetID="22" presetClass="entr" presetSubtype="1" fill="hold" nodeType="afterEffect">
                                  <p:stCondLst>
                                    <p:cond delay="150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up)">
                                      <p:cBhvr>
                                        <p:cTn id="11" dur="2000"/>
                                        <p:tgtEl>
                                          <p:spTgt spid="30">
                                            <p:txEl>
                                              <p:pRg st="0" end="0"/>
                                            </p:txEl>
                                          </p:spTgt>
                                        </p:tgtEl>
                                      </p:cBhvr>
                                    </p:animEffect>
                                  </p:childTnLst>
                                </p:cTn>
                              </p:par>
                            </p:childTnLst>
                          </p:cTn>
                        </p:par>
                        <p:par>
                          <p:cTn id="12" fill="hold">
                            <p:stCondLst>
                              <p:cond delay="8000"/>
                            </p:stCondLst>
                            <p:childTnLst>
                              <p:par>
                                <p:cTn id="13" presetID="8" presetClass="entr" presetSubtype="32"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diamond(out)">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24">
                                            <p:txEl>
                                              <p:pRg st="0" end="0"/>
                                            </p:txEl>
                                          </p:spTgt>
                                        </p:tgtEl>
                                        <p:attrNameLst>
                                          <p:attrName>style.visibility</p:attrName>
                                        </p:attrNameLst>
                                      </p:cBhvr>
                                      <p:to>
                                        <p:strVal val="visible"/>
                                      </p:to>
                                    </p:set>
                                    <p:animEffect transition="in" filter="wipe(left)">
                                      <p:cBhvr>
                                        <p:cTn id="20" dur="1500"/>
                                        <p:tgtEl>
                                          <p:spTgt spid="10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24">
                                            <p:txEl>
                                              <p:pRg st="1" end="1"/>
                                            </p:txEl>
                                          </p:spTgt>
                                        </p:tgtEl>
                                        <p:attrNameLst>
                                          <p:attrName>style.visibility</p:attrName>
                                        </p:attrNameLst>
                                      </p:cBhvr>
                                      <p:to>
                                        <p:strVal val="visible"/>
                                      </p:to>
                                    </p:set>
                                    <p:animEffect transition="in" filter="wipe(left)">
                                      <p:cBhvr>
                                        <p:cTn id="25" dur="1500"/>
                                        <p:tgtEl>
                                          <p:spTgt spid="10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24">
                                            <p:txEl>
                                              <p:pRg st="2" end="2"/>
                                            </p:txEl>
                                          </p:spTgt>
                                        </p:tgtEl>
                                        <p:attrNameLst>
                                          <p:attrName>style.visibility</p:attrName>
                                        </p:attrNameLst>
                                      </p:cBhvr>
                                      <p:to>
                                        <p:strVal val="visible"/>
                                      </p:to>
                                    </p:set>
                                    <p:animEffect transition="in" filter="wipe(left)">
                                      <p:cBhvr>
                                        <p:cTn id="30" dur="1500"/>
                                        <p:tgtEl>
                                          <p:spTgt spid="10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24">
                                            <p:txEl>
                                              <p:pRg st="3" end="3"/>
                                            </p:txEl>
                                          </p:spTgt>
                                        </p:tgtEl>
                                        <p:attrNameLst>
                                          <p:attrName>style.visibility</p:attrName>
                                        </p:attrNameLst>
                                      </p:cBhvr>
                                      <p:to>
                                        <p:strVal val="visible"/>
                                      </p:to>
                                    </p:set>
                                    <p:animEffect transition="in" filter="wipe(left)">
                                      <p:cBhvr>
                                        <p:cTn id="35" dur="1500"/>
                                        <p:tgtEl>
                                          <p:spTgt spid="10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53851" y="6614586"/>
            <a:ext cx="472334" cy="277598"/>
          </a:xfrm>
        </p:spPr>
        <p:txBody>
          <a:bodyPr/>
          <a:lstStyle/>
          <a:p>
            <a:fld id="{6D22F896-40B5-4ADD-8801-0D06FADFA095}" type="slidenum">
              <a:rPr lang="en-US" sz="1100" b="1" smtClean="0">
                <a:solidFill>
                  <a:schemeClr val="bg1"/>
                </a:solidFill>
              </a:rPr>
              <a:t>50</a:t>
            </a:fld>
            <a:endParaRPr lang="en-US" sz="1100" b="1" dirty="0">
              <a:solidFill>
                <a:schemeClr val="bg1"/>
              </a:solidFill>
            </a:endParaRPr>
          </a:p>
        </p:txBody>
      </p:sp>
      <p:sp>
        <p:nvSpPr>
          <p:cNvPr id="2" name="Rectangle 1"/>
          <p:cNvSpPr/>
          <p:nvPr/>
        </p:nvSpPr>
        <p:spPr>
          <a:xfrm>
            <a:off x="354479" y="209453"/>
            <a:ext cx="11483042" cy="641456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w="38100" h="38100" prst="angle"/>
            </a:sp3d>
          </a:bodyPr>
          <a:lstStyle/>
          <a:p>
            <a:r>
              <a:rPr lang="en-CA" sz="2800" i="1" dirty="0">
                <a:solidFill>
                  <a:schemeClr val="bg1"/>
                </a:solidFill>
              </a:rPr>
              <a:t>On the 1</a:t>
            </a:r>
            <a:r>
              <a:rPr lang="en-CA" sz="2800" i="1" baseline="30000" dirty="0">
                <a:solidFill>
                  <a:schemeClr val="bg1"/>
                </a:solidFill>
              </a:rPr>
              <a:t>st</a:t>
            </a:r>
            <a:r>
              <a:rPr lang="en-CA" sz="2800" i="1" dirty="0">
                <a:solidFill>
                  <a:schemeClr val="bg1"/>
                </a:solidFill>
              </a:rPr>
              <a:t> cycle of the week, the </a:t>
            </a:r>
            <a:r>
              <a:rPr lang="en-CA" sz="2800" b="1" i="1" dirty="0">
                <a:ln>
                  <a:solidFill>
                    <a:srgbClr val="0000FF"/>
                  </a:solidFill>
                </a:ln>
                <a:solidFill>
                  <a:srgbClr val="FF33CC"/>
                </a:solidFill>
              </a:rPr>
              <a:t>Wave Sheaf,</a:t>
            </a:r>
            <a:r>
              <a:rPr lang="en-CA" sz="2800" i="1" dirty="0">
                <a:solidFill>
                  <a:schemeClr val="bg1"/>
                </a:solidFill>
              </a:rPr>
              <a:t> the </a:t>
            </a:r>
            <a:r>
              <a:rPr lang="en-CA" sz="2800" b="1" i="1" dirty="0">
                <a:ln>
                  <a:solidFill>
                    <a:srgbClr val="0000FF"/>
                  </a:solidFill>
                </a:ln>
                <a:solidFill>
                  <a:srgbClr val="FF0000"/>
                </a:solidFill>
              </a:rPr>
              <a:t>1</a:t>
            </a:r>
            <a:r>
              <a:rPr lang="en-CA" sz="2800" b="1" i="1" baseline="30000" dirty="0">
                <a:ln>
                  <a:solidFill>
                    <a:srgbClr val="0000FF"/>
                  </a:solidFill>
                </a:ln>
                <a:solidFill>
                  <a:srgbClr val="FF0000"/>
                </a:solidFill>
              </a:rPr>
              <a:t>st</a:t>
            </a:r>
            <a:r>
              <a:rPr lang="en-CA" sz="2800" b="1" i="1" dirty="0">
                <a:ln>
                  <a:solidFill>
                    <a:srgbClr val="0000FF"/>
                  </a:solidFill>
                </a:ln>
                <a:solidFill>
                  <a:srgbClr val="FF0000"/>
                </a:solidFill>
              </a:rPr>
              <a:t> cutting </a:t>
            </a:r>
            <a:br>
              <a:rPr lang="en-CA" sz="2800" b="1" i="1" dirty="0">
                <a:ln>
                  <a:solidFill>
                    <a:srgbClr val="0000FF"/>
                  </a:solidFill>
                </a:ln>
                <a:solidFill>
                  <a:srgbClr val="FF0000"/>
                </a:solidFill>
              </a:rPr>
            </a:br>
            <a:r>
              <a:rPr lang="en-CA" sz="2800" b="1" i="1" dirty="0">
                <a:ln>
                  <a:solidFill>
                    <a:srgbClr val="0000FF"/>
                  </a:solidFill>
                </a:ln>
                <a:solidFill>
                  <a:srgbClr val="FF0000"/>
                </a:solidFill>
              </a:rPr>
              <a:t>(</a:t>
            </a:r>
            <a:r>
              <a:rPr lang="en-CA" sz="2800" b="1" i="1" u="sng" dirty="0">
                <a:ln>
                  <a:solidFill>
                    <a:srgbClr val="0000FF"/>
                  </a:solidFill>
                </a:ln>
                <a:solidFill>
                  <a:srgbClr val="FF0000"/>
                </a:solidFill>
              </a:rPr>
              <a:t>FIRST</a:t>
            </a:r>
            <a:r>
              <a:rPr lang="en-CA" sz="2800" b="1" i="1" dirty="0">
                <a:ln>
                  <a:solidFill>
                    <a:srgbClr val="0000FF"/>
                  </a:solidFill>
                </a:ln>
                <a:solidFill>
                  <a:srgbClr val="FF0000"/>
                </a:solidFill>
              </a:rPr>
              <a:t>- FRUIT), </a:t>
            </a:r>
            <a:r>
              <a:rPr lang="en-CA" sz="2800" i="1" dirty="0">
                <a:solidFill>
                  <a:schemeClr val="bg1"/>
                </a:solidFill>
              </a:rPr>
              <a:t>was “raised up” </a:t>
            </a:r>
            <a:r>
              <a:rPr lang="en-CA" sz="2000" i="1" dirty="0">
                <a:solidFill>
                  <a:schemeClr val="bg1"/>
                </a:solidFill>
              </a:rPr>
              <a:t>(bundled), </a:t>
            </a:r>
            <a:r>
              <a:rPr lang="en-CA" sz="2800" i="1" dirty="0">
                <a:solidFill>
                  <a:schemeClr val="bg1"/>
                </a:solidFill>
                <a:latin typeface="Times New Roman" panose="02020603050405020304" pitchFamily="18" charset="0"/>
                <a:cs typeface="Times New Roman" panose="02020603050405020304" pitchFamily="18" charset="0"/>
              </a:rPr>
              <a:t>&amp;</a:t>
            </a:r>
            <a:r>
              <a:rPr lang="en-CA" sz="2800" i="1" dirty="0">
                <a:solidFill>
                  <a:schemeClr val="bg1"/>
                </a:solidFill>
              </a:rPr>
              <a:t> presented to </a:t>
            </a:r>
            <a:r>
              <a:rPr lang="en-CA" sz="2800" i="1" dirty="0">
                <a:solidFill>
                  <a:srgbClr val="0000FF"/>
                </a:solidFill>
              </a:rPr>
              <a:t>Yahuah.</a:t>
            </a:r>
          </a:p>
          <a:p>
            <a:r>
              <a:rPr lang="en-CA" sz="2800" i="1" dirty="0">
                <a:solidFill>
                  <a:schemeClr val="bg1"/>
                </a:solidFill>
              </a:rPr>
              <a:t> </a:t>
            </a:r>
          </a:p>
          <a:p>
            <a:r>
              <a:rPr lang="en-CA" sz="2800" i="1" dirty="0">
                <a:solidFill>
                  <a:schemeClr val="bg1"/>
                </a:solidFill>
              </a:rPr>
              <a:t>Equally so, </a:t>
            </a:r>
            <a:r>
              <a:rPr lang="en-CA" sz="2800" i="1" dirty="0">
                <a:solidFill>
                  <a:srgbClr val="0000FF"/>
                </a:solidFill>
              </a:rPr>
              <a:t>Yahusha, </a:t>
            </a:r>
            <a:r>
              <a:rPr lang="en-CA" sz="2800" i="1" dirty="0">
                <a:solidFill>
                  <a:srgbClr val="C00000"/>
                </a:solidFill>
              </a:rPr>
              <a:t>on the 1</a:t>
            </a:r>
            <a:r>
              <a:rPr lang="en-CA" sz="2800" i="1" baseline="30000" dirty="0">
                <a:solidFill>
                  <a:srgbClr val="C00000"/>
                </a:solidFill>
              </a:rPr>
              <a:t>st</a:t>
            </a:r>
            <a:r>
              <a:rPr lang="en-CA" sz="2800" i="1" dirty="0">
                <a:solidFill>
                  <a:srgbClr val="C00000"/>
                </a:solidFill>
              </a:rPr>
              <a:t> cycle after the 7</a:t>
            </a:r>
            <a:r>
              <a:rPr lang="en-CA" sz="2800" i="1" baseline="30000" dirty="0">
                <a:solidFill>
                  <a:srgbClr val="C00000"/>
                </a:solidFill>
              </a:rPr>
              <a:t>th</a:t>
            </a:r>
            <a:r>
              <a:rPr lang="en-CA" sz="2800" i="1" dirty="0">
                <a:solidFill>
                  <a:srgbClr val="C00000"/>
                </a:solidFill>
              </a:rPr>
              <a:t> Day Sabbath, </a:t>
            </a:r>
            <a:r>
              <a:rPr lang="en-CA" sz="2800" i="1" dirty="0">
                <a:solidFill>
                  <a:schemeClr val="bg1"/>
                </a:solidFill>
              </a:rPr>
              <a:t>the </a:t>
            </a:r>
            <a:br>
              <a:rPr lang="en-CA" sz="2800" i="1" dirty="0">
                <a:solidFill>
                  <a:schemeClr val="bg1"/>
                </a:solidFill>
              </a:rPr>
            </a:br>
            <a:r>
              <a:rPr lang="en-CA" sz="2800" i="1" dirty="0">
                <a:solidFill>
                  <a:schemeClr val="bg1"/>
                </a:solidFill>
              </a:rPr>
              <a:t>1</a:t>
            </a:r>
            <a:r>
              <a:rPr lang="en-CA" sz="2800" i="1" baseline="30000" dirty="0">
                <a:solidFill>
                  <a:schemeClr val="bg1"/>
                </a:solidFill>
              </a:rPr>
              <a:t>st</a:t>
            </a:r>
            <a:r>
              <a:rPr lang="en-CA" sz="2800" i="1" dirty="0">
                <a:solidFill>
                  <a:schemeClr val="bg1"/>
                </a:solidFill>
              </a:rPr>
              <a:t> cycle of the week – Abib 18, He </a:t>
            </a:r>
            <a:r>
              <a:rPr lang="en-CA" sz="2800" i="1" dirty="0">
                <a:solidFill>
                  <a:schemeClr val="bg1"/>
                </a:solidFill>
                <a:latin typeface="Arial Black" panose="020B0A04020102020204" pitchFamily="34" charset="0"/>
              </a:rPr>
              <a:t>ASCENDED</a:t>
            </a:r>
            <a:r>
              <a:rPr lang="en-CA" sz="2800" i="1" dirty="0">
                <a:solidFill>
                  <a:schemeClr val="bg1"/>
                </a:solidFill>
              </a:rPr>
              <a:t> </a:t>
            </a:r>
            <a:r>
              <a:rPr lang="en-CA" sz="2000" i="1" dirty="0">
                <a:solidFill>
                  <a:schemeClr val="bg1"/>
                </a:solidFill>
              </a:rPr>
              <a:t>(raised up) </a:t>
            </a:r>
            <a:r>
              <a:rPr lang="en-CA" sz="2800" i="1" dirty="0">
                <a:solidFill>
                  <a:schemeClr val="bg1"/>
                </a:solidFill>
              </a:rPr>
              <a:t>to present </a:t>
            </a:r>
            <a:r>
              <a:rPr lang="en-CA" sz="2800" i="1" dirty="0">
                <a:ln>
                  <a:solidFill>
                    <a:srgbClr val="0000FF"/>
                  </a:solidFill>
                </a:ln>
                <a:solidFill>
                  <a:srgbClr val="FF33CC"/>
                </a:solidFill>
              </a:rPr>
              <a:t>Himself</a:t>
            </a:r>
            <a:r>
              <a:rPr lang="en-CA" sz="2800" i="1" dirty="0">
                <a:solidFill>
                  <a:schemeClr val="bg1"/>
                </a:solidFill>
              </a:rPr>
              <a:t> as the </a:t>
            </a:r>
            <a:r>
              <a:rPr lang="en-CA" sz="2800" i="1" u="sng" dirty="0">
                <a:ln>
                  <a:solidFill>
                    <a:srgbClr val="0000FF"/>
                  </a:solidFill>
                </a:ln>
                <a:solidFill>
                  <a:srgbClr val="FF33CC"/>
                </a:solidFill>
              </a:rPr>
              <a:t>First</a:t>
            </a:r>
            <a:r>
              <a:rPr lang="en-CA" sz="2800" i="1" dirty="0">
                <a:ln>
                  <a:solidFill>
                    <a:srgbClr val="0000FF"/>
                  </a:solidFill>
                </a:ln>
                <a:solidFill>
                  <a:srgbClr val="FF33CC"/>
                </a:solidFill>
              </a:rPr>
              <a:t> Cutting (</a:t>
            </a:r>
            <a:r>
              <a:rPr lang="en-CA" sz="2800" i="1" u="sng" dirty="0">
                <a:ln>
                  <a:solidFill>
                    <a:srgbClr val="0000FF"/>
                  </a:solidFill>
                </a:ln>
                <a:solidFill>
                  <a:srgbClr val="FF33CC"/>
                </a:solidFill>
              </a:rPr>
              <a:t>First</a:t>
            </a:r>
            <a:r>
              <a:rPr lang="en-CA" sz="2800" i="1" dirty="0">
                <a:ln>
                  <a:solidFill>
                    <a:srgbClr val="0000FF"/>
                  </a:solidFill>
                </a:ln>
                <a:solidFill>
                  <a:srgbClr val="FF33CC"/>
                </a:solidFill>
              </a:rPr>
              <a:t>-Fruit, </a:t>
            </a:r>
            <a:r>
              <a:rPr lang="en-CA" sz="2800" i="1" dirty="0">
                <a:ln>
                  <a:solidFill>
                    <a:srgbClr val="0000FF"/>
                  </a:solidFill>
                </a:ln>
                <a:solidFill>
                  <a:srgbClr val="0099FF"/>
                </a:solidFill>
              </a:rPr>
              <a:t>1 </a:t>
            </a:r>
            <a:r>
              <a:rPr lang="en-CA" sz="2800" i="1" dirty="0" err="1">
                <a:ln>
                  <a:solidFill>
                    <a:srgbClr val="0000FF"/>
                  </a:solidFill>
                </a:ln>
                <a:solidFill>
                  <a:srgbClr val="0099FF"/>
                </a:solidFill>
              </a:rPr>
              <a:t>Cor</a:t>
            </a:r>
            <a:r>
              <a:rPr lang="en-CA" sz="2800" i="1" dirty="0">
                <a:ln>
                  <a:solidFill>
                    <a:srgbClr val="0000FF"/>
                  </a:solidFill>
                </a:ln>
                <a:solidFill>
                  <a:srgbClr val="0099FF"/>
                </a:solidFill>
              </a:rPr>
              <a:t> 15:20, 23.</a:t>
            </a:r>
            <a:r>
              <a:rPr lang="en-CA" sz="2800" i="1" dirty="0">
                <a:ln>
                  <a:solidFill>
                    <a:srgbClr val="0000FF"/>
                  </a:solidFill>
                </a:ln>
                <a:solidFill>
                  <a:srgbClr val="FF33CC"/>
                </a:solidFill>
              </a:rPr>
              <a:t>) A First-Fruit </a:t>
            </a:r>
            <a:r>
              <a:rPr lang="en-CA" sz="2800" i="1" dirty="0">
                <a:solidFill>
                  <a:schemeClr val="bg1"/>
                </a:solidFill>
              </a:rPr>
              <a:t>of victory over death. </a:t>
            </a:r>
            <a:r>
              <a:rPr lang="en-CA" sz="2800" i="1" dirty="0">
                <a:solidFill>
                  <a:srgbClr val="0000FF"/>
                </a:solidFill>
              </a:rPr>
              <a:t>Yahusha</a:t>
            </a:r>
            <a:r>
              <a:rPr lang="en-CA" sz="2800" i="1" dirty="0">
                <a:solidFill>
                  <a:schemeClr val="bg1"/>
                </a:solidFill>
              </a:rPr>
              <a:t> was the </a:t>
            </a:r>
            <a:r>
              <a:rPr lang="en-CA" sz="2800" i="1" dirty="0">
                <a:solidFill>
                  <a:schemeClr val="bg1"/>
                </a:solidFill>
                <a:effectLst>
                  <a:glow rad="127000">
                    <a:schemeClr val="accent5">
                      <a:lumMod val="60000"/>
                      <a:lumOff val="40000"/>
                    </a:schemeClr>
                  </a:glow>
                </a:effectLst>
                <a:latin typeface="Arial Black" panose="020B0A04020102020204" pitchFamily="34" charset="0"/>
              </a:rPr>
              <a:t>Flawless</a:t>
            </a:r>
            <a:r>
              <a:rPr lang="en-CA" sz="2800" i="1" dirty="0">
                <a:solidFill>
                  <a:schemeClr val="bg1"/>
                </a:solidFill>
              </a:rPr>
              <a:t> First-fruit!</a:t>
            </a:r>
          </a:p>
          <a:p>
            <a:endParaRPr lang="en-CA" sz="2800" i="1" dirty="0">
              <a:solidFill>
                <a:schemeClr val="bg1"/>
              </a:solidFill>
            </a:endParaRPr>
          </a:p>
          <a:p>
            <a:r>
              <a:rPr lang="en-CA" sz="2800" i="1" dirty="0">
                <a:solidFill>
                  <a:schemeClr val="bg1"/>
                </a:solidFill>
              </a:rPr>
              <a:t>And in Romans -</a:t>
            </a:r>
          </a:p>
          <a:p>
            <a:r>
              <a:rPr lang="en-US" sz="2800" dirty="0">
                <a:solidFill>
                  <a:srgbClr val="008080"/>
                </a:solidFill>
                <a:latin typeface="Georgia" panose="02040502050405020303" pitchFamily="18" charset="0"/>
              </a:rPr>
              <a:t>Rom 11:16</a:t>
            </a:r>
            <a:r>
              <a:rPr lang="en-US" sz="2800" dirty="0">
                <a:solidFill>
                  <a:prstClr val="black"/>
                </a:solidFill>
                <a:latin typeface="Georgia" panose="02040502050405020303" pitchFamily="18" charset="0"/>
              </a:rPr>
              <a:t>  </a:t>
            </a:r>
            <a:r>
              <a:rPr lang="en-US" sz="2800" dirty="0">
                <a:solidFill>
                  <a:srgbClr val="FF0000"/>
                </a:solidFill>
                <a:latin typeface="Georgia" panose="02040502050405020303" pitchFamily="18" charset="0"/>
              </a:rPr>
              <a:t>If the first part of the dough is holy, so is the whole batch. </a:t>
            </a:r>
          </a:p>
          <a:p>
            <a:r>
              <a:rPr lang="en-US" sz="2800" dirty="0">
                <a:solidFill>
                  <a:srgbClr val="FF0000"/>
                </a:solidFill>
                <a:latin typeface="Georgia" panose="02040502050405020303" pitchFamily="18" charset="0"/>
              </a:rPr>
              <a:t>							</a:t>
            </a:r>
            <a:endParaRPr lang="en-US" sz="2800" dirty="0">
              <a:solidFill>
                <a:schemeClr val="bg1"/>
              </a:solidFill>
            </a:endParaRPr>
          </a:p>
          <a:p>
            <a:pPr algn="ctr"/>
            <a:endParaRPr lang="en-US" sz="2800" dirty="0">
              <a:solidFill>
                <a:schemeClr val="bg2">
                  <a:lumMod val="60000"/>
                  <a:lumOff val="40000"/>
                </a:schemeClr>
              </a:solidFill>
            </a:endParaRPr>
          </a:p>
        </p:txBody>
      </p:sp>
      <p:sp>
        <p:nvSpPr>
          <p:cNvPr id="7" name="Rounded Rectangle 6"/>
          <p:cNvSpPr/>
          <p:nvPr/>
        </p:nvSpPr>
        <p:spPr>
          <a:xfrm>
            <a:off x="4326249" y="3366601"/>
            <a:ext cx="2200275" cy="490487"/>
          </a:xfrm>
          <a:prstGeom prst="roundRect">
            <a:avLst/>
          </a:prstGeom>
          <a:solidFill>
            <a:schemeClr val="accent1">
              <a:lumMod val="60000"/>
              <a:lumOff val="40000"/>
            </a:schemeClr>
          </a:solidFill>
          <a:ln w="762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00FF"/>
                </a:solidFill>
              </a:rPr>
              <a:t>YAHUSHA</a:t>
            </a:r>
          </a:p>
        </p:txBody>
      </p:sp>
      <p:sp>
        <p:nvSpPr>
          <p:cNvPr id="3" name="Right Brace 2"/>
          <p:cNvSpPr/>
          <p:nvPr/>
        </p:nvSpPr>
        <p:spPr>
          <a:xfrm rot="16200000">
            <a:off x="5290939" y="1780237"/>
            <a:ext cx="253549" cy="4567976"/>
          </a:xfrm>
          <a:prstGeom prst="rightBrace">
            <a:avLst>
              <a:gd name="adj1" fmla="val 119376"/>
              <a:gd name="adj2" fmla="val 50000"/>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ounded Rectangle 5"/>
          <p:cNvSpPr/>
          <p:nvPr/>
        </p:nvSpPr>
        <p:spPr>
          <a:xfrm>
            <a:off x="8546242" y="3304153"/>
            <a:ext cx="2695574" cy="490487"/>
          </a:xfrm>
          <a:prstGeom prst="roundRect">
            <a:avLst/>
          </a:prstGeom>
          <a:solidFill>
            <a:schemeClr val="accent1">
              <a:lumMod val="60000"/>
              <a:lumOff val="40000"/>
            </a:schemeClr>
          </a:solidFill>
          <a:ln w="762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00FF"/>
                </a:solidFill>
              </a:rPr>
              <a:t>His Children</a:t>
            </a:r>
          </a:p>
        </p:txBody>
      </p:sp>
      <p:sp>
        <p:nvSpPr>
          <p:cNvPr id="8" name="Right Brace 7"/>
          <p:cNvSpPr/>
          <p:nvPr/>
        </p:nvSpPr>
        <p:spPr>
          <a:xfrm rot="16200000">
            <a:off x="9737916" y="2777006"/>
            <a:ext cx="296203" cy="2531782"/>
          </a:xfrm>
          <a:prstGeom prst="rightBrace">
            <a:avLst>
              <a:gd name="adj1" fmla="val 68455"/>
              <a:gd name="adj2" fmla="val 50000"/>
            </a:avLst>
          </a:pr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126" y="4550040"/>
            <a:ext cx="3337239" cy="2209626"/>
          </a:xfrm>
          <a:prstGeom prst="rect">
            <a:avLst/>
          </a:prstGeom>
        </p:spPr>
      </p:pic>
      <p:sp>
        <p:nvSpPr>
          <p:cNvPr id="4" name="Bent Arrow 3"/>
          <p:cNvSpPr/>
          <p:nvPr/>
        </p:nvSpPr>
        <p:spPr>
          <a:xfrm rot="10800000">
            <a:off x="3524249" y="4929051"/>
            <a:ext cx="1431572" cy="1025979"/>
          </a:xfrm>
          <a:prstGeom prst="bentArrow">
            <a:avLst>
              <a:gd name="adj1" fmla="val 13965"/>
              <a:gd name="adj2" fmla="val 25000"/>
              <a:gd name="adj3" fmla="val 25000"/>
              <a:gd name="adj4" fmla="val 43750"/>
            </a:avLst>
          </a:prstGeom>
          <a:gradFill>
            <a:gsLst>
              <a:gs pos="76000">
                <a:srgbClr val="00FF00"/>
              </a:gs>
              <a:gs pos="37000">
                <a:schemeClr val="accent5">
                  <a:lumMod val="76000"/>
                  <a:alpha val="40000"/>
                </a:schemeClr>
              </a:gs>
              <a:gs pos="6000">
                <a:srgbClr val="0000FF">
                  <a:alpha val="27000"/>
                </a:srgbClr>
              </a:gs>
            </a:gsLst>
            <a:lin ang="13500000" scaled="1"/>
          </a:gradFill>
          <a:ln w="28575">
            <a:solidFill>
              <a:srgbClr val="FF33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Rounded Rectangle 9"/>
          <p:cNvSpPr/>
          <p:nvPr/>
        </p:nvSpPr>
        <p:spPr>
          <a:xfrm>
            <a:off x="5140214" y="4960119"/>
            <a:ext cx="6636344" cy="1671108"/>
          </a:xfrm>
          <a:prstGeom prst="roundRect">
            <a:avLst/>
          </a:prstGeom>
          <a:solidFill>
            <a:srgbClr val="00FF99"/>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400" dirty="0">
                <a:solidFill>
                  <a:srgbClr val="002060"/>
                </a:solidFill>
              </a:rPr>
              <a:t>The offspring of the “Worm” are </a:t>
            </a:r>
            <a:r>
              <a:rPr lang="en-CA" sz="2400" dirty="0">
                <a:ln>
                  <a:solidFill>
                    <a:schemeClr val="bg1"/>
                  </a:solidFill>
                </a:ln>
                <a:solidFill>
                  <a:srgbClr val="FF33CC"/>
                </a:solidFill>
              </a:rPr>
              <a:t>p</a:t>
            </a:r>
            <a:r>
              <a:rPr lang="en-CA" sz="2400" u="sng" dirty="0">
                <a:ln>
                  <a:solidFill>
                    <a:schemeClr val="bg1"/>
                  </a:solidFill>
                </a:ln>
                <a:solidFill>
                  <a:srgbClr val="FF33CC"/>
                </a:solidFill>
              </a:rPr>
              <a:t>ermanentl</a:t>
            </a:r>
            <a:r>
              <a:rPr lang="en-CA" sz="2400" dirty="0">
                <a:ln>
                  <a:solidFill>
                    <a:schemeClr val="bg1"/>
                  </a:solidFill>
                </a:ln>
                <a:solidFill>
                  <a:srgbClr val="FF33CC"/>
                </a:solidFill>
              </a:rPr>
              <a:t>y</a:t>
            </a:r>
            <a:r>
              <a:rPr lang="en-CA" sz="2400" u="sng" dirty="0">
                <a:ln>
                  <a:solidFill>
                    <a:schemeClr val="bg1"/>
                  </a:solidFill>
                </a:ln>
                <a:solidFill>
                  <a:srgbClr val="FF33CC"/>
                </a:solidFill>
              </a:rPr>
              <a:t> stained</a:t>
            </a:r>
            <a:r>
              <a:rPr lang="en-CA" sz="2400" dirty="0">
                <a:ln>
                  <a:solidFill>
                    <a:schemeClr val="bg1"/>
                  </a:solidFill>
                </a:ln>
                <a:solidFill>
                  <a:srgbClr val="FF33CC"/>
                </a:solidFill>
              </a:rPr>
              <a:t> scarlet </a:t>
            </a:r>
            <a:r>
              <a:rPr lang="en-CA" sz="2400" dirty="0">
                <a:solidFill>
                  <a:srgbClr val="002060"/>
                </a:solidFill>
              </a:rPr>
              <a:t>through the </a:t>
            </a:r>
            <a:r>
              <a:rPr lang="en-CA" sz="2400" b="1" dirty="0">
                <a:solidFill>
                  <a:srgbClr val="002060"/>
                </a:solidFill>
              </a:rPr>
              <a:t>DEATH</a:t>
            </a:r>
            <a:r>
              <a:rPr lang="en-CA" sz="2400" dirty="0">
                <a:solidFill>
                  <a:srgbClr val="002060"/>
                </a:solidFill>
              </a:rPr>
              <a:t> of the life giver, (mother) </a:t>
            </a:r>
            <a:r>
              <a:rPr lang="en-CA" sz="2400" b="1" u="sng" dirty="0">
                <a:solidFill>
                  <a:srgbClr val="002060"/>
                </a:solidFill>
              </a:rPr>
              <a:t>who la</a:t>
            </a:r>
            <a:r>
              <a:rPr lang="en-CA" sz="2400" b="1" dirty="0">
                <a:solidFill>
                  <a:srgbClr val="002060"/>
                </a:solidFill>
              </a:rPr>
              <a:t>y</a:t>
            </a:r>
            <a:r>
              <a:rPr lang="en-CA" sz="2400" b="1" u="sng" dirty="0">
                <a:solidFill>
                  <a:srgbClr val="002060"/>
                </a:solidFill>
              </a:rPr>
              <a:t>s down her life</a:t>
            </a:r>
            <a:r>
              <a:rPr lang="en-CA" sz="2400" b="1" dirty="0">
                <a:solidFill>
                  <a:srgbClr val="002060"/>
                </a:solidFill>
              </a:rPr>
              <a:t> </a:t>
            </a:r>
            <a:r>
              <a:rPr lang="en-CA" sz="2400" dirty="0">
                <a:solidFill>
                  <a:srgbClr val="002060"/>
                </a:solidFill>
              </a:rPr>
              <a:t>to  promulgate her sacrifice to her children. </a:t>
            </a:r>
          </a:p>
        </p:txBody>
      </p:sp>
      <p:sp>
        <p:nvSpPr>
          <p:cNvPr id="11" name="Rounded Rectangle 10"/>
          <p:cNvSpPr/>
          <p:nvPr/>
        </p:nvSpPr>
        <p:spPr>
          <a:xfrm>
            <a:off x="3333750" y="4469676"/>
            <a:ext cx="8551396" cy="4593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Georgia" panose="02040502050405020303" pitchFamily="18" charset="0"/>
              </a:rPr>
              <a:t>If the </a:t>
            </a:r>
            <a:r>
              <a:rPr lang="en-US" sz="2800" b="1" dirty="0">
                <a:ln>
                  <a:solidFill>
                    <a:srgbClr val="0000FF"/>
                  </a:solidFill>
                </a:ln>
                <a:solidFill>
                  <a:srgbClr val="FF0000"/>
                </a:solidFill>
                <a:latin typeface="Georgia" panose="02040502050405020303" pitchFamily="18" charset="0"/>
              </a:rPr>
              <a:t>root is holy </a:t>
            </a:r>
            <a:r>
              <a:rPr lang="en-US" b="1" dirty="0">
                <a:ln>
                  <a:solidFill>
                    <a:srgbClr val="0000FF"/>
                  </a:solidFill>
                </a:ln>
                <a:solidFill>
                  <a:srgbClr val="FF0000"/>
                </a:solidFill>
                <a:latin typeface="Georgia" panose="02040502050405020303" pitchFamily="18" charset="0"/>
              </a:rPr>
              <a:t>(set-apart), </a:t>
            </a:r>
            <a:r>
              <a:rPr lang="en-US" sz="2800" dirty="0">
                <a:solidFill>
                  <a:srgbClr val="FF0000"/>
                </a:solidFill>
                <a:latin typeface="Georgia" panose="02040502050405020303" pitchFamily="18" charset="0"/>
              </a:rPr>
              <a:t>so are </a:t>
            </a:r>
            <a:r>
              <a:rPr lang="en-US" sz="2800" b="1" dirty="0">
                <a:ln>
                  <a:solidFill>
                    <a:srgbClr val="0000FF"/>
                  </a:solidFill>
                </a:ln>
                <a:solidFill>
                  <a:srgbClr val="FF0000"/>
                </a:solidFill>
                <a:effectLst>
                  <a:glow rad="127000">
                    <a:srgbClr val="00FF99"/>
                  </a:glow>
                </a:effectLst>
                <a:latin typeface="Georgia" panose="02040502050405020303" pitchFamily="18" charset="0"/>
              </a:rPr>
              <a:t>the branches.</a:t>
            </a:r>
            <a:endParaRPr lang="en-CA" dirty="0"/>
          </a:p>
        </p:txBody>
      </p:sp>
    </p:spTree>
    <p:extLst>
      <p:ext uri="{BB962C8B-B14F-4D97-AF65-F5344CB8AC3E}">
        <p14:creationId xmlns:p14="http://schemas.microsoft.com/office/powerpoint/2010/main" val="53154295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arn(inVertical)">
                                      <p:cBhvr>
                                        <p:cTn id="10" dur="500"/>
                                        <p:tgtEl>
                                          <p:spTgt spid="2">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arn(inVertical)">
                                      <p:cBhvr>
                                        <p:cTn id="13" dur="500"/>
                                        <p:tgtEl>
                                          <p:spTgt spid="2">
                                            <p:txEl>
                                              <p:pRg st="6" end="6"/>
                                            </p:txEl>
                                          </p:spTgt>
                                        </p:tgtEl>
                                      </p:cBhvr>
                                    </p:animEffect>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1250"/>
                                        <p:tgtEl>
                                          <p:spTgt spid="11"/>
                                        </p:tgtEl>
                                      </p:cBhvr>
                                    </p:animEffect>
                                  </p:childTnLst>
                                </p:cTn>
                              </p:par>
                            </p:childTnLst>
                          </p:cTn>
                        </p:par>
                        <p:par>
                          <p:cTn id="42" fill="hold">
                            <p:stCondLst>
                              <p:cond delay="1250"/>
                            </p:stCondLst>
                            <p:childTnLst>
                              <p:par>
                                <p:cTn id="43" presetID="14" presetClass="entr" presetSubtype="10" fill="hold" grpId="0" nodeType="afterEffect">
                                  <p:stCondLst>
                                    <p:cond delay="1000"/>
                                  </p:stCondLst>
                                  <p:childTnLst>
                                    <p:set>
                                      <p:cBhvr>
                                        <p:cTn id="44" dur="1" fill="hold">
                                          <p:stCondLst>
                                            <p:cond delay="0"/>
                                          </p:stCondLst>
                                        </p:cTn>
                                        <p:tgtEl>
                                          <p:spTgt spid="4"/>
                                        </p:tgtEl>
                                        <p:attrNameLst>
                                          <p:attrName>style.visibility</p:attrName>
                                        </p:attrNameLst>
                                      </p:cBhvr>
                                      <p:to>
                                        <p:strVal val="visible"/>
                                      </p:to>
                                    </p:set>
                                    <p:animEffect transition="in" filter="randombar(horizontal)">
                                      <p:cBhvr>
                                        <p:cTn id="45" dur="500"/>
                                        <p:tgtEl>
                                          <p:spTgt spid="4"/>
                                        </p:tgtEl>
                                      </p:cBhvr>
                                    </p:animEffect>
                                  </p:childTnLst>
                                </p:cTn>
                              </p:par>
                            </p:childTnLst>
                          </p:cTn>
                        </p:par>
                        <p:par>
                          <p:cTn id="46" fill="hold">
                            <p:stCondLst>
                              <p:cond delay="2750"/>
                            </p:stCondLst>
                            <p:childTnLst>
                              <p:par>
                                <p:cTn id="47" presetID="3" presetClass="entr" presetSubtype="1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heckerboard(across)">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6" grpId="0" animBg="1"/>
      <p:bldP spid="8" grpId="0" animBg="1"/>
      <p:bldP spid="4" grpId="0" animBg="1"/>
      <p:bldP spid="10"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gs>
            <a:gs pos="37000">
              <a:schemeClr val="accent5">
                <a:lumMod val="76000"/>
                <a:alpha val="40000"/>
              </a:schemeClr>
            </a:gs>
            <a:gs pos="6000">
              <a:schemeClr val="accent5">
                <a:lumMod val="40000"/>
                <a:lumOff val="60000"/>
              </a:scheme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74079" y="6614586"/>
            <a:ext cx="452106" cy="277598"/>
          </a:xfrm>
        </p:spPr>
        <p:txBody>
          <a:bodyPr/>
          <a:lstStyle/>
          <a:p>
            <a:fld id="{6D22F896-40B5-4ADD-8801-0D06FADFA095}" type="slidenum">
              <a:rPr lang="en-US" sz="1100" b="1" smtClean="0">
                <a:solidFill>
                  <a:schemeClr val="bg1"/>
                </a:solidFill>
              </a:rPr>
              <a:t>51</a:t>
            </a:fld>
            <a:endParaRPr lang="en-US" sz="1100" b="1" dirty="0">
              <a:solidFill>
                <a:schemeClr val="bg1"/>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150" y="0"/>
            <a:ext cx="9803282" cy="6858000"/>
          </a:xfrm>
          <a:prstGeom prst="rect">
            <a:avLst/>
          </a:prstGeom>
          <a:scene3d>
            <a:camera prst="orthographicFront"/>
            <a:lightRig rig="threePt" dir="t"/>
          </a:scene3d>
          <a:sp3d>
            <a:bevelT w="152400" h="50800" prst="softRound"/>
          </a:sp3d>
        </p:spPr>
      </p:pic>
      <p:sp>
        <p:nvSpPr>
          <p:cNvPr id="4" name="Rounded Rectangle 3"/>
          <p:cNvSpPr/>
          <p:nvPr/>
        </p:nvSpPr>
        <p:spPr>
          <a:xfrm rot="20437407">
            <a:off x="87259" y="1175970"/>
            <a:ext cx="6273389" cy="914400"/>
          </a:xfrm>
          <a:prstGeom prst="roundRect">
            <a:avLst>
              <a:gd name="adj" fmla="val 44690"/>
            </a:avLst>
          </a:prstGeom>
          <a:solidFill>
            <a:srgbClr val="FF33CC"/>
          </a:solidFill>
          <a:ln w="3810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dirty="0">
                <a:ln>
                  <a:solidFill>
                    <a:srgbClr val="0070C0"/>
                  </a:solidFill>
                </a:ln>
                <a:solidFill>
                  <a:srgbClr val="00FF00"/>
                </a:solidFill>
                <a:effectLst>
                  <a:glow rad="76200">
                    <a:schemeClr val="tx1">
                      <a:alpha val="88000"/>
                    </a:schemeClr>
                  </a:glow>
                </a:effectLst>
              </a:rPr>
              <a:t>“Scarlet On The Water”</a:t>
            </a:r>
          </a:p>
        </p:txBody>
      </p:sp>
      <p:sp>
        <p:nvSpPr>
          <p:cNvPr id="6" name="Rounded Rectangle 5"/>
          <p:cNvSpPr/>
          <p:nvPr/>
        </p:nvSpPr>
        <p:spPr>
          <a:xfrm>
            <a:off x="8429624" y="694481"/>
            <a:ext cx="3533775" cy="5590571"/>
          </a:xfrm>
          <a:prstGeom prst="roundRect">
            <a:avLst/>
          </a:prstGeom>
          <a:solidFill>
            <a:schemeClr val="accent3">
              <a:lumMod val="40000"/>
              <a:lumOff val="60000"/>
            </a:schemeClr>
          </a:soli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800" b="1" dirty="0">
                <a:ln>
                  <a:solidFill>
                    <a:srgbClr val="0000FF"/>
                  </a:solidFill>
                </a:ln>
                <a:solidFill>
                  <a:srgbClr val="00FF00"/>
                </a:solidFill>
              </a:rPr>
              <a:t>Is the </a:t>
            </a:r>
            <a:br>
              <a:rPr lang="en-CA" sz="4800" b="1" dirty="0">
                <a:ln>
                  <a:solidFill>
                    <a:srgbClr val="0000FF"/>
                  </a:solidFill>
                </a:ln>
                <a:solidFill>
                  <a:srgbClr val="00FF00"/>
                </a:solidFill>
              </a:rPr>
            </a:br>
            <a:r>
              <a:rPr lang="en-CA" sz="4800" b="1" dirty="0">
                <a:ln>
                  <a:solidFill>
                    <a:srgbClr val="0000FF"/>
                  </a:solidFill>
                </a:ln>
                <a:solidFill>
                  <a:srgbClr val="FF33CC"/>
                </a:solidFill>
              </a:rPr>
              <a:t>Red Heifer </a:t>
            </a:r>
            <a:r>
              <a:rPr lang="en-CA" sz="4800" b="1" dirty="0">
                <a:ln>
                  <a:solidFill>
                    <a:srgbClr val="0000FF"/>
                  </a:solidFill>
                </a:ln>
                <a:solidFill>
                  <a:srgbClr val="00FF00"/>
                </a:solidFill>
              </a:rPr>
              <a:t>supposed to be three years old?</a:t>
            </a:r>
          </a:p>
        </p:txBody>
      </p:sp>
    </p:spTree>
    <p:extLst>
      <p:ext uri="{BB962C8B-B14F-4D97-AF65-F5344CB8AC3E}">
        <p14:creationId xmlns:p14="http://schemas.microsoft.com/office/powerpoint/2010/main" val="9713949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gs>
            <a:gs pos="37000">
              <a:schemeClr val="accent5">
                <a:lumMod val="76000"/>
                <a:alpha val="40000"/>
              </a:schemeClr>
            </a:gs>
            <a:gs pos="6000">
              <a:schemeClr val="accent5">
                <a:lumMod val="40000"/>
                <a:lumOff val="60000"/>
              </a:scheme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36371" y="6614586"/>
            <a:ext cx="489813" cy="277598"/>
          </a:xfrm>
        </p:spPr>
        <p:txBody>
          <a:bodyPr/>
          <a:lstStyle/>
          <a:p>
            <a:fld id="{6D22F896-40B5-4ADD-8801-0D06FADFA095}" type="slidenum">
              <a:rPr lang="en-US" sz="1100" b="1" smtClean="0">
                <a:solidFill>
                  <a:schemeClr val="bg1"/>
                </a:solidFill>
              </a:rPr>
              <a:t>52</a:t>
            </a:fld>
            <a:endParaRPr lang="en-US" sz="1100" b="1" dirty="0">
              <a:solidFill>
                <a:schemeClr val="bg1"/>
              </a:solidFill>
            </a:endParaRPr>
          </a:p>
        </p:txBody>
      </p:sp>
      <p:sp>
        <p:nvSpPr>
          <p:cNvPr id="2" name="Rectangle 1"/>
          <p:cNvSpPr/>
          <p:nvPr/>
        </p:nvSpPr>
        <p:spPr>
          <a:xfrm>
            <a:off x="361949" y="323850"/>
            <a:ext cx="11483042"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endParaRPr lang="en-US" sz="2800" dirty="0">
              <a:solidFill>
                <a:schemeClr val="bg2">
                  <a:lumMod val="60000"/>
                  <a:lumOff val="40000"/>
                </a:schemeClr>
              </a:solidFill>
            </a:endParaRPr>
          </a:p>
          <a:p>
            <a:r>
              <a:rPr lang="en-US" sz="2800" dirty="0">
                <a:solidFill>
                  <a:srgbClr val="002060"/>
                </a:solidFill>
              </a:rPr>
              <a:t>Isa 15:5</a:t>
            </a:r>
            <a:r>
              <a:rPr lang="en-US" sz="2800" dirty="0">
                <a:solidFill>
                  <a:srgbClr val="002060"/>
                </a:solidFill>
                <a:latin typeface="Times New Roman" panose="02020603050405020304" pitchFamily="18" charset="0"/>
                <a:cs typeface="Times New Roman" panose="02020603050405020304" pitchFamily="18" charset="0"/>
              </a:rPr>
              <a:t> &amp; </a:t>
            </a:r>
            <a:r>
              <a:rPr lang="en-US" sz="2800" dirty="0">
                <a:solidFill>
                  <a:srgbClr val="002060"/>
                </a:solidFill>
              </a:rPr>
              <a:t>Jer 48:34 speak of </a:t>
            </a:r>
            <a:r>
              <a:rPr lang="en-US" sz="2800" u="sng" dirty="0">
                <a:solidFill>
                  <a:srgbClr val="002060"/>
                </a:solidFill>
              </a:rPr>
              <a:t>a heifer</a:t>
            </a:r>
            <a:r>
              <a:rPr lang="en-US" sz="2800" dirty="0">
                <a:solidFill>
                  <a:srgbClr val="002060"/>
                </a:solidFill>
              </a:rPr>
              <a:t> that is 3</a:t>
            </a:r>
            <a:br>
              <a:rPr lang="en-US" sz="2800" dirty="0">
                <a:solidFill>
                  <a:srgbClr val="002060"/>
                </a:solidFill>
              </a:rPr>
            </a:br>
            <a:r>
              <a:rPr lang="en-US" sz="2800" dirty="0">
                <a:solidFill>
                  <a:srgbClr val="002060"/>
                </a:solidFill>
              </a:rPr>
              <a:t>	 years old.</a:t>
            </a:r>
          </a:p>
          <a:p>
            <a:r>
              <a:rPr lang="en-US" sz="2800" dirty="0">
                <a:solidFill>
                  <a:srgbClr val="008080"/>
                </a:solidFill>
                <a:latin typeface="Georgia" panose="02040502050405020303" pitchFamily="18" charset="0"/>
              </a:rPr>
              <a:t> </a:t>
            </a:r>
          </a:p>
          <a:p>
            <a:r>
              <a:rPr lang="en-US" sz="2800" dirty="0">
                <a:solidFill>
                  <a:srgbClr val="008080"/>
                </a:solidFill>
                <a:latin typeface="Georgia" panose="02040502050405020303" pitchFamily="18" charset="0"/>
              </a:rPr>
              <a:t>Isa 15:5</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My own heart is toward </a:t>
            </a:r>
            <a:r>
              <a:rPr lang="en-US" sz="2800" dirty="0" err="1">
                <a:solidFill>
                  <a:schemeClr val="bg2">
                    <a:lumMod val="60000"/>
                    <a:lumOff val="40000"/>
                  </a:schemeClr>
                </a:solidFill>
                <a:latin typeface="Georgia" panose="02040502050405020303" pitchFamily="18" charset="0"/>
              </a:rPr>
              <a:t>Mo’a</a:t>
            </a:r>
            <a:r>
              <a:rPr lang="en-US" sz="2800" dirty="0" err="1">
                <a:solidFill>
                  <a:schemeClr val="bg2">
                    <a:lumMod val="60000"/>
                    <a:lumOff val="40000"/>
                  </a:schemeClr>
                </a:solidFill>
                <a:latin typeface="TITUS Cyberbit Basic" panose="02020603050405020304" pitchFamily="18" charset="0"/>
              </a:rPr>
              <a:t>b</a:t>
            </a:r>
            <a:r>
              <a:rPr lang="en-US" sz="2800" dirty="0">
                <a:solidFill>
                  <a:schemeClr val="bg2">
                    <a:lumMod val="60000"/>
                    <a:lumOff val="40000"/>
                  </a:schemeClr>
                </a:solidFill>
                <a:latin typeface="TITUS Cyberbit Basic" panose="02020603050405020304" pitchFamily="18" charset="0"/>
              </a:rPr>
              <a:t>̱</a:t>
            </a:r>
            <a:r>
              <a:rPr lang="en-US" sz="2800" dirty="0">
                <a:solidFill>
                  <a:schemeClr val="bg2">
                    <a:lumMod val="60000"/>
                    <a:lumOff val="40000"/>
                  </a:schemeClr>
                </a:solidFill>
                <a:latin typeface="Georgia" panose="02040502050405020303" pitchFamily="18" charset="0"/>
              </a:rPr>
              <a:t>; her fugitives cry unto </a:t>
            </a:r>
            <a:r>
              <a:rPr lang="en-US" sz="2800" dirty="0" err="1">
                <a:solidFill>
                  <a:schemeClr val="bg2">
                    <a:lumMod val="60000"/>
                    <a:lumOff val="40000"/>
                  </a:schemeClr>
                </a:solidFill>
                <a:latin typeface="Georgia" panose="02040502050405020303" pitchFamily="18" charset="0"/>
              </a:rPr>
              <a:t>Tso</a:t>
            </a:r>
            <a:r>
              <a:rPr lang="en-US" sz="2800" dirty="0" err="1">
                <a:solidFill>
                  <a:schemeClr val="bg2">
                    <a:lumMod val="60000"/>
                    <a:lumOff val="40000"/>
                  </a:schemeClr>
                </a:solidFill>
                <a:latin typeface="TITUS Cyberbit Basic" panose="02020603050405020304" pitchFamily="18" charset="0"/>
              </a:rPr>
              <a:t>ʽ</a:t>
            </a:r>
            <a:r>
              <a:rPr lang="en-US" sz="2800" dirty="0" err="1">
                <a:solidFill>
                  <a:schemeClr val="bg2">
                    <a:lumMod val="60000"/>
                    <a:lumOff val="40000"/>
                  </a:schemeClr>
                </a:solidFill>
                <a:latin typeface="Georgia" panose="02040502050405020303" pitchFamily="18" charset="0"/>
              </a:rPr>
              <a:t>ar</a:t>
            </a:r>
            <a:r>
              <a:rPr lang="en-US" sz="2800" dirty="0">
                <a:solidFill>
                  <a:schemeClr val="bg2">
                    <a:lumMod val="60000"/>
                    <a:lumOff val="40000"/>
                  </a:schemeClr>
                </a:solidFill>
                <a:latin typeface="Georgia" panose="02040502050405020303" pitchFamily="18" charset="0"/>
              </a:rPr>
              <a:t>, 	like a </a:t>
            </a:r>
            <a:r>
              <a:rPr lang="en-US" sz="2800" b="1" dirty="0">
                <a:ln>
                  <a:solidFill>
                    <a:srgbClr val="0000FF"/>
                  </a:solidFill>
                </a:ln>
                <a:solidFill>
                  <a:schemeClr val="bg2">
                    <a:lumMod val="60000"/>
                    <a:lumOff val="40000"/>
                  </a:schemeClr>
                </a:solidFill>
                <a:latin typeface="Georgia" panose="02040502050405020303" pitchFamily="18" charset="0"/>
              </a:rPr>
              <a:t>three-year-old heifer</a:t>
            </a:r>
            <a:r>
              <a:rPr lang="en-US" sz="2800" dirty="0">
                <a:solidFill>
                  <a:schemeClr val="bg2">
                    <a:lumMod val="60000"/>
                    <a:lumOff val="40000"/>
                  </a:schemeClr>
                </a:solidFill>
                <a:latin typeface="Georgia" panose="02040502050405020303" pitchFamily="18" charset="0"/>
              </a:rPr>
              <a:t>. For by the ascent of </a:t>
            </a:r>
            <a:r>
              <a:rPr lang="en-US" sz="2800" dirty="0" err="1">
                <a:solidFill>
                  <a:schemeClr val="bg2">
                    <a:lumMod val="60000"/>
                    <a:lumOff val="40000"/>
                  </a:schemeClr>
                </a:solidFill>
                <a:latin typeface="Georgia" panose="02040502050405020303" pitchFamily="18" charset="0"/>
              </a:rPr>
              <a:t>Lu</a:t>
            </a:r>
            <a:r>
              <a:rPr lang="en-US" sz="2800" dirty="0" err="1">
                <a:solidFill>
                  <a:schemeClr val="bg2">
                    <a:lumMod val="60000"/>
                    <a:lumOff val="40000"/>
                  </a:schemeClr>
                </a:solidFill>
                <a:latin typeface="TITUS Cyberbit Basic" panose="02020603050405020304" pitchFamily="18" charset="0"/>
              </a:rPr>
              <a:t>ḥ</a:t>
            </a:r>
            <a:r>
              <a:rPr lang="en-US" sz="2800" dirty="0" err="1">
                <a:solidFill>
                  <a:schemeClr val="bg2">
                    <a:lumMod val="60000"/>
                    <a:lumOff val="40000"/>
                  </a:schemeClr>
                </a:solidFill>
                <a:latin typeface="Georgia" panose="02040502050405020303" pitchFamily="18" charset="0"/>
              </a:rPr>
              <a:t>ith</a:t>
            </a:r>
            <a:r>
              <a:rPr lang="en-US" sz="2800" dirty="0">
                <a:solidFill>
                  <a:schemeClr val="bg2">
                    <a:lumMod val="60000"/>
                    <a:lumOff val="40000"/>
                  </a:schemeClr>
                </a:solidFill>
                <a:latin typeface="Georgia" panose="02040502050405020303" pitchFamily="18" charset="0"/>
              </a:rPr>
              <a:t> they go up 	with weeping; for in the way of </a:t>
            </a:r>
            <a:r>
              <a:rPr lang="en-US" sz="2800" dirty="0" err="1">
                <a:solidFill>
                  <a:schemeClr val="bg2">
                    <a:lumMod val="60000"/>
                    <a:lumOff val="40000"/>
                  </a:schemeClr>
                </a:solidFill>
                <a:latin typeface="TITUS Cyberbit Basic" panose="02020603050405020304" pitchFamily="18" charset="0"/>
              </a:rPr>
              <a:t>Ḥ</a:t>
            </a:r>
            <a:r>
              <a:rPr lang="en-US" sz="2800" dirty="0" err="1">
                <a:solidFill>
                  <a:schemeClr val="bg2">
                    <a:lumMod val="60000"/>
                    <a:lumOff val="40000"/>
                  </a:schemeClr>
                </a:solidFill>
                <a:latin typeface="Georgia" panose="02040502050405020303" pitchFamily="18" charset="0"/>
              </a:rPr>
              <a:t>oronayim</a:t>
            </a:r>
            <a:r>
              <a:rPr lang="en-US" sz="2800" dirty="0">
                <a:solidFill>
                  <a:schemeClr val="bg2">
                    <a:lumMod val="60000"/>
                    <a:lumOff val="40000"/>
                  </a:schemeClr>
                </a:solidFill>
                <a:latin typeface="Georgia" panose="02040502050405020303" pitchFamily="18" charset="0"/>
              </a:rPr>
              <a:t> they raise a cry of 	destruction.</a:t>
            </a:r>
          </a:p>
          <a:p>
            <a:r>
              <a:rPr lang="en-US" sz="2800" dirty="0" err="1">
                <a:solidFill>
                  <a:srgbClr val="008080"/>
                </a:solidFill>
                <a:latin typeface="Georgia" panose="02040502050405020303" pitchFamily="18" charset="0"/>
              </a:rPr>
              <a:t>Jer</a:t>
            </a:r>
            <a:r>
              <a:rPr lang="en-US" sz="2800" dirty="0">
                <a:solidFill>
                  <a:srgbClr val="008080"/>
                </a:solidFill>
                <a:latin typeface="Georgia" panose="02040502050405020303" pitchFamily="18" charset="0"/>
              </a:rPr>
              <a:t> 48:34</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“From the outcry of </a:t>
            </a:r>
            <a:r>
              <a:rPr lang="en-US" sz="2800" dirty="0" err="1">
                <a:solidFill>
                  <a:schemeClr val="bg2">
                    <a:lumMod val="60000"/>
                    <a:lumOff val="40000"/>
                  </a:schemeClr>
                </a:solidFill>
                <a:latin typeface="TITUS Cyberbit Basic" panose="02020603050405020304" pitchFamily="18" charset="0"/>
              </a:rPr>
              <a:t>Ḥ</a:t>
            </a:r>
            <a:r>
              <a:rPr lang="en-US" sz="2800" dirty="0" err="1">
                <a:solidFill>
                  <a:schemeClr val="bg2">
                    <a:lumMod val="60000"/>
                    <a:lumOff val="40000"/>
                  </a:schemeClr>
                </a:solidFill>
                <a:latin typeface="Georgia" panose="02040502050405020303" pitchFamily="18" charset="0"/>
              </a:rPr>
              <a:t>eshbon</a:t>
            </a:r>
            <a:r>
              <a:rPr lang="en-US" sz="2800" dirty="0">
                <a:solidFill>
                  <a:schemeClr val="bg2">
                    <a:lumMod val="60000"/>
                    <a:lumOff val="40000"/>
                  </a:schemeClr>
                </a:solidFill>
                <a:latin typeface="Georgia" panose="02040502050405020303" pitchFamily="18" charset="0"/>
              </a:rPr>
              <a:t> unto </a:t>
            </a:r>
            <a:r>
              <a:rPr lang="en-US" sz="2800" dirty="0" err="1">
                <a:solidFill>
                  <a:schemeClr val="bg2">
                    <a:lumMod val="60000"/>
                    <a:lumOff val="40000"/>
                  </a:schemeClr>
                </a:solidFill>
                <a:latin typeface="Georgia" panose="02040502050405020303" pitchFamily="18" charset="0"/>
              </a:rPr>
              <a:t>El</a:t>
            </a:r>
            <a:r>
              <a:rPr lang="en-US" sz="2800" dirty="0" err="1">
                <a:solidFill>
                  <a:schemeClr val="bg2">
                    <a:lumMod val="60000"/>
                    <a:lumOff val="40000"/>
                  </a:schemeClr>
                </a:solidFill>
                <a:latin typeface="TITUS Cyberbit Basic" panose="02020603050405020304" pitchFamily="18" charset="0"/>
              </a:rPr>
              <a:t>ʽ</a:t>
            </a:r>
            <a:r>
              <a:rPr lang="en-US" sz="2800" dirty="0" err="1">
                <a:solidFill>
                  <a:schemeClr val="bg2">
                    <a:lumMod val="60000"/>
                    <a:lumOff val="40000"/>
                  </a:schemeClr>
                </a:solidFill>
                <a:latin typeface="Georgia" panose="02040502050405020303" pitchFamily="18" charset="0"/>
              </a:rPr>
              <a:t>alĕh</a:t>
            </a:r>
            <a:r>
              <a:rPr lang="en-US" sz="2800" dirty="0">
                <a:solidFill>
                  <a:schemeClr val="bg2">
                    <a:lumMod val="60000"/>
                    <a:lumOff val="40000"/>
                  </a:schemeClr>
                </a:solidFill>
                <a:latin typeface="Georgia" panose="02040502050405020303" pitchFamily="18" charset="0"/>
              </a:rPr>
              <a:t>, unto </a:t>
            </a:r>
            <a:r>
              <a:rPr lang="en-US" sz="2800" dirty="0" err="1">
                <a:solidFill>
                  <a:schemeClr val="bg2">
                    <a:lumMod val="60000"/>
                    <a:lumOff val="40000"/>
                  </a:schemeClr>
                </a:solidFill>
                <a:latin typeface="Georgia" panose="02040502050405020303" pitchFamily="18" charset="0"/>
              </a:rPr>
              <a:t>Yahats</a:t>
            </a:r>
            <a:r>
              <a:rPr lang="en-US" sz="2800" dirty="0">
                <a:solidFill>
                  <a:schemeClr val="bg2">
                    <a:lumMod val="60000"/>
                    <a:lumOff val="40000"/>
                  </a:schemeClr>
                </a:solidFill>
                <a:latin typeface="Georgia" panose="02040502050405020303" pitchFamily="18" charset="0"/>
              </a:rPr>
              <a:t>, they 	shall raise their voice, from </a:t>
            </a:r>
            <a:r>
              <a:rPr lang="en-US" sz="2800" dirty="0" err="1">
                <a:solidFill>
                  <a:schemeClr val="bg2">
                    <a:lumMod val="60000"/>
                    <a:lumOff val="40000"/>
                  </a:schemeClr>
                </a:solidFill>
                <a:latin typeface="Georgia" panose="02040502050405020303" pitchFamily="18" charset="0"/>
              </a:rPr>
              <a:t>Tso</a:t>
            </a:r>
            <a:r>
              <a:rPr lang="en-US" sz="2800" dirty="0" err="1">
                <a:solidFill>
                  <a:schemeClr val="bg2">
                    <a:lumMod val="60000"/>
                    <a:lumOff val="40000"/>
                  </a:schemeClr>
                </a:solidFill>
                <a:latin typeface="TITUS Cyberbit Basic" panose="02020603050405020304" pitchFamily="18" charset="0"/>
              </a:rPr>
              <a:t>ʽ</a:t>
            </a:r>
            <a:r>
              <a:rPr lang="en-US" sz="2800" dirty="0" err="1">
                <a:solidFill>
                  <a:schemeClr val="bg2">
                    <a:lumMod val="60000"/>
                    <a:lumOff val="40000"/>
                  </a:schemeClr>
                </a:solidFill>
                <a:latin typeface="Georgia" panose="02040502050405020303" pitchFamily="18" charset="0"/>
              </a:rPr>
              <a:t>ar</a:t>
            </a:r>
            <a:r>
              <a:rPr lang="en-US" sz="2800" dirty="0">
                <a:solidFill>
                  <a:schemeClr val="bg2">
                    <a:lumMod val="60000"/>
                    <a:lumOff val="40000"/>
                  </a:schemeClr>
                </a:solidFill>
                <a:latin typeface="Georgia" panose="02040502050405020303" pitchFamily="18" charset="0"/>
              </a:rPr>
              <a:t> to </a:t>
            </a:r>
            <a:r>
              <a:rPr lang="en-US" sz="2800" dirty="0" err="1">
                <a:solidFill>
                  <a:schemeClr val="bg2">
                    <a:lumMod val="60000"/>
                    <a:lumOff val="40000"/>
                  </a:schemeClr>
                </a:solidFill>
                <a:latin typeface="TITUS Cyberbit Basic" panose="02020603050405020304" pitchFamily="18" charset="0"/>
              </a:rPr>
              <a:t>Ḥ</a:t>
            </a:r>
            <a:r>
              <a:rPr lang="en-US" sz="2800" dirty="0" err="1">
                <a:solidFill>
                  <a:schemeClr val="bg2">
                    <a:lumMod val="60000"/>
                    <a:lumOff val="40000"/>
                  </a:schemeClr>
                </a:solidFill>
                <a:latin typeface="Georgia" panose="02040502050405020303" pitchFamily="18" charset="0"/>
              </a:rPr>
              <a:t>oronayim</a:t>
            </a:r>
            <a:r>
              <a:rPr lang="en-US" sz="2800" dirty="0">
                <a:solidFill>
                  <a:schemeClr val="bg2">
                    <a:lumMod val="60000"/>
                    <a:lumOff val="40000"/>
                  </a:schemeClr>
                </a:solidFill>
                <a:latin typeface="Georgia" panose="02040502050405020303" pitchFamily="18" charset="0"/>
              </a:rPr>
              <a:t>, like </a:t>
            </a:r>
            <a:r>
              <a:rPr lang="en-US" sz="2800" b="1" dirty="0">
                <a:ln>
                  <a:solidFill>
                    <a:srgbClr val="0000FF"/>
                  </a:solidFill>
                </a:ln>
                <a:solidFill>
                  <a:schemeClr val="bg2">
                    <a:lumMod val="60000"/>
                    <a:lumOff val="40000"/>
                  </a:schemeClr>
                </a:solidFill>
                <a:latin typeface="Georgia" panose="02040502050405020303" pitchFamily="18" charset="0"/>
              </a:rPr>
              <a:t>a three-year-	old heifer</a:t>
            </a:r>
            <a:r>
              <a:rPr lang="en-US" sz="2800" dirty="0">
                <a:solidFill>
                  <a:schemeClr val="bg2">
                    <a:lumMod val="60000"/>
                    <a:lumOff val="40000"/>
                  </a:schemeClr>
                </a:solidFill>
                <a:latin typeface="Georgia" panose="02040502050405020303" pitchFamily="18" charset="0"/>
              </a:rPr>
              <a:t>, for even the waters of </a:t>
            </a:r>
            <a:r>
              <a:rPr lang="en-US" sz="2800" dirty="0" err="1">
                <a:solidFill>
                  <a:schemeClr val="bg2">
                    <a:lumMod val="60000"/>
                    <a:lumOff val="40000"/>
                  </a:schemeClr>
                </a:solidFill>
                <a:latin typeface="Georgia" panose="02040502050405020303" pitchFamily="18" charset="0"/>
              </a:rPr>
              <a:t>Nimrim</a:t>
            </a:r>
            <a:r>
              <a:rPr lang="en-US" sz="2800" dirty="0">
                <a:solidFill>
                  <a:schemeClr val="bg2">
                    <a:lumMod val="60000"/>
                    <a:lumOff val="40000"/>
                  </a:schemeClr>
                </a:solidFill>
                <a:latin typeface="Georgia" panose="02040502050405020303" pitchFamily="18" charset="0"/>
              </a:rPr>
              <a:t> are dried up.</a:t>
            </a:r>
          </a:p>
          <a:p>
            <a:endParaRPr lang="en-US" sz="2800" dirty="0">
              <a:solidFill>
                <a:schemeClr val="bg2">
                  <a:lumMod val="60000"/>
                  <a:lumOff val="40000"/>
                </a:schemeClr>
              </a:solidFill>
              <a:latin typeface="Georgia" panose="02040502050405020303" pitchFamily="18" charset="0"/>
            </a:endParaRPr>
          </a:p>
          <a:p>
            <a:r>
              <a:rPr lang="en-US" sz="2800" dirty="0">
                <a:solidFill>
                  <a:srgbClr val="002060"/>
                </a:solidFill>
                <a:latin typeface="Georgia" panose="02040502050405020303" pitchFamily="18" charset="0"/>
              </a:rPr>
              <a:t>Note that there is </a:t>
            </a:r>
            <a:r>
              <a:rPr lang="en-US" sz="2800" u="sng" dirty="0">
                <a:solidFill>
                  <a:srgbClr val="002060"/>
                </a:solidFill>
                <a:latin typeface="Georgia" panose="02040502050405020303" pitchFamily="18" charset="0"/>
              </a:rPr>
              <a:t>no</a:t>
            </a:r>
            <a:r>
              <a:rPr lang="en-US" sz="2800" dirty="0">
                <a:solidFill>
                  <a:srgbClr val="002060"/>
                </a:solidFill>
                <a:latin typeface="Georgia" panose="02040502050405020303" pitchFamily="18" charset="0"/>
              </a:rPr>
              <a:t> instruction indicating this to be a </a:t>
            </a:r>
            <a:r>
              <a:rPr lang="en-US" sz="2800" b="1" dirty="0">
                <a:solidFill>
                  <a:srgbClr val="FF0000"/>
                </a:solidFill>
                <a:latin typeface="Georgia" panose="02040502050405020303" pitchFamily="18" charset="0"/>
              </a:rPr>
              <a:t>RED</a:t>
            </a:r>
            <a:r>
              <a:rPr lang="en-US" sz="2800" dirty="0">
                <a:solidFill>
                  <a:srgbClr val="002060"/>
                </a:solidFill>
                <a:latin typeface="Georgia" panose="02040502050405020303" pitchFamily="18" charset="0"/>
              </a:rPr>
              <a:t> heifer!</a:t>
            </a:r>
          </a:p>
          <a:p>
            <a:endParaRPr lang="en-US" sz="2800" dirty="0">
              <a:solidFill>
                <a:srgbClr val="002060"/>
              </a:solidFill>
              <a:latin typeface="Georgia" panose="02040502050405020303" pitchFamily="18" charset="0"/>
            </a:endParaRPr>
          </a:p>
          <a:p>
            <a:r>
              <a:rPr lang="en-US" sz="2800" b="1" dirty="0">
                <a:solidFill>
                  <a:srgbClr val="663300"/>
                </a:solidFill>
                <a:latin typeface="Georgia" panose="02040502050405020303" pitchFamily="18" charset="0"/>
              </a:rPr>
              <a:t>But what about the rule of </a:t>
            </a:r>
            <a:r>
              <a:rPr lang="en-US" sz="2800" b="1" i="1" dirty="0">
                <a:solidFill>
                  <a:srgbClr val="663300"/>
                </a:solidFill>
                <a:latin typeface="Georgia" panose="02040502050405020303" pitchFamily="18" charset="0"/>
              </a:rPr>
              <a:t>first mention</a:t>
            </a:r>
            <a:r>
              <a:rPr lang="en-US" sz="2800" b="1" dirty="0">
                <a:solidFill>
                  <a:srgbClr val="663300"/>
                </a:solidFill>
                <a:latin typeface="Georgia" panose="02040502050405020303" pitchFamily="18" charset="0"/>
              </a:rPr>
              <a:t>?</a:t>
            </a:r>
          </a:p>
          <a:p>
            <a:endParaRPr lang="en-US" sz="2800" u="sng" dirty="0">
              <a:solidFill>
                <a:srgbClr val="002060"/>
              </a:solidFill>
            </a:endParaRPr>
          </a:p>
        </p:txBody>
      </p:sp>
      <p:pic>
        <p:nvPicPr>
          <p:cNvPr id="5122" name="Picture 2" descr="C:\Users\Rae\Desktop\Red Heifer Oct 14th\red heifer of tora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32293" y="92777"/>
            <a:ext cx="3333750" cy="15801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81852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FFFF00"/>
            </a:gs>
            <a:gs pos="37000">
              <a:schemeClr val="accent5">
                <a:lumMod val="76000"/>
                <a:alpha val="40000"/>
              </a:schemeClr>
            </a:gs>
            <a:gs pos="6000">
              <a:schemeClr val="accent5">
                <a:lumMod val="40000"/>
                <a:lumOff val="60000"/>
              </a:scheme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36371" y="6614586"/>
            <a:ext cx="489813" cy="277598"/>
          </a:xfrm>
        </p:spPr>
        <p:txBody>
          <a:bodyPr/>
          <a:lstStyle/>
          <a:p>
            <a:fld id="{6D22F896-40B5-4ADD-8801-0D06FADFA095}" type="slidenum">
              <a:rPr lang="en-US" sz="1100" b="1" smtClean="0">
                <a:solidFill>
                  <a:schemeClr val="bg1"/>
                </a:solidFill>
              </a:rPr>
              <a:t>53</a:t>
            </a:fld>
            <a:endParaRPr lang="en-US" sz="1100" b="1" dirty="0">
              <a:solidFill>
                <a:schemeClr val="bg1"/>
              </a:solidFill>
            </a:endParaRPr>
          </a:p>
        </p:txBody>
      </p:sp>
      <p:sp>
        <p:nvSpPr>
          <p:cNvPr id="2" name="Rectangle 1"/>
          <p:cNvSpPr/>
          <p:nvPr/>
        </p:nvSpPr>
        <p:spPr>
          <a:xfrm>
            <a:off x="361949" y="323850"/>
            <a:ext cx="11483042"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u="sng" dirty="0">
                <a:solidFill>
                  <a:srgbClr val="002060"/>
                </a:solidFill>
              </a:rPr>
              <a:t>We need to consider the formation of the</a:t>
            </a:r>
            <a:r>
              <a:rPr lang="en-US" sz="2800" dirty="0">
                <a:solidFill>
                  <a:srgbClr val="002060"/>
                </a:solidFill>
              </a:rPr>
              <a:t> </a:t>
            </a:r>
            <a:r>
              <a:rPr lang="en-US" sz="2800" b="1" u="sng" dirty="0">
                <a:solidFill>
                  <a:srgbClr val="0000FF"/>
                </a:solidFill>
                <a:latin typeface="Comic Sans MS" panose="030F0702030302020204" pitchFamily="66" charset="0"/>
              </a:rPr>
              <a:t>Covenant</a:t>
            </a:r>
            <a:r>
              <a:rPr lang="en-US" sz="2800" dirty="0">
                <a:solidFill>
                  <a:srgbClr val="002060"/>
                </a:solidFill>
              </a:rPr>
              <a:t> </a:t>
            </a:r>
            <a:r>
              <a:rPr lang="en-US" sz="2800" u="sng" dirty="0">
                <a:solidFill>
                  <a:srgbClr val="002060"/>
                </a:solidFill>
              </a:rPr>
              <a:t>as orchestrated b</a:t>
            </a:r>
            <a:r>
              <a:rPr lang="en-US" sz="2800" dirty="0">
                <a:solidFill>
                  <a:srgbClr val="002060"/>
                </a:solidFill>
              </a:rPr>
              <a:t>y</a:t>
            </a:r>
            <a:r>
              <a:rPr lang="en-US" sz="2800" u="sng" dirty="0">
                <a:solidFill>
                  <a:srgbClr val="002060"/>
                </a:solidFill>
              </a:rPr>
              <a:t> </a:t>
            </a:r>
            <a:r>
              <a:rPr lang="en-US" sz="2800" u="sng" dirty="0">
                <a:solidFill>
                  <a:srgbClr val="0000FF"/>
                </a:solidFill>
              </a:rPr>
              <a:t>Yahuah</a:t>
            </a:r>
            <a:r>
              <a:rPr lang="en-US" sz="2800" dirty="0">
                <a:solidFill>
                  <a:srgbClr val="002060"/>
                </a:solidFill>
              </a:rPr>
              <a:t>, </a:t>
            </a:r>
            <a:r>
              <a:rPr lang="en-US" sz="2800" u="sng" dirty="0">
                <a:solidFill>
                  <a:srgbClr val="002060"/>
                </a:solidFill>
              </a:rPr>
              <a:t>which He </a:t>
            </a:r>
            <a:r>
              <a:rPr lang="en-US" sz="2800" dirty="0">
                <a:solidFill>
                  <a:srgbClr val="002060"/>
                </a:solidFill>
              </a:rPr>
              <a:t>p</a:t>
            </a:r>
            <a:r>
              <a:rPr lang="en-US" sz="2800" u="sng" dirty="0">
                <a:solidFill>
                  <a:srgbClr val="002060"/>
                </a:solidFill>
              </a:rPr>
              <a:t>laced upon the </a:t>
            </a:r>
            <a:r>
              <a:rPr lang="en-US" sz="2800" b="1" u="sng" dirty="0">
                <a:solidFill>
                  <a:srgbClr val="0000FF"/>
                </a:solidFill>
              </a:rPr>
              <a:t>MelchiTzedek</a:t>
            </a:r>
            <a:r>
              <a:rPr lang="en-US" sz="2800" u="sng" dirty="0">
                <a:solidFill>
                  <a:srgbClr val="002060"/>
                </a:solidFill>
              </a:rPr>
              <a:t> - Abraham</a:t>
            </a:r>
            <a:r>
              <a:rPr lang="en-US" sz="2800" dirty="0">
                <a:solidFill>
                  <a:srgbClr val="002060"/>
                </a:solidFill>
              </a:rPr>
              <a:t>.</a:t>
            </a:r>
          </a:p>
          <a:p>
            <a:endParaRPr lang="en-US" sz="2800" dirty="0">
              <a:solidFill>
                <a:srgbClr val="002060"/>
              </a:solidFill>
            </a:endParaRPr>
          </a:p>
          <a:p>
            <a:r>
              <a:rPr lang="en-US" sz="2800" dirty="0">
                <a:solidFill>
                  <a:srgbClr val="008080"/>
                </a:solidFill>
                <a:latin typeface="Georgia" panose="02040502050405020303" pitchFamily="18" charset="0"/>
              </a:rPr>
              <a:t>Gen 15:9</a:t>
            </a:r>
            <a:r>
              <a:rPr lang="en-US" sz="2800" dirty="0">
                <a:solidFill>
                  <a:prstClr val="black"/>
                </a:solidFill>
                <a:latin typeface="Georgia" panose="02040502050405020303" pitchFamily="18" charset="0"/>
              </a:rPr>
              <a:t>  </a:t>
            </a:r>
            <a:r>
              <a:rPr lang="en-US" sz="2800" dirty="0">
                <a:solidFill>
                  <a:schemeClr val="bg2">
                    <a:lumMod val="60000"/>
                    <a:lumOff val="40000"/>
                  </a:schemeClr>
                </a:solidFill>
                <a:latin typeface="Georgia" panose="02040502050405020303" pitchFamily="18" charset="0"/>
              </a:rPr>
              <a:t>And He said to him, </a:t>
            </a:r>
            <a:br>
              <a:rPr lang="en-US" sz="2800" dirty="0">
                <a:solidFill>
                  <a:schemeClr val="bg2">
                    <a:lumMod val="60000"/>
                    <a:lumOff val="40000"/>
                  </a:schemeClr>
                </a:solidFill>
                <a:latin typeface="Georgia" panose="02040502050405020303" pitchFamily="18" charset="0"/>
              </a:rPr>
            </a:br>
            <a:r>
              <a:rPr lang="en-US" sz="2800" dirty="0">
                <a:solidFill>
                  <a:schemeClr val="bg2">
                    <a:lumMod val="60000"/>
                    <a:lumOff val="40000"/>
                  </a:schemeClr>
                </a:solidFill>
                <a:latin typeface="Georgia" panose="02040502050405020303" pitchFamily="18" charset="0"/>
              </a:rPr>
              <a:t>			  “Bring Me a </a:t>
            </a:r>
            <a:r>
              <a:rPr lang="en-US" sz="2800" b="1" dirty="0">
                <a:ln>
                  <a:solidFill>
                    <a:srgbClr val="0000FF"/>
                  </a:solidFill>
                </a:ln>
                <a:solidFill>
                  <a:schemeClr val="bg2">
                    <a:lumMod val="60000"/>
                    <a:lumOff val="40000"/>
                  </a:schemeClr>
                </a:solidFill>
                <a:latin typeface="Georgia" panose="02040502050405020303" pitchFamily="18" charset="0"/>
              </a:rPr>
              <a:t>three-year-old heifer</a:t>
            </a:r>
            <a:r>
              <a:rPr lang="en-US" sz="2800" dirty="0">
                <a:ln>
                  <a:solidFill>
                    <a:srgbClr val="0000FF"/>
                  </a:solidFill>
                </a:ln>
                <a:solidFill>
                  <a:schemeClr val="bg2">
                    <a:lumMod val="60000"/>
                    <a:lumOff val="40000"/>
                  </a:schemeClr>
                </a:solidFill>
                <a:latin typeface="Georgia" panose="02040502050405020303" pitchFamily="18" charset="0"/>
              </a:rPr>
              <a:t>,</a:t>
            </a:r>
            <a:r>
              <a:rPr lang="en-US" sz="2800" dirty="0">
                <a:solidFill>
                  <a:schemeClr val="bg2">
                    <a:lumMod val="60000"/>
                    <a:lumOff val="40000"/>
                  </a:schemeClr>
                </a:solidFill>
                <a:latin typeface="Georgia" panose="02040502050405020303" pitchFamily="18" charset="0"/>
              </a:rPr>
              <a:t> </a:t>
            </a:r>
            <a:br>
              <a:rPr lang="en-US" sz="2800" dirty="0">
                <a:solidFill>
                  <a:schemeClr val="bg2">
                    <a:lumMod val="60000"/>
                    <a:lumOff val="40000"/>
                  </a:schemeClr>
                </a:solidFill>
                <a:latin typeface="Georgia" panose="02040502050405020303" pitchFamily="18" charset="0"/>
              </a:rPr>
            </a:br>
            <a:r>
              <a:rPr lang="en-US" sz="2800" dirty="0">
                <a:solidFill>
                  <a:schemeClr val="bg2">
                    <a:lumMod val="60000"/>
                    <a:lumOff val="40000"/>
                  </a:schemeClr>
                </a:solidFill>
                <a:latin typeface="Georgia" panose="02040502050405020303" pitchFamily="18" charset="0"/>
              </a:rPr>
              <a:t>					and a </a:t>
            </a:r>
            <a:r>
              <a:rPr lang="en-US" sz="2800" b="1" dirty="0">
                <a:ln>
                  <a:solidFill>
                    <a:srgbClr val="0000FF"/>
                  </a:solidFill>
                </a:ln>
                <a:solidFill>
                  <a:schemeClr val="bg2">
                    <a:lumMod val="60000"/>
                    <a:lumOff val="40000"/>
                  </a:schemeClr>
                </a:solidFill>
                <a:latin typeface="Georgia" panose="02040502050405020303" pitchFamily="18" charset="0"/>
              </a:rPr>
              <a:t>three-year-old female goat</a:t>
            </a:r>
            <a:r>
              <a:rPr lang="en-US" sz="2800" dirty="0">
                <a:ln>
                  <a:solidFill>
                    <a:srgbClr val="0000FF"/>
                  </a:solidFill>
                </a:ln>
                <a:solidFill>
                  <a:schemeClr val="bg2">
                    <a:lumMod val="60000"/>
                    <a:lumOff val="40000"/>
                  </a:schemeClr>
                </a:solidFill>
                <a:latin typeface="Georgia" panose="02040502050405020303" pitchFamily="18" charset="0"/>
              </a:rPr>
              <a:t>,</a:t>
            </a:r>
            <a:r>
              <a:rPr lang="en-US" sz="2800" dirty="0">
                <a:solidFill>
                  <a:schemeClr val="bg2">
                    <a:lumMod val="60000"/>
                    <a:lumOff val="40000"/>
                  </a:schemeClr>
                </a:solidFill>
                <a:latin typeface="Georgia" panose="02040502050405020303" pitchFamily="18" charset="0"/>
              </a:rPr>
              <a:t> </a:t>
            </a:r>
            <a:br>
              <a:rPr lang="en-US" sz="2800" dirty="0">
                <a:solidFill>
                  <a:schemeClr val="bg2">
                    <a:lumMod val="60000"/>
                    <a:lumOff val="40000"/>
                  </a:schemeClr>
                </a:solidFill>
                <a:latin typeface="Georgia" panose="02040502050405020303" pitchFamily="18" charset="0"/>
              </a:rPr>
            </a:br>
            <a:r>
              <a:rPr lang="en-US" sz="2800" dirty="0">
                <a:solidFill>
                  <a:schemeClr val="bg2">
                    <a:lumMod val="60000"/>
                    <a:lumOff val="40000"/>
                  </a:schemeClr>
                </a:solidFill>
                <a:latin typeface="Georgia" panose="02040502050405020303" pitchFamily="18" charset="0"/>
              </a:rPr>
              <a:t>						and a </a:t>
            </a:r>
            <a:r>
              <a:rPr lang="en-US" sz="2800" b="1" dirty="0">
                <a:ln>
                  <a:solidFill>
                    <a:srgbClr val="0000FF"/>
                  </a:solidFill>
                </a:ln>
                <a:solidFill>
                  <a:schemeClr val="bg2">
                    <a:lumMod val="60000"/>
                    <a:lumOff val="40000"/>
                  </a:schemeClr>
                </a:solidFill>
                <a:latin typeface="Georgia" panose="02040502050405020303" pitchFamily="18" charset="0"/>
              </a:rPr>
              <a:t>three-year-old ram</a:t>
            </a:r>
            <a:r>
              <a:rPr lang="en-US" sz="2800" dirty="0">
                <a:solidFill>
                  <a:schemeClr val="bg2">
                    <a:lumMod val="60000"/>
                    <a:lumOff val="40000"/>
                  </a:schemeClr>
                </a:solidFill>
                <a:latin typeface="Georgia" panose="02040502050405020303" pitchFamily="18" charset="0"/>
              </a:rPr>
              <a:t>, </a:t>
            </a:r>
            <a:br>
              <a:rPr lang="en-US" sz="2800" dirty="0">
                <a:solidFill>
                  <a:schemeClr val="bg2">
                    <a:lumMod val="60000"/>
                    <a:lumOff val="40000"/>
                  </a:schemeClr>
                </a:solidFill>
                <a:latin typeface="Georgia" panose="02040502050405020303" pitchFamily="18" charset="0"/>
              </a:rPr>
            </a:br>
            <a:r>
              <a:rPr lang="en-US" sz="2800" dirty="0">
                <a:solidFill>
                  <a:schemeClr val="bg2">
                    <a:lumMod val="60000"/>
                    <a:lumOff val="40000"/>
                  </a:schemeClr>
                </a:solidFill>
                <a:latin typeface="Georgia" panose="02040502050405020303" pitchFamily="18" charset="0"/>
              </a:rPr>
              <a:t>							and a turtledove, and a young pigeon.” </a:t>
            </a:r>
          </a:p>
          <a:p>
            <a:r>
              <a:rPr lang="en-US" sz="2800" dirty="0">
                <a:solidFill>
                  <a:schemeClr val="bg1"/>
                </a:solidFill>
              </a:rPr>
              <a:t>It is stated quite clearly that the animals that have direct linkage to </a:t>
            </a:r>
            <a:r>
              <a:rPr lang="en-US" sz="2800" b="1" dirty="0" err="1">
                <a:solidFill>
                  <a:srgbClr val="0000FF"/>
                </a:solidFill>
              </a:rPr>
              <a:t>Yahusha</a:t>
            </a:r>
            <a:r>
              <a:rPr lang="en-US" sz="2800" dirty="0">
                <a:solidFill>
                  <a:schemeClr val="bg1"/>
                </a:solidFill>
              </a:rPr>
              <a:t> and the </a:t>
            </a:r>
            <a:r>
              <a:rPr lang="en-US" sz="2800" dirty="0">
                <a:solidFill>
                  <a:srgbClr val="0000FF"/>
                </a:solidFill>
              </a:rPr>
              <a:t>Plan of Salvation</a:t>
            </a:r>
            <a:r>
              <a:rPr lang="en-US" sz="2800" dirty="0">
                <a:solidFill>
                  <a:schemeClr val="bg1"/>
                </a:solidFill>
              </a:rPr>
              <a:t>, were required to be 3 years of age. </a:t>
            </a:r>
            <a:r>
              <a:rPr lang="en-US" sz="2800" i="1" dirty="0">
                <a:solidFill>
                  <a:srgbClr val="00B050"/>
                </a:solidFill>
              </a:rPr>
              <a:t>The age of 3 years set a bar of accountability. </a:t>
            </a:r>
          </a:p>
          <a:p>
            <a:r>
              <a:rPr lang="en-US" sz="2800" dirty="0">
                <a:solidFill>
                  <a:schemeClr val="bg1"/>
                </a:solidFill>
              </a:rPr>
              <a:t>Would the Red Heifer accountability age requirement be any different? </a:t>
            </a:r>
          </a:p>
        </p:txBody>
      </p:sp>
      <p:pic>
        <p:nvPicPr>
          <p:cNvPr id="6146" name="Picture 2" descr="C:\Users\Rae\Desktop\red heifer pencil drawing edit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8947227" y="1678931"/>
            <a:ext cx="2407535" cy="187011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2536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alpha val="25000"/>
              </a:srgbClr>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0217" y="6614586"/>
            <a:ext cx="485968" cy="277598"/>
          </a:xfrm>
        </p:spPr>
        <p:txBody>
          <a:bodyPr/>
          <a:lstStyle/>
          <a:p>
            <a:fld id="{6D22F896-40B5-4ADD-8801-0D06FADFA095}" type="slidenum">
              <a:rPr lang="en-US" sz="1100" b="1" smtClean="0">
                <a:solidFill>
                  <a:schemeClr val="bg1"/>
                </a:solidFill>
              </a:rPr>
              <a:t>54</a:t>
            </a:fld>
            <a:endParaRPr lang="en-US" sz="1100" b="1" dirty="0">
              <a:solidFill>
                <a:schemeClr val="bg1"/>
              </a:solidFill>
            </a:endParaRPr>
          </a:p>
        </p:txBody>
      </p:sp>
      <p:sp>
        <p:nvSpPr>
          <p:cNvPr id="2" name="Rectangle 1"/>
          <p:cNvSpPr/>
          <p:nvPr/>
        </p:nvSpPr>
        <p:spPr>
          <a:xfrm>
            <a:off x="6734890" y="0"/>
            <a:ext cx="4502551" cy="4000067"/>
          </a:xfrm>
          <a:prstGeom prst="rect">
            <a:avLst/>
          </a:prstGeom>
          <a:noFill/>
          <a:ln w="57150">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6000" b="1" dirty="0">
                <a:solidFill>
                  <a:srgbClr val="FF0066"/>
                </a:solidFill>
              </a:rPr>
              <a:t>Why</a:t>
            </a:r>
            <a:r>
              <a:rPr lang="en-US" sz="6000" dirty="0">
                <a:solidFill>
                  <a:srgbClr val="FF0066"/>
                </a:solidFill>
              </a:rPr>
              <a:t> </a:t>
            </a:r>
            <a:r>
              <a:rPr lang="en-US" sz="6000" b="1" dirty="0">
                <a:solidFill>
                  <a:srgbClr val="FF0066"/>
                </a:solidFill>
              </a:rPr>
              <a:t>the </a:t>
            </a:r>
            <a:r>
              <a:rPr lang="en-US" sz="6000" b="1" i="1" u="sng" dirty="0">
                <a:ln>
                  <a:solidFill>
                    <a:srgbClr val="0000FF"/>
                  </a:solidFill>
                </a:ln>
                <a:solidFill>
                  <a:srgbClr val="FF0066"/>
                </a:solidFill>
                <a:latin typeface="Comic Sans MS" panose="030F0702030302020204" pitchFamily="66" charset="0"/>
              </a:rPr>
              <a:t>double</a:t>
            </a:r>
            <a:r>
              <a:rPr lang="en-US" sz="6000" b="1" dirty="0">
                <a:solidFill>
                  <a:srgbClr val="FF0066"/>
                </a:solidFill>
              </a:rPr>
              <a:t> in -</a:t>
            </a:r>
          </a:p>
          <a:p>
            <a:pPr algn="ctr"/>
            <a:r>
              <a:rPr lang="en-US" sz="6000" b="1" i="1" dirty="0">
                <a:ln>
                  <a:solidFill>
                    <a:srgbClr val="00FFFF"/>
                  </a:solidFill>
                </a:ln>
                <a:solidFill>
                  <a:schemeClr val="accent5">
                    <a:lumMod val="75000"/>
                  </a:schemeClr>
                </a:solidFill>
                <a:latin typeface="Comic Sans MS" panose="030F0702030302020204" pitchFamily="66" charset="0"/>
              </a:rPr>
              <a:t>“</a:t>
            </a:r>
            <a:r>
              <a:rPr lang="en-US" sz="6000" b="1" i="1" u="sng" dirty="0">
                <a:ln>
                  <a:solidFill>
                    <a:srgbClr val="00FFFF"/>
                  </a:solidFill>
                </a:ln>
                <a:solidFill>
                  <a:srgbClr val="C00000"/>
                </a:solidFill>
                <a:effectLst>
                  <a:glow rad="88900">
                    <a:srgbClr val="FFFF00"/>
                  </a:glow>
                </a:effectLst>
                <a:latin typeface="Comic Sans MS" panose="030F0702030302020204" pitchFamily="66" charset="0"/>
              </a:rPr>
              <a:t>DOUBLE</a:t>
            </a:r>
            <a:r>
              <a:rPr lang="en-US" sz="6000" b="1" i="1" dirty="0">
                <a:ln>
                  <a:solidFill>
                    <a:srgbClr val="00FFFF"/>
                  </a:solidFill>
                </a:ln>
                <a:solidFill>
                  <a:srgbClr val="C00000"/>
                </a:solidFill>
                <a:effectLst>
                  <a:glow rad="88900">
                    <a:srgbClr val="FFFF00"/>
                  </a:glow>
                </a:effectLst>
                <a:latin typeface="Comic Sans MS" panose="030F0702030302020204" pitchFamily="66" charset="0"/>
              </a:rPr>
              <a:t> SCARLET</a:t>
            </a:r>
            <a:r>
              <a:rPr lang="en-US" sz="6000" b="1" i="1" dirty="0">
                <a:ln>
                  <a:solidFill>
                    <a:srgbClr val="00FFFF"/>
                  </a:solidFill>
                </a:ln>
                <a:solidFill>
                  <a:schemeClr val="accent5">
                    <a:lumMod val="75000"/>
                  </a:schemeClr>
                </a:solidFill>
                <a:latin typeface="Comic Sans MS" panose="030F0702030302020204" pitchFamily="66" charset="0"/>
              </a:rPr>
              <a:t>?”</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1174" y="316872"/>
            <a:ext cx="4644280" cy="61923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itle 1"/>
          <p:cNvSpPr>
            <a:spLocks noGrp="1"/>
          </p:cNvSpPr>
          <p:nvPr>
            <p:ph type="title"/>
          </p:nvPr>
        </p:nvSpPr>
        <p:spPr>
          <a:xfrm>
            <a:off x="6235439" y="3996151"/>
            <a:ext cx="5504777" cy="2634509"/>
          </a:xfrm>
          <a:solidFill>
            <a:schemeClr val="accent6">
              <a:lumMod val="20000"/>
              <a:lumOff val="80000"/>
            </a:schemeClr>
          </a:solidFill>
          <a:scene3d>
            <a:camera prst="orthographicFront"/>
            <a:lightRig rig="threePt" dir="t"/>
          </a:scene3d>
          <a:sp3d>
            <a:bevelT w="152400" h="50800" prst="softRound"/>
          </a:sp3d>
        </p:spPr>
        <p:txBody>
          <a:bodyPr>
            <a:noAutofit/>
            <a:sp3d extrusionH="57150">
              <a:bevelT w="38100" h="38100" prst="angle"/>
            </a:sp3d>
          </a:bodyPr>
          <a:lstStyle/>
          <a:p>
            <a:pPr algn="ctr"/>
            <a:r>
              <a:rPr lang="en-CA" sz="3600" b="1" dirty="0">
                <a:ln>
                  <a:solidFill>
                    <a:srgbClr val="FF33CC"/>
                  </a:solidFill>
                </a:ln>
                <a:solidFill>
                  <a:srgbClr val="00FFFF"/>
                </a:solidFill>
              </a:rPr>
              <a:t>The </a:t>
            </a:r>
            <a:r>
              <a:rPr lang="en-CA" sz="3600" b="1" dirty="0">
                <a:ln>
                  <a:solidFill>
                    <a:srgbClr val="FF33CC"/>
                  </a:solidFill>
                </a:ln>
                <a:solidFill>
                  <a:srgbClr val="FF0066"/>
                </a:solidFill>
              </a:rPr>
              <a:t>crimson</a:t>
            </a:r>
            <a:r>
              <a:rPr lang="en-CA" sz="3600" b="1" dirty="0">
                <a:ln>
                  <a:solidFill>
                    <a:srgbClr val="FF33CC"/>
                  </a:solidFill>
                </a:ln>
                <a:solidFill>
                  <a:srgbClr val="00FFFF"/>
                </a:solidFill>
              </a:rPr>
              <a:t> was of a </a:t>
            </a:r>
            <a:r>
              <a:rPr lang="en-CA" sz="3600" b="1" dirty="0">
                <a:ln>
                  <a:solidFill>
                    <a:srgbClr val="FF33CC"/>
                  </a:solidFill>
                </a:ln>
                <a:solidFill>
                  <a:srgbClr val="FF0066"/>
                </a:solidFill>
              </a:rPr>
              <a:t>“</a:t>
            </a:r>
            <a:r>
              <a:rPr lang="en-CA" sz="3600" b="1" i="1" dirty="0">
                <a:ln>
                  <a:solidFill>
                    <a:srgbClr val="FF33CC"/>
                  </a:solidFill>
                </a:ln>
                <a:solidFill>
                  <a:srgbClr val="FF0066"/>
                </a:solidFill>
              </a:rPr>
              <a:t>double dip</a:t>
            </a:r>
            <a:r>
              <a:rPr lang="en-CA" sz="3600" b="1" dirty="0">
                <a:ln>
                  <a:solidFill>
                    <a:srgbClr val="FF33CC"/>
                  </a:solidFill>
                </a:ln>
                <a:solidFill>
                  <a:srgbClr val="FF0066"/>
                </a:solidFill>
              </a:rPr>
              <a:t>” </a:t>
            </a:r>
            <a:r>
              <a:rPr lang="en-CA" sz="3600" b="1" dirty="0">
                <a:ln>
                  <a:solidFill>
                    <a:srgbClr val="FF33CC"/>
                  </a:solidFill>
                </a:ln>
                <a:solidFill>
                  <a:srgbClr val="00FFFF"/>
                </a:solidFill>
              </a:rPr>
              <a:t>to obtain a deep dark colour of red resembling dried and darkened blood.   </a:t>
            </a:r>
          </a:p>
        </p:txBody>
      </p:sp>
    </p:spTree>
    <p:extLst>
      <p:ext uri="{BB962C8B-B14F-4D97-AF65-F5344CB8AC3E}">
        <p14:creationId xmlns:p14="http://schemas.microsoft.com/office/powerpoint/2010/main" val="16608450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74079" y="6614586"/>
            <a:ext cx="452106" cy="277598"/>
          </a:xfrm>
        </p:spPr>
        <p:txBody>
          <a:bodyPr/>
          <a:lstStyle/>
          <a:p>
            <a:fld id="{6D22F896-40B5-4ADD-8801-0D06FADFA095}" type="slidenum">
              <a:rPr lang="en-US" sz="1100" b="1" smtClean="0">
                <a:solidFill>
                  <a:schemeClr val="bg1"/>
                </a:solidFill>
              </a:rPr>
              <a:t>55</a:t>
            </a:fld>
            <a:endParaRPr lang="en-US" sz="1100" b="1" dirty="0">
              <a:solidFill>
                <a:schemeClr val="bg1"/>
              </a:solidFill>
            </a:endParaRPr>
          </a:p>
        </p:txBody>
      </p:sp>
      <p:sp>
        <p:nvSpPr>
          <p:cNvPr id="2" name="Rectangle 1"/>
          <p:cNvSpPr/>
          <p:nvPr/>
        </p:nvSpPr>
        <p:spPr>
          <a:xfrm>
            <a:off x="361949" y="2232625"/>
            <a:ext cx="11483042" cy="1613042"/>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8080"/>
                </a:solidFill>
                <a:latin typeface="Georgia" panose="02040502050405020303" pitchFamily="18" charset="0"/>
              </a:rPr>
              <a:t>Num 19:6</a:t>
            </a:r>
            <a:r>
              <a:rPr lang="en-US" sz="2800" dirty="0">
                <a:solidFill>
                  <a:prstClr val="black"/>
                </a:solidFill>
                <a:latin typeface="Georgia" panose="02040502050405020303" pitchFamily="18" charset="0"/>
              </a:rPr>
              <a:t>  And the priest</a:t>
            </a:r>
            <a:r>
              <a:rPr lang="en-US" sz="2800" baseline="30000" dirty="0">
                <a:solidFill>
                  <a:srgbClr val="008000"/>
                </a:solidFill>
                <a:latin typeface="Georgia" panose="02040502050405020303" pitchFamily="18" charset="0"/>
              </a:rPr>
              <a:t>H3548</a:t>
            </a:r>
            <a:r>
              <a:rPr lang="en-US" sz="2800" dirty="0">
                <a:solidFill>
                  <a:prstClr val="black"/>
                </a:solidFill>
                <a:latin typeface="Georgia" panose="02040502050405020303" pitchFamily="18" charset="0"/>
              </a:rPr>
              <a:t>            shall take</a:t>
            </a:r>
            <a:r>
              <a:rPr lang="en-US" sz="2800" baseline="30000" dirty="0">
                <a:solidFill>
                  <a:srgbClr val="008000"/>
                </a:solidFill>
                <a:latin typeface="Georgia" panose="02040502050405020303" pitchFamily="18" charset="0"/>
              </a:rPr>
              <a:t>H3947</a:t>
            </a:r>
            <a:r>
              <a:rPr lang="en-US" sz="2800" dirty="0">
                <a:solidFill>
                  <a:prstClr val="black"/>
                </a:solidFill>
                <a:latin typeface="Georgia" panose="02040502050405020303" pitchFamily="18" charset="0"/>
              </a:rPr>
              <a:t> cedar</a:t>
            </a:r>
            <a:r>
              <a:rPr lang="en-US" sz="2800" baseline="30000" dirty="0">
                <a:solidFill>
                  <a:srgbClr val="008000"/>
                </a:solidFill>
                <a:latin typeface="Georgia" panose="02040502050405020303" pitchFamily="18" charset="0"/>
              </a:rPr>
              <a:t>H730</a:t>
            </a:r>
            <a:r>
              <a:rPr lang="en-US" sz="2800" dirty="0">
                <a:solidFill>
                  <a:prstClr val="black"/>
                </a:solidFill>
                <a:latin typeface="Georgia" panose="02040502050405020303" pitchFamily="18" charset="0"/>
              </a:rPr>
              <a:t> wood,</a:t>
            </a:r>
            <a:r>
              <a:rPr lang="en-US" sz="2800" baseline="30000" dirty="0">
                <a:solidFill>
                  <a:srgbClr val="008000"/>
                </a:solidFill>
                <a:latin typeface="Georgia" panose="02040502050405020303" pitchFamily="18" charset="0"/>
              </a:rPr>
              <a:t>H6086</a:t>
            </a:r>
            <a:r>
              <a:rPr lang="en-US" sz="2800" dirty="0">
                <a:solidFill>
                  <a:prstClr val="black"/>
                </a:solidFill>
                <a:latin typeface="Georgia" panose="02040502050405020303" pitchFamily="18" charset="0"/>
              </a:rPr>
              <a:t> and hyssop,</a:t>
            </a:r>
            <a:r>
              <a:rPr lang="en-US" sz="2800" baseline="30000" dirty="0">
                <a:solidFill>
                  <a:srgbClr val="008000"/>
                </a:solidFill>
                <a:latin typeface="Georgia" panose="02040502050405020303" pitchFamily="18" charset="0"/>
              </a:rPr>
              <a:t>H231</a:t>
            </a:r>
            <a:r>
              <a:rPr lang="en-US" sz="2800" dirty="0">
                <a:solidFill>
                  <a:prstClr val="black"/>
                </a:solidFill>
                <a:latin typeface="Georgia" panose="02040502050405020303" pitchFamily="18" charset="0"/>
              </a:rPr>
              <a:t> and scarlet,</a:t>
            </a:r>
            <a:r>
              <a:rPr lang="en-US" sz="2800" baseline="30000" dirty="0">
                <a:solidFill>
                  <a:srgbClr val="008000"/>
                </a:solidFill>
                <a:latin typeface="Georgia" panose="02040502050405020303" pitchFamily="18" charset="0"/>
              </a:rPr>
              <a:t>H8144 H8438</a:t>
            </a:r>
            <a:r>
              <a:rPr lang="en-US" sz="2800" dirty="0">
                <a:solidFill>
                  <a:prstClr val="black"/>
                </a:solidFill>
                <a:latin typeface="Georgia" panose="02040502050405020303" pitchFamily="18" charset="0"/>
              </a:rPr>
              <a:t> and cast</a:t>
            </a:r>
            <a:r>
              <a:rPr lang="en-US" sz="2800" baseline="30000" dirty="0">
                <a:solidFill>
                  <a:srgbClr val="008000"/>
                </a:solidFill>
                <a:latin typeface="Georgia" panose="02040502050405020303" pitchFamily="18" charset="0"/>
              </a:rPr>
              <a:t>H7993</a:t>
            </a:r>
            <a:r>
              <a:rPr lang="en-US" sz="2800" dirty="0">
                <a:solidFill>
                  <a:prstClr val="black"/>
                </a:solidFill>
                <a:latin typeface="Georgia" panose="02040502050405020303" pitchFamily="18" charset="0"/>
              </a:rPr>
              <a:t> </a:t>
            </a:r>
            <a:r>
              <a:rPr lang="en-US" sz="2800" i="1" dirty="0">
                <a:solidFill>
                  <a:srgbClr val="808080"/>
                </a:solidFill>
                <a:latin typeface="Georgia" panose="02040502050405020303" pitchFamily="18" charset="0"/>
              </a:rPr>
              <a:t>it</a:t>
            </a:r>
            <a:r>
              <a:rPr lang="en-US" sz="2800" dirty="0">
                <a:solidFill>
                  <a:prstClr val="black"/>
                </a:solidFill>
                <a:latin typeface="Georgia" panose="02040502050405020303" pitchFamily="18" charset="0"/>
              </a:rPr>
              <a:t> into</a:t>
            </a:r>
            <a:r>
              <a:rPr lang="en-US" sz="2800" baseline="30000" dirty="0">
                <a:solidFill>
                  <a:srgbClr val="008000"/>
                </a:solidFill>
                <a:latin typeface="Georgia" panose="02040502050405020303" pitchFamily="18" charset="0"/>
              </a:rPr>
              <a:t>H413</a:t>
            </a:r>
            <a:r>
              <a:rPr lang="en-US" sz="2800" dirty="0">
                <a:solidFill>
                  <a:prstClr val="black"/>
                </a:solidFill>
                <a:latin typeface="Georgia" panose="02040502050405020303" pitchFamily="18" charset="0"/>
              </a:rPr>
              <a:t> the midst</a:t>
            </a:r>
            <a:r>
              <a:rPr lang="en-US" sz="2800" baseline="30000" dirty="0">
                <a:solidFill>
                  <a:srgbClr val="008000"/>
                </a:solidFill>
                <a:latin typeface="Georgia" panose="02040502050405020303" pitchFamily="18" charset="0"/>
              </a:rPr>
              <a:t>H8432</a:t>
            </a:r>
            <a:r>
              <a:rPr lang="en-US" sz="2800" dirty="0">
                <a:solidFill>
                  <a:prstClr val="black"/>
                </a:solidFill>
                <a:latin typeface="Georgia" panose="02040502050405020303" pitchFamily="18" charset="0"/>
              </a:rPr>
              <a:t> of the burning</a:t>
            </a:r>
            <a:r>
              <a:rPr lang="en-US" sz="2800" baseline="30000" dirty="0">
                <a:solidFill>
                  <a:srgbClr val="008000"/>
                </a:solidFill>
                <a:latin typeface="Georgia" panose="02040502050405020303" pitchFamily="18" charset="0"/>
              </a:rPr>
              <a:t>H8316</a:t>
            </a:r>
            <a:r>
              <a:rPr lang="en-US" sz="2800" dirty="0">
                <a:solidFill>
                  <a:prstClr val="black"/>
                </a:solidFill>
                <a:latin typeface="Georgia" panose="02040502050405020303" pitchFamily="18" charset="0"/>
              </a:rPr>
              <a:t> of the heifer.</a:t>
            </a:r>
            <a:r>
              <a:rPr lang="en-US" sz="2800" baseline="30000" dirty="0">
                <a:solidFill>
                  <a:srgbClr val="008000"/>
                </a:solidFill>
                <a:latin typeface="Georgia" panose="02040502050405020303" pitchFamily="18" charset="0"/>
              </a:rPr>
              <a:t>H6510</a:t>
            </a:r>
            <a:r>
              <a:rPr lang="en-US" sz="2800" dirty="0">
                <a:solidFill>
                  <a:prstClr val="black"/>
                </a:solidFill>
                <a:latin typeface="Georgia" panose="02040502050405020303" pitchFamily="18" charset="0"/>
              </a:rPr>
              <a:t> </a:t>
            </a:r>
            <a:endParaRPr lang="en-US" sz="2800" u="sng" dirty="0">
              <a:solidFill>
                <a:schemeClr val="bg2">
                  <a:lumMod val="60000"/>
                  <a:lumOff val="40000"/>
                </a:schemeClr>
              </a:solidFill>
            </a:endParaRPr>
          </a:p>
        </p:txBody>
      </p:sp>
      <p:sp>
        <p:nvSpPr>
          <p:cNvPr id="3" name="Rounded Rectangle 2"/>
          <p:cNvSpPr/>
          <p:nvPr/>
        </p:nvSpPr>
        <p:spPr>
          <a:xfrm>
            <a:off x="3044212" y="173621"/>
            <a:ext cx="6030551"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4000" dirty="0">
                <a:solidFill>
                  <a:srgbClr val="002060"/>
                </a:solidFill>
              </a:rPr>
              <a:t>Why a -</a:t>
            </a:r>
            <a:r>
              <a:rPr lang="en-US" sz="4000" b="1" i="1" dirty="0">
                <a:ln>
                  <a:solidFill>
                    <a:srgbClr val="00FFFF"/>
                  </a:solidFill>
                </a:ln>
                <a:solidFill>
                  <a:srgbClr val="D17DF9">
                    <a:lumMod val="75000"/>
                  </a:srgbClr>
                </a:solidFill>
                <a:effectLst>
                  <a:glow rad="88900">
                    <a:srgbClr val="FFFF00"/>
                  </a:glow>
                </a:effectLst>
                <a:latin typeface="Comic Sans MS" panose="030F0702030302020204" pitchFamily="66" charset="0"/>
              </a:rPr>
              <a:t> </a:t>
            </a:r>
            <a:r>
              <a:rPr lang="en-US" sz="6000" b="1" i="1" u="sng" dirty="0">
                <a:ln>
                  <a:solidFill>
                    <a:srgbClr val="00FFFF"/>
                  </a:solidFill>
                </a:ln>
                <a:solidFill>
                  <a:srgbClr val="D17DF9">
                    <a:lumMod val="75000"/>
                  </a:srgbClr>
                </a:solidFill>
                <a:effectLst>
                  <a:glow rad="88900">
                    <a:srgbClr val="FFFF00"/>
                  </a:glow>
                </a:effectLst>
                <a:latin typeface="Comic Sans MS" panose="030F0702030302020204" pitchFamily="66" charset="0"/>
              </a:rPr>
              <a:t>DOUBLE</a:t>
            </a:r>
            <a:r>
              <a:rPr lang="en-US" sz="6000" b="1" i="1" dirty="0">
                <a:ln>
                  <a:solidFill>
                    <a:srgbClr val="00FFFF"/>
                  </a:solidFill>
                </a:ln>
                <a:solidFill>
                  <a:srgbClr val="D17DF9">
                    <a:lumMod val="75000"/>
                  </a:srgbClr>
                </a:solidFill>
                <a:effectLst>
                  <a:glow rad="88900">
                    <a:srgbClr val="FFFF00"/>
                  </a:glow>
                </a:effectLst>
                <a:latin typeface="Comic Sans MS" panose="030F0702030302020204" pitchFamily="66" charset="0"/>
              </a:rPr>
              <a:t>?</a:t>
            </a:r>
            <a:r>
              <a:rPr lang="en-CA" dirty="0"/>
              <a:t> </a:t>
            </a:r>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488633" y="1164682"/>
            <a:ext cx="11141710" cy="951985"/>
          </a:xfrm>
          <a:prstGeom prst="rect">
            <a:avLst/>
          </a:prstGeom>
          <a:ln>
            <a:noFill/>
          </a:ln>
          <a:extLst>
            <a:ext uri="{53640926-AAD7-44D8-BBD7-CCE9431645EC}">
              <a14:shadowObscured xmlns:a14="http://schemas.microsoft.com/office/drawing/2010/main"/>
            </a:ext>
          </a:extLst>
        </p:spPr>
      </p:pic>
      <p:sp>
        <p:nvSpPr>
          <p:cNvPr id="4" name="Right Brace 3"/>
          <p:cNvSpPr/>
          <p:nvPr/>
        </p:nvSpPr>
        <p:spPr>
          <a:xfrm rot="5400000">
            <a:off x="4874130" y="1357337"/>
            <a:ext cx="733690" cy="1879815"/>
          </a:xfrm>
          <a:prstGeom prst="rightBrace">
            <a:avLst>
              <a:gd name="adj1" fmla="val 71182"/>
              <a:gd name="adj2" fmla="val 35164"/>
            </a:avLst>
          </a:prstGeom>
          <a:solidFill>
            <a:srgbClr val="00FFFF"/>
          </a:solidFill>
          <a:ln w="19050">
            <a:solidFill>
              <a:srgbClr val="FF33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ight Brace 6"/>
          <p:cNvSpPr/>
          <p:nvPr/>
        </p:nvSpPr>
        <p:spPr>
          <a:xfrm rot="16200000">
            <a:off x="5411122" y="2045100"/>
            <a:ext cx="218294" cy="1456269"/>
          </a:xfrm>
          <a:prstGeom prst="rightBrace">
            <a:avLst>
              <a:gd name="adj1" fmla="val 71182"/>
              <a:gd name="adj2" fmla="val 50000"/>
            </a:avLst>
          </a:prstGeom>
          <a:solidFill>
            <a:srgbClr val="00FFFF"/>
          </a:solidFill>
          <a:ln w="19050">
            <a:solidFill>
              <a:srgbClr val="FF33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Rectangle 7"/>
          <p:cNvSpPr/>
          <p:nvPr/>
        </p:nvSpPr>
        <p:spPr>
          <a:xfrm>
            <a:off x="361949" y="4062731"/>
            <a:ext cx="11483042" cy="1694601"/>
          </a:xfrm>
          <a:prstGeom prst="rect">
            <a:avLst/>
          </a:prstGeom>
          <a:solidFill>
            <a:schemeClr val="accent6">
              <a:lumMod val="60000"/>
              <a:lumOff val="40000"/>
            </a:schemeClr>
          </a:solidFill>
          <a:ln w="28575">
            <a:solidFill>
              <a:srgbClr val="6E420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dirty="0">
                <a:solidFill>
                  <a:srgbClr val="002060"/>
                </a:solidFill>
              </a:rPr>
              <a:t>Why is it that in English translations we see </a:t>
            </a:r>
            <a:r>
              <a:rPr lang="en-CA" sz="3200" u="sng" dirty="0">
                <a:solidFill>
                  <a:srgbClr val="002060"/>
                </a:solidFill>
              </a:rPr>
              <a:t>one sin</a:t>
            </a:r>
            <a:r>
              <a:rPr lang="en-CA" sz="3200" dirty="0">
                <a:solidFill>
                  <a:srgbClr val="002060"/>
                </a:solidFill>
              </a:rPr>
              <a:t>g</a:t>
            </a:r>
            <a:r>
              <a:rPr lang="en-CA" sz="3200" u="sng" dirty="0">
                <a:solidFill>
                  <a:srgbClr val="002060"/>
                </a:solidFill>
              </a:rPr>
              <a:t>le word</a:t>
            </a:r>
            <a:r>
              <a:rPr lang="en-CA" sz="3200" dirty="0">
                <a:solidFill>
                  <a:srgbClr val="002060"/>
                </a:solidFill>
              </a:rPr>
              <a:t> – </a:t>
            </a:r>
            <a:r>
              <a:rPr lang="en-CA" sz="3200" b="1" i="1" u="sng" dirty="0">
                <a:solidFill>
                  <a:srgbClr val="C00000"/>
                </a:solidFill>
              </a:rPr>
              <a:t>scarlet</a:t>
            </a:r>
            <a:r>
              <a:rPr lang="en-CA" sz="3200" dirty="0">
                <a:solidFill>
                  <a:srgbClr val="002060"/>
                </a:solidFill>
              </a:rPr>
              <a:t> – and yet the KJV+ shows through Strong’s numbers, the existence of - </a:t>
            </a:r>
            <a:r>
              <a:rPr lang="en-CA" sz="3200" b="1" u="sng" dirty="0">
                <a:ln>
                  <a:solidFill>
                    <a:srgbClr val="0000FF"/>
                  </a:solidFill>
                </a:ln>
                <a:solidFill>
                  <a:srgbClr val="00FFFF"/>
                </a:solidFill>
              </a:rPr>
              <a:t>TWO</a:t>
            </a:r>
            <a:r>
              <a:rPr lang="en-CA" sz="3200" b="1" dirty="0">
                <a:ln>
                  <a:solidFill>
                    <a:srgbClr val="0000FF"/>
                  </a:solidFill>
                </a:ln>
                <a:solidFill>
                  <a:srgbClr val="00FFFF"/>
                </a:solidFill>
              </a:rPr>
              <a:t> HEBREW WORDS?</a:t>
            </a:r>
          </a:p>
        </p:txBody>
      </p:sp>
      <p:sp>
        <p:nvSpPr>
          <p:cNvPr id="9" name="Rounded Rectangle 8"/>
          <p:cNvSpPr/>
          <p:nvPr/>
        </p:nvSpPr>
        <p:spPr>
          <a:xfrm>
            <a:off x="3611034" y="2805379"/>
            <a:ext cx="1087966" cy="454277"/>
          </a:xfrm>
          <a:prstGeom prst="roundRect">
            <a:avLst/>
          </a:prstGeom>
          <a:noFill/>
          <a:ln w="38100">
            <a:solidFill>
              <a:srgbClr val="FF0066"/>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189987" y="5974396"/>
            <a:ext cx="7826965" cy="640190"/>
          </a:xfrm>
          <a:prstGeom prst="rect">
            <a:avLst/>
          </a:prstGeom>
          <a:solidFill>
            <a:schemeClr val="accent6">
              <a:lumMod val="60000"/>
              <a:lumOff val="40000"/>
            </a:schemeClr>
          </a:solidFill>
          <a:ln w="28575">
            <a:solidFill>
              <a:srgbClr val="6E4208"/>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200" b="1" dirty="0">
                <a:ln>
                  <a:solidFill>
                    <a:srgbClr val="0000FF"/>
                  </a:solidFill>
                </a:ln>
                <a:solidFill>
                  <a:srgbClr val="00FFFF"/>
                </a:solidFill>
              </a:rPr>
              <a:t>Are we missing something IMPORTANT?</a:t>
            </a:r>
          </a:p>
        </p:txBody>
      </p:sp>
      <p:sp>
        <p:nvSpPr>
          <p:cNvPr id="11" name="Right Bracket 10"/>
          <p:cNvSpPr/>
          <p:nvPr/>
        </p:nvSpPr>
        <p:spPr>
          <a:xfrm rot="16200000">
            <a:off x="5109846" y="641069"/>
            <a:ext cx="262258" cy="1879816"/>
          </a:xfrm>
          <a:prstGeom prst="rightBracket">
            <a:avLst>
              <a:gd name="adj" fmla="val 143925"/>
            </a:avLst>
          </a:prstGeom>
          <a:ln w="76200">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19187828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5799" y="6614586"/>
            <a:ext cx="480386" cy="277598"/>
          </a:xfrm>
        </p:spPr>
        <p:txBody>
          <a:bodyPr/>
          <a:lstStyle/>
          <a:p>
            <a:fld id="{6D22F896-40B5-4ADD-8801-0D06FADFA095}" type="slidenum">
              <a:rPr lang="en-US" sz="1100" b="1" smtClean="0">
                <a:solidFill>
                  <a:schemeClr val="bg1"/>
                </a:solidFill>
              </a:rPr>
              <a:t>56</a:t>
            </a:fld>
            <a:endParaRPr lang="en-US" sz="1100" b="1" dirty="0">
              <a:solidFill>
                <a:schemeClr val="bg1"/>
              </a:solidFill>
            </a:endParaRPr>
          </a:p>
        </p:txBody>
      </p:sp>
      <p:sp>
        <p:nvSpPr>
          <p:cNvPr id="2" name="Rectangle 1"/>
          <p:cNvSpPr/>
          <p:nvPr/>
        </p:nvSpPr>
        <p:spPr>
          <a:xfrm>
            <a:off x="267678" y="323850"/>
            <a:ext cx="11685507"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CA" sz="2800" b="1" dirty="0">
                <a:solidFill>
                  <a:srgbClr val="002060"/>
                </a:solidFill>
                <a:latin typeface="arial" panose="020B0604020202020204" pitchFamily="34" charset="0"/>
              </a:rPr>
              <a:t>Strong’s Definitions [?](Strong’s Definitions Legend)</a:t>
            </a:r>
          </a:p>
          <a:p>
            <a:r>
              <a:rPr lang="he-IL" sz="2800" b="1" dirty="0">
                <a:solidFill>
                  <a:srgbClr val="9900FF"/>
                </a:solidFill>
                <a:latin typeface="blbHebrew"/>
              </a:rPr>
              <a:t>תּוֹלָע</a:t>
            </a:r>
            <a:r>
              <a:rPr lang="he-IL" sz="2800" dirty="0">
                <a:solidFill>
                  <a:srgbClr val="0A0A0A"/>
                </a:solidFill>
                <a:latin typeface="arial" panose="020B0604020202020204" pitchFamily="34" charset="0"/>
              </a:rPr>
              <a:t> </a:t>
            </a:r>
            <a:r>
              <a:rPr lang="en-CA" sz="2800" dirty="0">
                <a:solidFill>
                  <a:srgbClr val="0A0A0A"/>
                </a:solidFill>
                <a:latin typeface="arial" panose="020B0604020202020204" pitchFamily="34" charset="0"/>
              </a:rPr>
              <a:t> </a:t>
            </a:r>
            <a:r>
              <a:rPr lang="en-CA" sz="2800" dirty="0" err="1">
                <a:solidFill>
                  <a:srgbClr val="0A0A0A"/>
                </a:solidFill>
              </a:rPr>
              <a:t>tôwlâʻ</a:t>
            </a:r>
            <a:r>
              <a:rPr lang="en-CA" sz="2800" dirty="0">
                <a:solidFill>
                  <a:srgbClr val="0A0A0A"/>
                </a:solidFill>
              </a:rPr>
              <a:t>, </a:t>
            </a:r>
            <a:r>
              <a:rPr lang="en-CA" sz="2800" dirty="0">
                <a:solidFill>
                  <a:srgbClr val="002060"/>
                </a:solidFill>
                <a:latin typeface="arial" panose="020B0604020202020204" pitchFamily="34" charset="0"/>
              </a:rPr>
              <a:t>to-law'; and (feminine) </a:t>
            </a:r>
            <a:r>
              <a:rPr lang="he-IL" sz="2800" dirty="0">
                <a:solidFill>
                  <a:srgbClr val="002060"/>
                </a:solidFill>
                <a:latin typeface="arial" panose="020B0604020202020204" pitchFamily="34" charset="0"/>
              </a:rPr>
              <a:t>תּוֹלֵעָה </a:t>
            </a:r>
            <a:r>
              <a:rPr lang="en-CA" sz="2800" dirty="0" err="1">
                <a:solidFill>
                  <a:srgbClr val="002060"/>
                </a:solidFill>
                <a:latin typeface="arial" panose="020B0604020202020204" pitchFamily="34" charset="0"/>
              </a:rPr>
              <a:t>tôwlêʻâh</a:t>
            </a:r>
            <a:r>
              <a:rPr lang="en-CA" sz="2800" dirty="0">
                <a:solidFill>
                  <a:srgbClr val="002060"/>
                </a:solidFill>
                <a:latin typeface="arial" panose="020B0604020202020204" pitchFamily="34" charset="0"/>
              </a:rPr>
              <a:t>; or </a:t>
            </a:r>
            <a:r>
              <a:rPr lang="he-IL" sz="2800" dirty="0">
                <a:solidFill>
                  <a:srgbClr val="002060"/>
                </a:solidFill>
                <a:latin typeface="arial" panose="020B0604020202020204" pitchFamily="34" charset="0"/>
              </a:rPr>
              <a:t>תּוֹלַעַת </a:t>
            </a:r>
            <a:r>
              <a:rPr lang="en-CA" sz="2800" dirty="0" err="1">
                <a:solidFill>
                  <a:srgbClr val="002060"/>
                </a:solidFill>
                <a:latin typeface="arial" panose="020B0604020202020204" pitchFamily="34" charset="0"/>
              </a:rPr>
              <a:t>tôwlaʻath</a:t>
            </a:r>
            <a:r>
              <a:rPr lang="en-CA" sz="2800" dirty="0">
                <a:solidFill>
                  <a:srgbClr val="002060"/>
                </a:solidFill>
                <a:latin typeface="arial" panose="020B0604020202020204" pitchFamily="34" charset="0"/>
              </a:rPr>
              <a:t>; </a:t>
            </a:r>
            <a:r>
              <a:rPr lang="en-CA" sz="2800" dirty="0">
                <a:solidFill>
                  <a:srgbClr val="0A0A0A"/>
                </a:solidFill>
                <a:latin typeface="arial" panose="020B0604020202020204" pitchFamily="34" charset="0"/>
              </a:rPr>
              <a:t>or</a:t>
            </a:r>
            <a:r>
              <a:rPr lang="he-IL" sz="2800" dirty="0">
                <a:solidFill>
                  <a:srgbClr val="9900FF"/>
                </a:solidFill>
                <a:latin typeface="arial" panose="020B0604020202020204" pitchFamily="34" charset="0"/>
              </a:rPr>
              <a:t>תֹּלַעַת</a:t>
            </a:r>
            <a:r>
              <a:rPr lang="he-IL" sz="2800" dirty="0">
                <a:solidFill>
                  <a:srgbClr val="0A0A0A"/>
                </a:solidFill>
                <a:latin typeface="arial" panose="020B0604020202020204" pitchFamily="34" charset="0"/>
              </a:rPr>
              <a:t> </a:t>
            </a:r>
            <a:r>
              <a:rPr lang="en-CA" sz="2800" dirty="0">
                <a:solidFill>
                  <a:srgbClr val="0A0A0A"/>
                </a:solidFill>
                <a:latin typeface="arial" panose="020B0604020202020204" pitchFamily="34" charset="0"/>
              </a:rPr>
              <a:t> </a:t>
            </a:r>
            <a:r>
              <a:rPr lang="en-CA" sz="2800" dirty="0" err="1">
                <a:solidFill>
                  <a:srgbClr val="002060"/>
                </a:solidFill>
                <a:latin typeface="arial" panose="020B0604020202020204" pitchFamily="34" charset="0"/>
              </a:rPr>
              <a:t>tôlaʻath</a:t>
            </a:r>
            <a:r>
              <a:rPr lang="en-CA" sz="2800" dirty="0">
                <a:solidFill>
                  <a:srgbClr val="002060"/>
                </a:solidFill>
                <a:latin typeface="arial" panose="020B0604020202020204" pitchFamily="34" charset="0"/>
              </a:rPr>
              <a:t>; from </a:t>
            </a:r>
            <a:r>
              <a:rPr lang="en-CA" sz="2800" dirty="0">
                <a:solidFill>
                  <a:srgbClr val="002060"/>
                </a:solidFill>
                <a:latin typeface="arial" panose="020B0604020202020204" pitchFamily="34" charset="0"/>
                <a:hlinkClick r:id="rId2" tooltip="Strong's H3216"/>
              </a:rPr>
              <a:t>H3216</a:t>
            </a:r>
            <a:r>
              <a:rPr lang="en-CA" sz="2800" dirty="0">
                <a:solidFill>
                  <a:srgbClr val="002060"/>
                </a:solidFill>
                <a:latin typeface="arial" panose="020B0604020202020204" pitchFamily="34" charset="0"/>
              </a:rPr>
              <a:t>; a maggot (as voracious); specifically (often with ellipsis of </a:t>
            </a:r>
            <a:r>
              <a:rPr lang="en-CA" sz="2800" dirty="0">
                <a:solidFill>
                  <a:srgbClr val="002060"/>
                </a:solidFill>
                <a:latin typeface="arial" panose="020B0604020202020204" pitchFamily="34" charset="0"/>
                <a:hlinkClick r:id="rId3" tooltip="Strong's H8144"/>
              </a:rPr>
              <a:t>H8144</a:t>
            </a:r>
            <a:r>
              <a:rPr lang="en-CA" sz="2800" dirty="0">
                <a:solidFill>
                  <a:srgbClr val="002060"/>
                </a:solidFill>
                <a:latin typeface="arial" panose="020B0604020202020204" pitchFamily="34" charset="0"/>
              </a:rPr>
              <a:t>) the crimson-grub, but used only </a:t>
            </a:r>
            <a:br>
              <a:rPr lang="en-CA" sz="2800" dirty="0">
                <a:solidFill>
                  <a:srgbClr val="002060"/>
                </a:solidFill>
                <a:latin typeface="arial" panose="020B0604020202020204" pitchFamily="34" charset="0"/>
              </a:rPr>
            </a:br>
            <a:r>
              <a:rPr lang="en-CA" sz="2800" dirty="0">
                <a:solidFill>
                  <a:srgbClr val="002060"/>
                </a:solidFill>
                <a:latin typeface="arial" panose="020B0604020202020204" pitchFamily="34" charset="0"/>
              </a:rPr>
              <a:t>(in this connection) of the color from it, and cloths dyed therewith:— </a:t>
            </a:r>
            <a:r>
              <a:rPr lang="en-CA" sz="2800" b="1" dirty="0">
                <a:ln>
                  <a:solidFill>
                    <a:srgbClr val="0000FF"/>
                  </a:solidFill>
                </a:ln>
                <a:solidFill>
                  <a:srgbClr val="FF0000"/>
                </a:solidFill>
                <a:effectLst>
                  <a:glow rad="228600">
                    <a:schemeClr val="accent1">
                      <a:satMod val="175000"/>
                      <a:alpha val="40000"/>
                    </a:schemeClr>
                  </a:glow>
                </a:effectLst>
                <a:latin typeface="arial" panose="020B0604020202020204" pitchFamily="34" charset="0"/>
              </a:rPr>
              <a:t>crimson, scarlet, </a:t>
            </a:r>
            <a:r>
              <a:rPr lang="en-CA" sz="2800" dirty="0">
                <a:ln>
                  <a:solidFill>
                    <a:srgbClr val="0000FF"/>
                  </a:solidFill>
                </a:ln>
                <a:solidFill>
                  <a:srgbClr val="FF0000"/>
                </a:solidFill>
                <a:latin typeface="arial" panose="020B0604020202020204" pitchFamily="34" charset="0"/>
              </a:rPr>
              <a:t>worm.</a:t>
            </a:r>
          </a:p>
          <a:p>
            <a:endParaRPr lang="en-CA" sz="1200" dirty="0">
              <a:solidFill>
                <a:srgbClr val="002060"/>
              </a:solidFill>
              <a:latin typeface="arial" panose="020B0604020202020204" pitchFamily="34" charset="0"/>
            </a:endParaRPr>
          </a:p>
          <a:p>
            <a:endParaRPr lang="en-CA" sz="1100" b="0" i="0" u="none" strike="noStrike" dirty="0">
              <a:solidFill>
                <a:srgbClr val="002060"/>
              </a:solidFill>
              <a:effectLst/>
              <a:latin typeface="arial" panose="020B0604020202020204" pitchFamily="34" charset="0"/>
            </a:endParaRPr>
          </a:p>
          <a:p>
            <a:r>
              <a:rPr lang="en-CA" sz="2800" dirty="0">
                <a:solidFill>
                  <a:srgbClr val="002060"/>
                </a:solidFill>
                <a:latin typeface="arial" panose="020B0604020202020204" pitchFamily="34" charset="0"/>
              </a:rPr>
              <a:t>In our Scripture translations, Strong’s tells us through the word – </a:t>
            </a:r>
            <a:r>
              <a:rPr lang="en-CA" sz="2800" b="1" dirty="0">
                <a:solidFill>
                  <a:srgbClr val="9900FF"/>
                </a:solidFill>
                <a:latin typeface="arial" panose="020B0604020202020204" pitchFamily="34" charset="0"/>
              </a:rPr>
              <a:t>ellipsis</a:t>
            </a:r>
            <a:r>
              <a:rPr lang="en-CA" sz="2800" dirty="0">
                <a:solidFill>
                  <a:srgbClr val="002060"/>
                </a:solidFill>
                <a:latin typeface="arial" panose="020B0604020202020204" pitchFamily="34" charset="0"/>
              </a:rPr>
              <a:t> – that indeed this word H8144 is </a:t>
            </a:r>
            <a:r>
              <a:rPr lang="en-CA" sz="2800" b="1" u="sng" dirty="0">
                <a:solidFill>
                  <a:srgbClr val="FF0000"/>
                </a:solidFill>
                <a:latin typeface="arial" panose="020B0604020202020204" pitchFamily="34" charset="0"/>
              </a:rPr>
              <a:t>left out</a:t>
            </a:r>
            <a:r>
              <a:rPr lang="en-CA" sz="2800" b="1" dirty="0">
                <a:solidFill>
                  <a:srgbClr val="FF0000"/>
                </a:solidFill>
                <a:latin typeface="arial" panose="020B0604020202020204" pitchFamily="34" charset="0"/>
              </a:rPr>
              <a:t> </a:t>
            </a:r>
            <a:r>
              <a:rPr lang="en-CA" sz="2800" dirty="0">
                <a:solidFill>
                  <a:srgbClr val="002060"/>
                </a:solidFill>
                <a:latin typeface="arial" panose="020B0604020202020204" pitchFamily="34" charset="0"/>
              </a:rPr>
              <a:t>of the translation many times.</a:t>
            </a:r>
          </a:p>
          <a:p>
            <a:pPr lvl="0"/>
            <a:r>
              <a:rPr lang="en-US" sz="2800" dirty="0">
                <a:solidFill>
                  <a:srgbClr val="002060"/>
                </a:solidFill>
              </a:rPr>
              <a:t> </a:t>
            </a:r>
          </a:p>
          <a:p>
            <a:pPr lvl="0"/>
            <a:r>
              <a:rPr lang="en-US" sz="2800" dirty="0">
                <a:solidFill>
                  <a:srgbClr val="002060"/>
                </a:solidFill>
              </a:rPr>
              <a:t>The H8144 number is – Shin Nun </a:t>
            </a:r>
            <a:r>
              <a:rPr lang="en-US" sz="2800" dirty="0" err="1">
                <a:solidFill>
                  <a:srgbClr val="002060"/>
                </a:solidFill>
              </a:rPr>
              <a:t>Vav</a:t>
            </a:r>
            <a:r>
              <a:rPr lang="en-US" sz="2800" dirty="0">
                <a:solidFill>
                  <a:srgbClr val="002060"/>
                </a:solidFill>
              </a:rPr>
              <a:t>  - </a:t>
            </a:r>
            <a:r>
              <a:rPr lang="en-US" sz="2800" b="1" u="sng" dirty="0" err="1">
                <a:solidFill>
                  <a:srgbClr val="D17DF9">
                    <a:lumMod val="75000"/>
                  </a:srgbClr>
                </a:solidFill>
              </a:rPr>
              <a:t>Shani</a:t>
            </a:r>
            <a:r>
              <a:rPr lang="en-US" sz="2800" b="1" dirty="0" err="1">
                <a:solidFill>
                  <a:srgbClr val="D17DF9">
                    <a:lumMod val="75000"/>
                  </a:srgbClr>
                </a:solidFill>
              </a:rPr>
              <a:t>y</a:t>
            </a:r>
            <a:r>
              <a:rPr lang="en-US" sz="2800" dirty="0">
                <a:solidFill>
                  <a:srgbClr val="002060"/>
                </a:solidFill>
              </a:rPr>
              <a:t>  (= 360) (Strong’s).</a:t>
            </a:r>
          </a:p>
          <a:p>
            <a:pPr lvl="0"/>
            <a:r>
              <a:rPr lang="en-US" sz="2800" dirty="0">
                <a:solidFill>
                  <a:srgbClr val="002060"/>
                </a:solidFill>
              </a:rPr>
              <a:t>Note that it is a </a:t>
            </a:r>
            <a:r>
              <a:rPr lang="en-US" sz="2800" u="sng" dirty="0">
                <a:solidFill>
                  <a:srgbClr val="002060"/>
                </a:solidFill>
                <a:effectLst>
                  <a:glow rad="88900">
                    <a:srgbClr val="FFFF00"/>
                  </a:glow>
                </a:effectLst>
              </a:rPr>
              <a:t>masculine</a:t>
            </a:r>
            <a:r>
              <a:rPr lang="en-US" sz="2800" dirty="0">
                <a:solidFill>
                  <a:srgbClr val="002060"/>
                </a:solidFill>
              </a:rPr>
              <a:t> noun. </a:t>
            </a:r>
            <a:br>
              <a:rPr lang="en-US" sz="2800" dirty="0">
                <a:solidFill>
                  <a:srgbClr val="002060"/>
                </a:solidFill>
              </a:rPr>
            </a:br>
            <a:r>
              <a:rPr lang="en-US" sz="2800" dirty="0">
                <a:solidFill>
                  <a:srgbClr val="002060"/>
                </a:solidFill>
              </a:rPr>
              <a:t>Being </a:t>
            </a:r>
            <a:r>
              <a:rPr lang="en-US" sz="2800" u="sng" dirty="0">
                <a:solidFill>
                  <a:srgbClr val="002060"/>
                </a:solidFill>
              </a:rPr>
              <a:t>masculine</a:t>
            </a:r>
            <a:r>
              <a:rPr lang="en-US" sz="2800" dirty="0">
                <a:solidFill>
                  <a:srgbClr val="002060"/>
                </a:solidFill>
              </a:rPr>
              <a:t> facilitates a grammar gender connection to </a:t>
            </a:r>
            <a:r>
              <a:rPr lang="en-US" sz="2800" dirty="0">
                <a:solidFill>
                  <a:srgbClr val="0000FF"/>
                </a:solidFill>
              </a:rPr>
              <a:t>Yahusha!</a:t>
            </a:r>
          </a:p>
        </p:txBody>
      </p:sp>
      <p:sp>
        <p:nvSpPr>
          <p:cNvPr id="9" name="Rectangle 8"/>
          <p:cNvSpPr/>
          <p:nvPr/>
        </p:nvSpPr>
        <p:spPr>
          <a:xfrm>
            <a:off x="267678" y="1971731"/>
            <a:ext cx="6472487" cy="453748"/>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5189391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5799" y="6614586"/>
            <a:ext cx="480386" cy="277598"/>
          </a:xfrm>
        </p:spPr>
        <p:txBody>
          <a:bodyPr/>
          <a:lstStyle/>
          <a:p>
            <a:fld id="{6D22F896-40B5-4ADD-8801-0D06FADFA095}" type="slidenum">
              <a:rPr lang="en-US" sz="1100" b="1" smtClean="0">
                <a:solidFill>
                  <a:schemeClr val="bg1"/>
                </a:solidFill>
              </a:rPr>
              <a:t>57</a:t>
            </a:fld>
            <a:endParaRPr lang="en-US" sz="1100" b="1" dirty="0">
              <a:solidFill>
                <a:schemeClr val="bg1"/>
              </a:solidFill>
            </a:endParaRPr>
          </a:p>
        </p:txBody>
      </p:sp>
      <p:sp>
        <p:nvSpPr>
          <p:cNvPr id="2" name="Rectangle 1"/>
          <p:cNvSpPr/>
          <p:nvPr/>
        </p:nvSpPr>
        <p:spPr>
          <a:xfrm>
            <a:off x="267678" y="323850"/>
            <a:ext cx="11685507"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CA" sz="2800" dirty="0">
                <a:solidFill>
                  <a:srgbClr val="002060"/>
                </a:solidFill>
                <a:latin typeface="arial" panose="020B0604020202020204" pitchFamily="34" charset="0"/>
              </a:rPr>
              <a:t>Note:  When </a:t>
            </a:r>
            <a:r>
              <a:rPr lang="en-CA" sz="2800" b="1" dirty="0">
                <a:solidFill>
                  <a:srgbClr val="002060"/>
                </a:solidFill>
                <a:latin typeface="arial" panose="020B0604020202020204" pitchFamily="34" charset="0"/>
              </a:rPr>
              <a:t>H8144</a:t>
            </a:r>
            <a:r>
              <a:rPr lang="en-CA" sz="2800" dirty="0">
                <a:solidFill>
                  <a:srgbClr val="002060"/>
                </a:solidFill>
                <a:latin typeface="arial" panose="020B0604020202020204" pitchFamily="34" charset="0"/>
              </a:rPr>
              <a:t> – </a:t>
            </a:r>
            <a:r>
              <a:rPr lang="en-CA" sz="2800" b="1" dirty="0">
                <a:solidFill>
                  <a:srgbClr val="002060"/>
                </a:solidFill>
                <a:latin typeface="arial" panose="020B0604020202020204" pitchFamily="34" charset="0"/>
              </a:rPr>
              <a:t>Shani</a:t>
            </a:r>
            <a:r>
              <a:rPr lang="en-CA" sz="2800" dirty="0">
                <a:solidFill>
                  <a:srgbClr val="002060"/>
                </a:solidFill>
                <a:latin typeface="arial" panose="020B0604020202020204" pitchFamily="34" charset="0"/>
              </a:rPr>
              <a:t> – is referencing items directly related to </a:t>
            </a:r>
            <a:r>
              <a:rPr lang="en-CA" sz="2800" dirty="0">
                <a:solidFill>
                  <a:srgbClr val="0000FF"/>
                </a:solidFill>
                <a:latin typeface="arial" panose="020B0604020202020204" pitchFamily="34" charset="0"/>
              </a:rPr>
              <a:t>Yahusha</a:t>
            </a:r>
            <a:r>
              <a:rPr lang="en-CA" sz="2800" dirty="0">
                <a:solidFill>
                  <a:srgbClr val="002060"/>
                </a:solidFill>
                <a:latin typeface="arial" panose="020B0604020202020204" pitchFamily="34" charset="0"/>
              </a:rPr>
              <a:t> (Temple articles) the word is seen in its singular form – Shani and is referenced to the </a:t>
            </a:r>
            <a:r>
              <a:rPr lang="en-CA" sz="2800" dirty="0" err="1">
                <a:solidFill>
                  <a:srgbClr val="002060"/>
                </a:solidFill>
                <a:latin typeface="arial" panose="020B0604020202020204" pitchFamily="34" charset="0"/>
              </a:rPr>
              <a:t>towlath</a:t>
            </a:r>
            <a:r>
              <a:rPr lang="en-CA" sz="2800" dirty="0">
                <a:solidFill>
                  <a:srgbClr val="002060"/>
                </a:solidFill>
                <a:latin typeface="arial" panose="020B0604020202020204" pitchFamily="34" charset="0"/>
              </a:rPr>
              <a:t>) </a:t>
            </a:r>
            <a:r>
              <a:rPr lang="en-CA" sz="2800" b="1" dirty="0">
                <a:ln>
                  <a:solidFill>
                    <a:srgbClr val="0000FF"/>
                  </a:solidFill>
                </a:ln>
                <a:solidFill>
                  <a:srgbClr val="FF0000"/>
                </a:solidFill>
                <a:latin typeface="arial" panose="020B0604020202020204" pitchFamily="34" charset="0"/>
              </a:rPr>
              <a:t>Scarlet Worm. </a:t>
            </a:r>
          </a:p>
          <a:p>
            <a:endParaRPr lang="en-CA" sz="2800" dirty="0">
              <a:solidFill>
                <a:srgbClr val="002060"/>
              </a:solidFill>
              <a:latin typeface="arial" panose="020B0604020202020204" pitchFamily="34" charset="0"/>
            </a:endParaRPr>
          </a:p>
          <a:p>
            <a:r>
              <a:rPr lang="en-CA" sz="2800" dirty="0">
                <a:solidFill>
                  <a:srgbClr val="002060"/>
                </a:solidFill>
                <a:latin typeface="arial" panose="020B0604020202020204" pitchFamily="34" charset="0"/>
              </a:rPr>
              <a:t>Some Hebrew scholars declare the </a:t>
            </a:r>
            <a:r>
              <a:rPr lang="en-CA" sz="2800" b="1" dirty="0">
                <a:solidFill>
                  <a:srgbClr val="002060"/>
                </a:solidFill>
                <a:latin typeface="arial" panose="020B0604020202020204" pitchFamily="34" charset="0"/>
              </a:rPr>
              <a:t>H8144</a:t>
            </a:r>
            <a:r>
              <a:rPr lang="en-CA" sz="2800" dirty="0">
                <a:solidFill>
                  <a:srgbClr val="002060"/>
                </a:solidFill>
                <a:latin typeface="arial" panose="020B0604020202020204" pitchFamily="34" charset="0"/>
              </a:rPr>
              <a:t> </a:t>
            </a:r>
            <a:r>
              <a:rPr lang="en-CA" sz="2800" b="1" dirty="0">
                <a:solidFill>
                  <a:srgbClr val="002060"/>
                </a:solidFill>
                <a:latin typeface="arial" panose="020B0604020202020204" pitchFamily="34" charset="0"/>
              </a:rPr>
              <a:t>Shani</a:t>
            </a:r>
            <a:r>
              <a:rPr lang="en-CA" sz="2800" dirty="0">
                <a:solidFill>
                  <a:srgbClr val="002060"/>
                </a:solidFill>
                <a:latin typeface="arial" panose="020B0604020202020204" pitchFamily="34" charset="0"/>
              </a:rPr>
              <a:t>, to be directly related to the family word </a:t>
            </a:r>
            <a:r>
              <a:rPr lang="en-CA" sz="2800" b="1" dirty="0">
                <a:solidFill>
                  <a:srgbClr val="002060"/>
                </a:solidFill>
                <a:latin typeface="arial" panose="020B0604020202020204" pitchFamily="34" charset="0"/>
              </a:rPr>
              <a:t>H8141</a:t>
            </a:r>
            <a:r>
              <a:rPr lang="en-CA" sz="2800" dirty="0">
                <a:solidFill>
                  <a:srgbClr val="002060"/>
                </a:solidFill>
                <a:latin typeface="arial" panose="020B0604020202020204" pitchFamily="34" charset="0"/>
              </a:rPr>
              <a:t> </a:t>
            </a:r>
            <a:r>
              <a:rPr lang="en-CA" sz="2800" b="1" dirty="0">
                <a:solidFill>
                  <a:srgbClr val="0000FF"/>
                </a:solidFill>
                <a:latin typeface="arial" panose="020B0604020202020204" pitchFamily="34" charset="0"/>
              </a:rPr>
              <a:t>Shaneh</a:t>
            </a:r>
            <a:r>
              <a:rPr lang="en-CA" sz="2800" dirty="0">
                <a:solidFill>
                  <a:srgbClr val="002060"/>
                </a:solidFill>
                <a:latin typeface="arial" panose="020B0604020202020204" pitchFamily="34" charset="0"/>
              </a:rPr>
              <a:t> &amp; </a:t>
            </a:r>
            <a:r>
              <a:rPr lang="en-CA" sz="2800" b="1" dirty="0">
                <a:solidFill>
                  <a:srgbClr val="002060"/>
                </a:solidFill>
                <a:latin typeface="arial" panose="020B0604020202020204" pitchFamily="34" charset="0"/>
              </a:rPr>
              <a:t>H8138 - </a:t>
            </a:r>
            <a:r>
              <a:rPr lang="en-CA" sz="2800" b="1" dirty="0" err="1">
                <a:solidFill>
                  <a:srgbClr val="0000FF"/>
                </a:solidFill>
                <a:latin typeface="arial" panose="020B0604020202020204" pitchFamily="34" charset="0"/>
              </a:rPr>
              <a:t>Shanah</a:t>
            </a:r>
            <a:r>
              <a:rPr lang="en-CA" sz="2800" b="1" dirty="0">
                <a:solidFill>
                  <a:srgbClr val="002060"/>
                </a:solidFill>
                <a:latin typeface="arial" panose="020B0604020202020204" pitchFamily="34" charset="0"/>
              </a:rPr>
              <a:t> </a:t>
            </a:r>
            <a:r>
              <a:rPr lang="en-CA" sz="2800" dirty="0">
                <a:solidFill>
                  <a:srgbClr val="002060"/>
                </a:solidFill>
                <a:latin typeface="arial" panose="020B0604020202020204" pitchFamily="34" charset="0"/>
              </a:rPr>
              <a:t>– which means – </a:t>
            </a:r>
            <a:br>
              <a:rPr lang="en-CA" sz="2800" dirty="0">
                <a:solidFill>
                  <a:srgbClr val="002060"/>
                </a:solidFill>
                <a:latin typeface="arial" panose="020B0604020202020204" pitchFamily="34" charset="0"/>
              </a:rPr>
            </a:br>
            <a:r>
              <a:rPr lang="en-CA" sz="2800" dirty="0">
                <a:solidFill>
                  <a:srgbClr val="002060"/>
                </a:solidFill>
                <a:latin typeface="arial" panose="020B0604020202020204" pitchFamily="34" charset="0"/>
              </a:rPr>
              <a:t>to </a:t>
            </a:r>
            <a:r>
              <a:rPr lang="en-CA" sz="2800" b="1" dirty="0">
                <a:solidFill>
                  <a:srgbClr val="002060"/>
                </a:solidFill>
                <a:effectLst>
                  <a:glow rad="228600">
                    <a:schemeClr val="accent3">
                      <a:satMod val="175000"/>
                      <a:alpha val="40000"/>
                    </a:schemeClr>
                  </a:glow>
                </a:effectLst>
                <a:latin typeface="arial" panose="020B0604020202020204" pitchFamily="34" charset="0"/>
              </a:rPr>
              <a:t>double in a perfect mirror like manner. </a:t>
            </a:r>
            <a:br>
              <a:rPr lang="en-CA" sz="2800" b="1" dirty="0">
                <a:solidFill>
                  <a:srgbClr val="002060"/>
                </a:solidFill>
                <a:effectLst>
                  <a:glow rad="228600">
                    <a:schemeClr val="accent3">
                      <a:satMod val="175000"/>
                      <a:alpha val="40000"/>
                    </a:schemeClr>
                  </a:glow>
                </a:effectLst>
                <a:latin typeface="arial" panose="020B0604020202020204" pitchFamily="34" charset="0"/>
              </a:rPr>
            </a:br>
            <a:r>
              <a:rPr lang="en-CA" sz="2800" b="1" dirty="0">
                <a:solidFill>
                  <a:srgbClr val="002060"/>
                </a:solidFill>
                <a:latin typeface="arial" panose="020B0604020202020204" pitchFamily="34" charset="0"/>
              </a:rPr>
              <a:t>It is then declared that the scarlet is double dipped. </a:t>
            </a:r>
          </a:p>
          <a:p>
            <a:endParaRPr lang="en-CA" sz="2800" dirty="0">
              <a:solidFill>
                <a:srgbClr val="002060"/>
              </a:solidFill>
              <a:latin typeface="arial" panose="020B0604020202020204" pitchFamily="34" charset="0"/>
            </a:endParaRPr>
          </a:p>
          <a:p>
            <a:r>
              <a:rPr lang="en-CA" sz="2800" dirty="0">
                <a:solidFill>
                  <a:srgbClr val="002060"/>
                </a:solidFill>
                <a:latin typeface="arial" panose="020B0604020202020204" pitchFamily="34" charset="0"/>
              </a:rPr>
              <a:t>What then is the reason for the </a:t>
            </a:r>
            <a:r>
              <a:rPr lang="en-CA" sz="2800" b="1" dirty="0">
                <a:solidFill>
                  <a:srgbClr val="002060"/>
                </a:solidFill>
                <a:effectLst>
                  <a:glow rad="127000">
                    <a:srgbClr val="FFFF00"/>
                  </a:glow>
                </a:effectLst>
                <a:latin typeface="arial" panose="020B0604020202020204" pitchFamily="34" charset="0"/>
              </a:rPr>
              <a:t>double</a:t>
            </a:r>
            <a:r>
              <a:rPr lang="en-CA" sz="2800" dirty="0">
                <a:solidFill>
                  <a:srgbClr val="002060"/>
                </a:solidFill>
                <a:latin typeface="arial" panose="020B0604020202020204" pitchFamily="34" charset="0"/>
              </a:rPr>
              <a:t> dipped connotation when connected directly to </a:t>
            </a:r>
            <a:r>
              <a:rPr lang="en-CA" sz="2800" dirty="0">
                <a:solidFill>
                  <a:srgbClr val="0000FF"/>
                </a:solidFill>
                <a:latin typeface="arial" panose="020B0604020202020204" pitchFamily="34" charset="0"/>
              </a:rPr>
              <a:t>Yahusha?</a:t>
            </a:r>
          </a:p>
          <a:p>
            <a:endParaRPr lang="en-CA" sz="2800" dirty="0">
              <a:solidFill>
                <a:srgbClr val="0000FF"/>
              </a:solidFill>
              <a:latin typeface="arial" panose="020B0604020202020204" pitchFamily="34" charset="0"/>
            </a:endParaRPr>
          </a:p>
          <a:p>
            <a:r>
              <a:rPr lang="en-CA" sz="2800" dirty="0">
                <a:solidFill>
                  <a:srgbClr val="0000FF"/>
                </a:solidFill>
                <a:latin typeface="arial" panose="020B0604020202020204" pitchFamily="34" charset="0"/>
              </a:rPr>
              <a:t>Is it referencing the TWO times Yahusha will come to this earth with the last one in a cleansing role?</a:t>
            </a:r>
            <a:endParaRPr lang="en-US" sz="2800" dirty="0">
              <a:solidFill>
                <a:srgbClr val="0000FF"/>
              </a:solidFill>
            </a:endParaRPr>
          </a:p>
        </p:txBody>
      </p:sp>
    </p:spTree>
    <p:extLst>
      <p:ext uri="{BB962C8B-B14F-4D97-AF65-F5344CB8AC3E}">
        <p14:creationId xmlns:p14="http://schemas.microsoft.com/office/powerpoint/2010/main" val="158832817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5799" y="6614586"/>
            <a:ext cx="480386" cy="277598"/>
          </a:xfrm>
        </p:spPr>
        <p:txBody>
          <a:bodyPr/>
          <a:lstStyle/>
          <a:p>
            <a:fld id="{6D22F896-40B5-4ADD-8801-0D06FADFA095}" type="slidenum">
              <a:rPr lang="en-US" sz="1100" b="1" smtClean="0">
                <a:solidFill>
                  <a:schemeClr val="bg1"/>
                </a:solidFill>
              </a:rPr>
              <a:t>58</a:t>
            </a:fld>
            <a:endParaRPr lang="en-US" sz="1100" b="1" dirty="0">
              <a:solidFill>
                <a:schemeClr val="bg1"/>
              </a:solidFill>
            </a:endParaRPr>
          </a:p>
        </p:txBody>
      </p:sp>
      <p:sp>
        <p:nvSpPr>
          <p:cNvPr id="2" name="Rectangle 1"/>
          <p:cNvSpPr/>
          <p:nvPr/>
        </p:nvSpPr>
        <p:spPr>
          <a:xfrm>
            <a:off x="792580" y="1219201"/>
            <a:ext cx="10679866" cy="444500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CA" sz="2800" dirty="0">
                <a:solidFill>
                  <a:srgbClr val="0000FF"/>
                </a:solidFill>
                <a:latin typeface="arial" panose="020B0604020202020204" pitchFamily="34" charset="0"/>
              </a:rPr>
              <a:t>Is the “</a:t>
            </a:r>
            <a:r>
              <a:rPr lang="en-CA" sz="2800" b="1" u="sng" dirty="0">
                <a:solidFill>
                  <a:srgbClr val="0000FF"/>
                </a:solidFill>
                <a:effectLst>
                  <a:glow rad="127000">
                    <a:srgbClr val="FFFF00"/>
                  </a:glow>
                </a:effectLst>
                <a:latin typeface="arial" panose="020B0604020202020204" pitchFamily="34" charset="0"/>
              </a:rPr>
              <a:t>double</a:t>
            </a:r>
            <a:r>
              <a:rPr lang="en-CA" sz="2800" dirty="0">
                <a:solidFill>
                  <a:srgbClr val="0000FF"/>
                </a:solidFill>
                <a:effectLst>
                  <a:glow rad="127000">
                    <a:srgbClr val="FFFF00"/>
                  </a:glow>
                </a:effectLst>
                <a:latin typeface="arial" panose="020B0604020202020204" pitchFamily="34" charset="0"/>
              </a:rPr>
              <a:t>-dipped</a:t>
            </a:r>
            <a:r>
              <a:rPr lang="en-CA" sz="2800" dirty="0">
                <a:solidFill>
                  <a:srgbClr val="0000FF"/>
                </a:solidFill>
                <a:latin typeface="arial" panose="020B0604020202020204" pitchFamily="34" charset="0"/>
              </a:rPr>
              <a:t>” referencing –</a:t>
            </a:r>
            <a:br>
              <a:rPr lang="en-CA" sz="2800" dirty="0">
                <a:solidFill>
                  <a:srgbClr val="0000FF"/>
                </a:solidFill>
                <a:latin typeface="arial" panose="020B0604020202020204" pitchFamily="34" charset="0"/>
              </a:rPr>
            </a:br>
            <a:r>
              <a:rPr lang="en-CA" sz="2800" dirty="0">
                <a:solidFill>
                  <a:srgbClr val="0000FF"/>
                </a:solidFill>
                <a:latin typeface="arial" panose="020B0604020202020204" pitchFamily="34" charset="0"/>
              </a:rPr>
              <a:t> </a:t>
            </a:r>
            <a:br>
              <a:rPr lang="en-CA" sz="2800" dirty="0">
                <a:solidFill>
                  <a:srgbClr val="0000FF"/>
                </a:solidFill>
                <a:latin typeface="arial" panose="020B0604020202020204" pitchFamily="34" charset="0"/>
              </a:rPr>
            </a:br>
            <a:r>
              <a:rPr lang="en-CA" sz="2800" dirty="0">
                <a:solidFill>
                  <a:srgbClr val="0000FF"/>
                </a:solidFill>
                <a:latin typeface="arial" panose="020B0604020202020204" pitchFamily="34" charset="0"/>
              </a:rPr>
              <a:t>	1. </a:t>
            </a:r>
            <a:r>
              <a:rPr lang="en-CA" sz="2800" dirty="0">
                <a:solidFill>
                  <a:schemeClr val="bg1"/>
                </a:solidFill>
                <a:latin typeface="arial" panose="020B0604020202020204" pitchFamily="34" charset="0"/>
              </a:rPr>
              <a:t>The first time when </a:t>
            </a:r>
            <a:r>
              <a:rPr lang="en-CA" sz="2800" dirty="0">
                <a:solidFill>
                  <a:srgbClr val="0000FF"/>
                </a:solidFill>
                <a:latin typeface="arial" panose="020B0604020202020204" pitchFamily="34" charset="0"/>
              </a:rPr>
              <a:t>Yahusha </a:t>
            </a:r>
            <a:r>
              <a:rPr lang="en-CA" sz="2800" b="1" dirty="0">
                <a:solidFill>
                  <a:srgbClr val="C00000"/>
                </a:solidFill>
                <a:latin typeface="arial" panose="020B0604020202020204" pitchFamily="34" charset="0"/>
              </a:rPr>
              <a:t>“</a:t>
            </a:r>
            <a:r>
              <a:rPr lang="en-CA" sz="2800" b="1" dirty="0">
                <a:solidFill>
                  <a:srgbClr val="C00000"/>
                </a:solidFill>
                <a:effectLst>
                  <a:glow rad="127000">
                    <a:srgbClr val="FFFF00"/>
                  </a:glow>
                </a:effectLst>
                <a:latin typeface="arial" panose="020B0604020202020204" pitchFamily="34" charset="0"/>
              </a:rPr>
              <a:t>stained</a:t>
            </a:r>
            <a:r>
              <a:rPr lang="en-CA" sz="2800" b="1" dirty="0">
                <a:solidFill>
                  <a:srgbClr val="C00000"/>
                </a:solidFill>
                <a:latin typeface="arial" panose="020B0604020202020204" pitchFamily="34" charset="0"/>
              </a:rPr>
              <a:t>” </a:t>
            </a:r>
            <a:r>
              <a:rPr lang="en-CA" sz="2800" dirty="0">
                <a:solidFill>
                  <a:schemeClr val="bg1"/>
                </a:solidFill>
                <a:latin typeface="arial" panose="020B0604020202020204" pitchFamily="34" charset="0"/>
              </a:rPr>
              <a:t>the saved by 				shedding His blood at the crucifixion?</a:t>
            </a:r>
            <a:br>
              <a:rPr lang="en-CA" sz="2800" dirty="0">
                <a:solidFill>
                  <a:srgbClr val="0000FF"/>
                </a:solidFill>
                <a:latin typeface="arial" panose="020B0604020202020204" pitchFamily="34" charset="0"/>
              </a:rPr>
            </a:br>
            <a:r>
              <a:rPr lang="en-CA" sz="2800" dirty="0">
                <a:solidFill>
                  <a:srgbClr val="0000FF"/>
                </a:solidFill>
                <a:latin typeface="arial" panose="020B0604020202020204" pitchFamily="34" charset="0"/>
              </a:rPr>
              <a:t> </a:t>
            </a:r>
            <a:br>
              <a:rPr lang="en-CA" sz="2800" dirty="0">
                <a:solidFill>
                  <a:srgbClr val="0000FF"/>
                </a:solidFill>
                <a:latin typeface="arial" panose="020B0604020202020204" pitchFamily="34" charset="0"/>
              </a:rPr>
            </a:br>
            <a:r>
              <a:rPr lang="en-CA" sz="2800" dirty="0">
                <a:solidFill>
                  <a:srgbClr val="0000FF"/>
                </a:solidFill>
                <a:latin typeface="arial" panose="020B0604020202020204" pitchFamily="34" charset="0"/>
              </a:rPr>
              <a:t>	2.  </a:t>
            </a:r>
            <a:r>
              <a:rPr lang="en-CA" sz="2800" dirty="0">
                <a:solidFill>
                  <a:schemeClr val="bg1"/>
                </a:solidFill>
                <a:latin typeface="arial" panose="020B0604020202020204" pitchFamily="34" charset="0"/>
              </a:rPr>
              <a:t>And the second when He permanently </a:t>
            </a:r>
            <a:r>
              <a:rPr lang="en-CA" sz="2800" b="1" dirty="0">
                <a:solidFill>
                  <a:srgbClr val="C00000"/>
                </a:solidFill>
                <a:latin typeface="arial" panose="020B0604020202020204" pitchFamily="34" charset="0"/>
              </a:rPr>
              <a:t>“</a:t>
            </a:r>
            <a:r>
              <a:rPr lang="en-CA" sz="2800" b="1" dirty="0">
                <a:solidFill>
                  <a:srgbClr val="C00000"/>
                </a:solidFill>
                <a:effectLst>
                  <a:glow rad="127000">
                    <a:srgbClr val="66FFCC"/>
                  </a:glow>
                </a:effectLst>
                <a:latin typeface="arial" panose="020B0604020202020204" pitchFamily="34" charset="0"/>
              </a:rPr>
              <a:t>colours</a:t>
            </a:r>
            <a:r>
              <a:rPr lang="en-CA" sz="2800" b="1" dirty="0">
                <a:solidFill>
                  <a:srgbClr val="C00000"/>
                </a:solidFill>
                <a:latin typeface="arial" panose="020B0604020202020204" pitchFamily="34" charset="0"/>
              </a:rPr>
              <a:t>” </a:t>
            </a:r>
            <a:r>
              <a:rPr lang="en-CA" sz="2800" dirty="0">
                <a:solidFill>
                  <a:schemeClr val="bg1"/>
                </a:solidFill>
                <a:latin typeface="arial" panose="020B0604020202020204" pitchFamily="34" charset="0"/>
              </a:rPr>
              <a:t>the 				chosen with His righteousness for eternity?</a:t>
            </a:r>
            <a:endParaRPr lang="en-US" sz="2800" dirty="0">
              <a:solidFill>
                <a:schemeClr val="bg1"/>
              </a:solidFill>
            </a:endParaRPr>
          </a:p>
        </p:txBody>
      </p:sp>
    </p:spTree>
    <p:extLst>
      <p:ext uri="{BB962C8B-B14F-4D97-AF65-F5344CB8AC3E}">
        <p14:creationId xmlns:p14="http://schemas.microsoft.com/office/powerpoint/2010/main" val="14971679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5799" y="6614586"/>
            <a:ext cx="480386" cy="277598"/>
          </a:xfrm>
        </p:spPr>
        <p:txBody>
          <a:bodyPr/>
          <a:lstStyle/>
          <a:p>
            <a:fld id="{6D22F896-40B5-4ADD-8801-0D06FADFA095}" type="slidenum">
              <a:rPr lang="en-US" sz="1100" b="1" smtClean="0">
                <a:solidFill>
                  <a:schemeClr val="bg1"/>
                </a:solidFill>
              </a:rPr>
              <a:t>59</a:t>
            </a:fld>
            <a:endParaRPr lang="en-US" sz="1100" b="1" dirty="0">
              <a:solidFill>
                <a:schemeClr val="bg1"/>
              </a:solidFill>
            </a:endParaRPr>
          </a:p>
        </p:txBody>
      </p:sp>
      <p:sp>
        <p:nvSpPr>
          <p:cNvPr id="2" name="Rectangle 1"/>
          <p:cNvSpPr/>
          <p:nvPr/>
        </p:nvSpPr>
        <p:spPr>
          <a:xfrm>
            <a:off x="660400" y="728129"/>
            <a:ext cx="10859883" cy="5460999"/>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CA" sz="2800" dirty="0">
                <a:solidFill>
                  <a:srgbClr val="0000FF"/>
                </a:solidFill>
                <a:latin typeface="arial" panose="020B0604020202020204" pitchFamily="34" charset="0"/>
              </a:rPr>
              <a:t>Can we also see a parallel in the “</a:t>
            </a:r>
            <a:r>
              <a:rPr lang="en-CA" sz="2800" dirty="0">
                <a:solidFill>
                  <a:srgbClr val="0000FF"/>
                </a:solidFill>
                <a:effectLst>
                  <a:glow rad="127000">
                    <a:srgbClr val="FFFF00"/>
                  </a:glow>
                </a:effectLst>
                <a:latin typeface="arial" panose="020B0604020202020204" pitchFamily="34" charset="0"/>
              </a:rPr>
              <a:t>double-dipped,</a:t>
            </a:r>
            <a:r>
              <a:rPr lang="en-CA" sz="2800" dirty="0">
                <a:solidFill>
                  <a:srgbClr val="0000FF"/>
                </a:solidFill>
                <a:latin typeface="arial" panose="020B0604020202020204" pitchFamily="34" charset="0"/>
              </a:rPr>
              <a:t>” as seen in John?</a:t>
            </a:r>
            <a:br>
              <a:rPr lang="en-CA" sz="2800" dirty="0">
                <a:solidFill>
                  <a:srgbClr val="0000FF"/>
                </a:solidFill>
                <a:latin typeface="arial" panose="020B0604020202020204" pitchFamily="34" charset="0"/>
              </a:rPr>
            </a:br>
            <a:r>
              <a:rPr lang="en-CA" sz="2800" dirty="0">
                <a:solidFill>
                  <a:srgbClr val="0000FF"/>
                </a:solidFill>
                <a:latin typeface="arial" panose="020B0604020202020204" pitchFamily="34" charset="0"/>
              </a:rPr>
              <a:t> </a:t>
            </a:r>
            <a:br>
              <a:rPr lang="en-CA" sz="2800" dirty="0">
                <a:solidFill>
                  <a:srgbClr val="0000FF"/>
                </a:solidFill>
                <a:latin typeface="arial" panose="020B0604020202020204" pitchFamily="34" charset="0"/>
              </a:rPr>
            </a:br>
            <a:r>
              <a:rPr lang="en-CA" sz="2800" dirty="0">
                <a:solidFill>
                  <a:srgbClr val="0000FF"/>
                </a:solidFill>
                <a:latin typeface="arial" panose="020B0604020202020204" pitchFamily="34" charset="0"/>
              </a:rPr>
              <a:t>	1. </a:t>
            </a:r>
            <a:r>
              <a:rPr lang="en-CA" sz="2800" dirty="0">
                <a:solidFill>
                  <a:schemeClr val="bg1"/>
                </a:solidFill>
                <a:latin typeface="arial" panose="020B0604020202020204" pitchFamily="34" charset="0"/>
              </a:rPr>
              <a:t>When in </a:t>
            </a:r>
            <a:r>
              <a:rPr lang="en-CA" sz="2800" dirty="0">
                <a:solidFill>
                  <a:srgbClr val="00B050"/>
                </a:solidFill>
                <a:latin typeface="arial" panose="020B0604020202020204" pitchFamily="34" charset="0"/>
              </a:rPr>
              <a:t>John 13:26</a:t>
            </a:r>
            <a:r>
              <a:rPr lang="en-CA" sz="2800" dirty="0">
                <a:solidFill>
                  <a:srgbClr val="C00000"/>
                </a:solidFill>
                <a:latin typeface="arial" panose="020B0604020202020204" pitchFamily="34" charset="0"/>
              </a:rPr>
              <a:t>a</a:t>
            </a:r>
            <a:r>
              <a:rPr lang="en-CA" sz="2800" dirty="0">
                <a:solidFill>
                  <a:srgbClr val="00B050"/>
                </a:solidFill>
                <a:latin typeface="arial" panose="020B0604020202020204" pitchFamily="34" charset="0"/>
              </a:rPr>
              <a:t> </a:t>
            </a:r>
            <a:r>
              <a:rPr lang="en-CA" sz="2800" u="sng" dirty="0">
                <a:solidFill>
                  <a:srgbClr val="0000FF"/>
                </a:solidFill>
                <a:latin typeface="arial" panose="020B0604020202020204" pitchFamily="34" charset="0"/>
              </a:rPr>
              <a:t>Yahusha </a:t>
            </a:r>
            <a:r>
              <a:rPr lang="en-CA" sz="2800" b="1" i="1" u="sng" dirty="0">
                <a:solidFill>
                  <a:srgbClr val="0000FF"/>
                </a:solidFill>
                <a:latin typeface="arial" panose="020B0604020202020204" pitchFamily="34" charset="0"/>
              </a:rPr>
              <a:t>SPOKE</a:t>
            </a:r>
            <a:r>
              <a:rPr lang="en-CA" sz="2800" u="sng" dirty="0">
                <a:solidFill>
                  <a:srgbClr val="0000FF"/>
                </a:solidFill>
                <a:latin typeface="arial" panose="020B0604020202020204" pitchFamily="34" charset="0"/>
              </a:rPr>
              <a:t> of </a:t>
            </a:r>
            <a:r>
              <a:rPr lang="en-CA" sz="2800" b="1" u="sng" dirty="0">
                <a:solidFill>
                  <a:srgbClr val="FF0000"/>
                </a:solidFill>
                <a:latin typeface="arial" panose="020B0604020202020204" pitchFamily="34" charset="0"/>
              </a:rPr>
              <a:t>di</a:t>
            </a:r>
            <a:r>
              <a:rPr lang="en-CA" sz="2800" b="1" dirty="0">
                <a:solidFill>
                  <a:srgbClr val="FF0000"/>
                </a:solidFill>
                <a:latin typeface="arial" panose="020B0604020202020204" pitchFamily="34" charset="0"/>
              </a:rPr>
              <a:t>pp</a:t>
            </a:r>
            <a:r>
              <a:rPr lang="en-CA" sz="2800" b="1" u="sng" dirty="0">
                <a:solidFill>
                  <a:srgbClr val="FF0000"/>
                </a:solidFill>
                <a:latin typeface="arial" panose="020B0604020202020204" pitchFamily="34" charset="0"/>
              </a:rPr>
              <a:t>in</a:t>
            </a:r>
            <a:r>
              <a:rPr lang="en-CA" sz="2800" b="1" dirty="0">
                <a:solidFill>
                  <a:srgbClr val="FF0000"/>
                </a:solidFill>
                <a:latin typeface="arial" panose="020B0604020202020204" pitchFamily="34" charset="0"/>
              </a:rPr>
              <a:t>g</a:t>
            </a:r>
            <a:r>
              <a:rPr lang="en-CA" sz="2800" dirty="0">
                <a:solidFill>
                  <a:srgbClr val="0000FF"/>
                </a:solidFill>
                <a:latin typeface="arial" panose="020B0604020202020204" pitchFamily="34" charset="0"/>
              </a:rPr>
              <a:t>   </a:t>
            </a:r>
            <a:r>
              <a:rPr lang="en-CA" sz="2800" dirty="0">
                <a:solidFill>
                  <a:schemeClr val="bg1"/>
                </a:solidFill>
                <a:latin typeface="arial" panose="020B0604020202020204" pitchFamily="34" charset="0"/>
              </a:rPr>
              <a:t>(</a:t>
            </a:r>
            <a:r>
              <a:rPr lang="en-CA" sz="2800" u="sng" dirty="0">
                <a:solidFill>
                  <a:srgbClr val="FF0000"/>
                </a:solidFill>
                <a:latin typeface="arial" panose="020B0604020202020204" pitchFamily="34" charset="0"/>
              </a:rPr>
              <a:t>G911</a:t>
            </a:r>
            <a:r>
              <a:rPr lang="en-CA" sz="2800" dirty="0">
                <a:solidFill>
                  <a:schemeClr val="bg1"/>
                </a:solidFill>
                <a:latin typeface="arial" panose="020B0604020202020204" pitchFamily="34" charset="0"/>
              </a:rPr>
              <a:t>) 			the sop into the liquid, thereby marking it, or </a:t>
            </a:r>
            <a:r>
              <a:rPr lang="en-CA" sz="2800" b="1" dirty="0">
                <a:solidFill>
                  <a:srgbClr val="0000FF"/>
                </a:solidFill>
                <a:latin typeface="arial" panose="020B0604020202020204" pitchFamily="34" charset="0"/>
              </a:rPr>
              <a:t>spiritually</a:t>
            </a:r>
            <a:r>
              <a:rPr lang="en-CA" sz="2800" dirty="0">
                <a:solidFill>
                  <a:schemeClr val="bg1"/>
                </a:solidFill>
                <a:latin typeface="arial" panose="020B0604020202020204" pitchFamily="34" charset="0"/>
              </a:rPr>
              <a:t>, 				permanently </a:t>
            </a:r>
            <a:r>
              <a:rPr lang="en-CA" sz="2800" b="1" dirty="0">
                <a:solidFill>
                  <a:srgbClr val="FF0000"/>
                </a:solidFill>
                <a:latin typeface="arial" panose="020B0604020202020204" pitchFamily="34" charset="0"/>
              </a:rPr>
              <a:t>staining</a:t>
            </a:r>
            <a:r>
              <a:rPr lang="en-CA" sz="2800" dirty="0">
                <a:solidFill>
                  <a:schemeClr val="bg1"/>
                </a:solidFill>
                <a:latin typeface="arial" panose="020B0604020202020204" pitchFamily="34" charset="0"/>
              </a:rPr>
              <a:t> the substance for its intended 					purpose?</a:t>
            </a:r>
            <a:br>
              <a:rPr lang="en-CA" sz="2800" dirty="0">
                <a:solidFill>
                  <a:schemeClr val="bg1"/>
                </a:solidFill>
                <a:latin typeface="arial" panose="020B0604020202020204" pitchFamily="34" charset="0"/>
              </a:rPr>
            </a:br>
            <a:r>
              <a:rPr lang="en-CA" sz="2800" dirty="0">
                <a:solidFill>
                  <a:schemeClr val="bg1"/>
                </a:solidFill>
                <a:latin typeface="arial" panose="020B0604020202020204" pitchFamily="34" charset="0"/>
              </a:rPr>
              <a:t> </a:t>
            </a:r>
          </a:p>
          <a:p>
            <a:r>
              <a:rPr lang="en-CA" sz="2800" dirty="0">
                <a:solidFill>
                  <a:schemeClr val="bg1"/>
                </a:solidFill>
                <a:latin typeface="arial" panose="020B0604020202020204" pitchFamily="34" charset="0"/>
              </a:rPr>
              <a:t>	</a:t>
            </a:r>
            <a:r>
              <a:rPr lang="en-CA" sz="2800" dirty="0">
                <a:solidFill>
                  <a:srgbClr val="0000FF"/>
                </a:solidFill>
                <a:latin typeface="arial" panose="020B0604020202020204" pitchFamily="34" charset="0"/>
              </a:rPr>
              <a:t>2.  </a:t>
            </a:r>
            <a:r>
              <a:rPr lang="en-CA" sz="2800" dirty="0">
                <a:solidFill>
                  <a:schemeClr val="bg1"/>
                </a:solidFill>
                <a:latin typeface="arial" panose="020B0604020202020204" pitchFamily="34" charset="0"/>
              </a:rPr>
              <a:t>Then in </a:t>
            </a:r>
            <a:r>
              <a:rPr lang="en-CA" sz="2800" dirty="0">
                <a:solidFill>
                  <a:srgbClr val="00B050"/>
                </a:solidFill>
                <a:latin typeface="arial" panose="020B0604020202020204" pitchFamily="34" charset="0"/>
              </a:rPr>
              <a:t>John 13:26</a:t>
            </a:r>
            <a:r>
              <a:rPr lang="en-CA" sz="2800" dirty="0">
                <a:solidFill>
                  <a:srgbClr val="C00000"/>
                </a:solidFill>
                <a:latin typeface="arial" panose="020B0604020202020204" pitchFamily="34" charset="0"/>
              </a:rPr>
              <a:t>b</a:t>
            </a:r>
            <a:r>
              <a:rPr lang="en-CA" sz="2800" dirty="0">
                <a:solidFill>
                  <a:schemeClr val="bg1"/>
                </a:solidFill>
                <a:latin typeface="arial" panose="020B0604020202020204" pitchFamily="34" charset="0"/>
              </a:rPr>
              <a:t> </a:t>
            </a:r>
            <a:r>
              <a:rPr lang="en-CA" sz="2800" dirty="0">
                <a:solidFill>
                  <a:srgbClr val="0000FF"/>
                </a:solidFill>
                <a:latin typeface="arial" panose="020B0604020202020204" pitchFamily="34" charset="0"/>
              </a:rPr>
              <a:t>Yahusha</a:t>
            </a:r>
            <a:r>
              <a:rPr lang="en-CA" sz="2800" dirty="0">
                <a:solidFill>
                  <a:schemeClr val="bg1"/>
                </a:solidFill>
                <a:latin typeface="arial" panose="020B0604020202020204" pitchFamily="34" charset="0"/>
              </a:rPr>
              <a:t> </a:t>
            </a:r>
            <a:r>
              <a:rPr lang="en-CA" sz="2800" b="1" i="1" dirty="0">
                <a:solidFill>
                  <a:schemeClr val="bg1"/>
                </a:solidFill>
                <a:latin typeface="arial" panose="020B0604020202020204" pitchFamily="34" charset="0"/>
              </a:rPr>
              <a:t>physically dipped   </a:t>
            </a:r>
            <a:r>
              <a:rPr lang="en-CA" sz="2800" i="1" dirty="0">
                <a:solidFill>
                  <a:schemeClr val="bg1"/>
                </a:solidFill>
                <a:latin typeface="arial" panose="020B0604020202020204" pitchFamily="34" charset="0"/>
              </a:rPr>
              <a:t>(</a:t>
            </a:r>
            <a:r>
              <a:rPr lang="en-CA" sz="2800" u="sng" dirty="0">
                <a:solidFill>
                  <a:srgbClr val="FF0000"/>
                </a:solidFill>
                <a:latin typeface="arial" panose="020B0604020202020204" pitchFamily="34" charset="0"/>
              </a:rPr>
              <a:t>G1686</a:t>
            </a:r>
            <a:r>
              <a:rPr lang="en-CA" sz="2800" i="1" dirty="0">
                <a:solidFill>
                  <a:schemeClr val="bg1"/>
                </a:solidFill>
                <a:latin typeface="arial" panose="020B0604020202020204" pitchFamily="34" charset="0"/>
              </a:rPr>
              <a:t>) 			</a:t>
            </a:r>
            <a:r>
              <a:rPr lang="en-CA" sz="2800" dirty="0">
                <a:solidFill>
                  <a:schemeClr val="bg1"/>
                </a:solidFill>
                <a:latin typeface="arial" panose="020B0604020202020204" pitchFamily="34" charset="0"/>
              </a:rPr>
              <a:t>the sop into the liquid, placing it in the mouth of Judas, 					pointedly marking the earthly source, for eternity, from whom 		the evil that was prophesied to befall Him would come.  </a:t>
            </a:r>
            <a:endParaRPr lang="en-US" sz="2800" dirty="0">
              <a:solidFill>
                <a:schemeClr val="bg1"/>
              </a:solidFill>
            </a:endParaRPr>
          </a:p>
        </p:txBody>
      </p:sp>
      <p:cxnSp>
        <p:nvCxnSpPr>
          <p:cNvPr id="4" name="Straight Arrow Connector 3"/>
          <p:cNvCxnSpPr/>
          <p:nvPr/>
        </p:nvCxnSpPr>
        <p:spPr>
          <a:xfrm>
            <a:off x="10643317" y="2438400"/>
            <a:ext cx="16933" cy="1617133"/>
          </a:xfrm>
          <a:prstGeom prst="straightConnector1">
            <a:avLst/>
          </a:prstGeom>
          <a:ln w="76200">
            <a:solidFill>
              <a:srgbClr val="990033"/>
            </a:solidFill>
            <a:headEnd type="triangle" w="med" len="med"/>
            <a:tailEnd type="triangle"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86385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4000">
              <a:srgbClr val="FF33CC"/>
            </a:gs>
            <a:gs pos="48000">
              <a:srgbClr val="FF0000"/>
            </a:gs>
            <a:gs pos="93000">
              <a:schemeClr val="tx1"/>
            </a:gs>
            <a:gs pos="74000">
              <a:srgbClr val="A40000"/>
            </a:gs>
          </a:gsLst>
          <a:lin ang="189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98706" y="6552134"/>
            <a:ext cx="399528" cy="305866"/>
          </a:xfrm>
        </p:spPr>
        <p:txBody>
          <a:bodyPr/>
          <a:lstStyle/>
          <a:p>
            <a:fld id="{6D22F896-40B5-4ADD-8801-0D06FADFA095}" type="slidenum">
              <a:rPr lang="en-US" sz="1200" smtClean="0"/>
              <a:t>6</a:t>
            </a:fld>
            <a:endParaRPr lang="en-US" sz="1200" dirty="0"/>
          </a:p>
        </p:txBody>
      </p:sp>
      <p:pic>
        <p:nvPicPr>
          <p:cNvPr id="2050" name="Picture 2" descr="https://sites.google.com/site/finalelijah/_/rsrc/1496729504274/lessons/archive-of-resources/psalm-22-6/crimson%20worm.png?height=235&amp;width=400"/>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11816" y="1523467"/>
            <a:ext cx="8577660" cy="5181600"/>
          </a:xfrm>
          <a:prstGeom prst="roundRect">
            <a:avLst>
              <a:gd name="adj" fmla="val 90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11816" y="117987"/>
            <a:ext cx="11641394" cy="1307689"/>
          </a:xfrm>
          <a:prstGeom prst="roundRect">
            <a:avLst/>
          </a:prstGeom>
          <a:solidFill>
            <a:schemeClr val="accent5">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rgbClr val="008080"/>
                </a:solidFill>
                <a:latin typeface="Georgia" panose="02040502050405020303" pitchFamily="18" charset="0"/>
              </a:rPr>
              <a:t>Psa</a:t>
            </a:r>
            <a:r>
              <a:rPr lang="en-US" sz="3600" dirty="0">
                <a:solidFill>
                  <a:srgbClr val="008080"/>
                </a:solidFill>
                <a:latin typeface="Georgia" panose="02040502050405020303" pitchFamily="18" charset="0"/>
              </a:rPr>
              <a:t> 22:6</a:t>
            </a:r>
            <a:r>
              <a:rPr lang="en-US" sz="3600" dirty="0">
                <a:solidFill>
                  <a:prstClr val="black"/>
                </a:solidFill>
                <a:latin typeface="Georgia" panose="02040502050405020303" pitchFamily="18" charset="0"/>
              </a:rPr>
              <a:t>  But </a:t>
            </a:r>
            <a:r>
              <a:rPr lang="en-US" sz="3600" dirty="0">
                <a:solidFill>
                  <a:prstClr val="black"/>
                </a:solidFill>
                <a:effectLst>
                  <a:glow rad="127000">
                    <a:srgbClr val="00FFFF"/>
                  </a:glow>
                </a:effectLst>
                <a:latin typeface="Georgia" panose="02040502050405020303" pitchFamily="18" charset="0"/>
              </a:rPr>
              <a:t>I am a worm</a:t>
            </a:r>
            <a:r>
              <a:rPr lang="en-US" sz="3600" dirty="0">
                <a:solidFill>
                  <a:prstClr val="black"/>
                </a:solidFill>
                <a:latin typeface="Georgia" panose="02040502050405020303" pitchFamily="18" charset="0"/>
              </a:rPr>
              <a:t>, and no man; A reproach of 				 men, and despised by the people. </a:t>
            </a:r>
          </a:p>
        </p:txBody>
      </p:sp>
      <p:sp>
        <p:nvSpPr>
          <p:cNvPr id="3" name="Rounded Rectangle 2"/>
          <p:cNvSpPr/>
          <p:nvPr/>
        </p:nvSpPr>
        <p:spPr>
          <a:xfrm>
            <a:off x="9021452" y="1632155"/>
            <a:ext cx="2931758" cy="5072911"/>
          </a:xfrm>
          <a:prstGeom prst="roundRect">
            <a:avLst/>
          </a:prstGeom>
          <a:solidFill>
            <a:schemeClr val="accent1">
              <a:lumMod val="60000"/>
              <a:lumOff val="40000"/>
            </a:schemeClr>
          </a:solidFill>
          <a:ln w="57150">
            <a:solidFill>
              <a:schemeClr val="bg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b="1" dirty="0">
                <a:ln>
                  <a:solidFill>
                    <a:srgbClr val="A40000"/>
                  </a:solidFill>
                </a:ln>
                <a:solidFill>
                  <a:srgbClr val="00FFFF"/>
                </a:solidFill>
              </a:rPr>
              <a:t>Yahusha identifies Himself with a lowly </a:t>
            </a:r>
            <a:br>
              <a:rPr lang="en-CA" sz="3600" b="1" dirty="0">
                <a:ln>
                  <a:solidFill>
                    <a:srgbClr val="A40000"/>
                  </a:solidFill>
                </a:ln>
                <a:solidFill>
                  <a:srgbClr val="00FFFF"/>
                </a:solidFill>
              </a:rPr>
            </a:br>
            <a:r>
              <a:rPr lang="en-CA" sz="3600" b="1" dirty="0">
                <a:ln>
                  <a:solidFill>
                    <a:srgbClr val="A40000"/>
                  </a:solidFill>
                </a:ln>
                <a:solidFill>
                  <a:srgbClr val="00FFFF"/>
                </a:solidFill>
              </a:rPr>
              <a:t>‘g</a:t>
            </a:r>
            <a:r>
              <a:rPr lang="en-CA" sz="3600" b="1" u="sng" dirty="0">
                <a:ln>
                  <a:solidFill>
                    <a:srgbClr val="A40000"/>
                  </a:solidFill>
                </a:ln>
                <a:solidFill>
                  <a:srgbClr val="00FFFF"/>
                </a:solidFill>
              </a:rPr>
              <a:t>rub</a:t>
            </a:r>
            <a:r>
              <a:rPr lang="en-CA" sz="3600" b="1" dirty="0">
                <a:ln>
                  <a:solidFill>
                    <a:srgbClr val="A40000"/>
                  </a:solidFill>
                </a:ln>
                <a:solidFill>
                  <a:srgbClr val="00FFFF"/>
                </a:solidFill>
              </a:rPr>
              <a:t> like’ creature of His own making!</a:t>
            </a:r>
          </a:p>
        </p:txBody>
      </p:sp>
    </p:spTree>
    <p:extLst>
      <p:ext uri="{BB962C8B-B14F-4D97-AF65-F5344CB8AC3E}">
        <p14:creationId xmlns:p14="http://schemas.microsoft.com/office/powerpoint/2010/main" val="4393087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37522" y="6629646"/>
            <a:ext cx="455032" cy="277598"/>
          </a:xfrm>
        </p:spPr>
        <p:txBody>
          <a:bodyPr/>
          <a:lstStyle/>
          <a:p>
            <a:fld id="{6D22F896-40B5-4ADD-8801-0D06FADFA095}" type="slidenum">
              <a:rPr lang="en-US" sz="1100" b="1" smtClean="0">
                <a:solidFill>
                  <a:schemeClr val="bg1"/>
                </a:solidFill>
              </a:rPr>
              <a:t>60</a:t>
            </a:fld>
            <a:endParaRPr lang="en-US" sz="1100" b="1" dirty="0">
              <a:solidFill>
                <a:schemeClr val="bg1"/>
              </a:solidFill>
            </a:endParaRPr>
          </a:p>
        </p:txBody>
      </p:sp>
      <p:sp>
        <p:nvSpPr>
          <p:cNvPr id="2" name="Rectangle 1"/>
          <p:cNvSpPr/>
          <p:nvPr/>
        </p:nvSpPr>
        <p:spPr>
          <a:xfrm>
            <a:off x="489270" y="315375"/>
            <a:ext cx="11183929" cy="639532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800" b="1" dirty="0">
              <a:solidFill>
                <a:srgbClr val="506373"/>
              </a:solidFill>
              <a:latin typeface="arial" panose="020B0604020202020204" pitchFamily="34" charset="0"/>
            </a:endParaRPr>
          </a:p>
          <a:p>
            <a:endParaRPr lang="en-CA" sz="2800" b="1" dirty="0">
              <a:solidFill>
                <a:srgbClr val="506373"/>
              </a:solidFill>
              <a:latin typeface="arial" panose="020B0604020202020204" pitchFamily="34" charset="0"/>
            </a:endParaRPr>
          </a:p>
          <a:p>
            <a:endParaRPr lang="en-CA" sz="2800" b="1" dirty="0">
              <a:solidFill>
                <a:srgbClr val="506373"/>
              </a:solidFill>
              <a:latin typeface="arial" panose="020B0604020202020204" pitchFamily="34" charset="0"/>
            </a:endParaRPr>
          </a:p>
          <a:p>
            <a:endParaRPr lang="en-CA" sz="2800" b="1" dirty="0">
              <a:solidFill>
                <a:srgbClr val="506373"/>
              </a:solidFill>
              <a:latin typeface="arial" panose="020B0604020202020204" pitchFamily="34" charset="0"/>
            </a:endParaRPr>
          </a:p>
          <a:p>
            <a:endParaRPr lang="en-CA" sz="2800" b="1" dirty="0">
              <a:solidFill>
                <a:srgbClr val="506373"/>
              </a:solidFill>
              <a:latin typeface="arial" panose="020B0604020202020204" pitchFamily="34" charset="0"/>
            </a:endParaRPr>
          </a:p>
          <a:p>
            <a:endParaRPr lang="en-CA" sz="2800" b="1" dirty="0">
              <a:solidFill>
                <a:srgbClr val="506373"/>
              </a:solidFill>
              <a:latin typeface="arial" panose="020B0604020202020204" pitchFamily="34" charset="0"/>
            </a:endParaRPr>
          </a:p>
          <a:p>
            <a:endParaRPr lang="en-CA" sz="2800" b="1" dirty="0">
              <a:solidFill>
                <a:srgbClr val="506373"/>
              </a:solidFill>
              <a:latin typeface="arial" panose="020B0604020202020204" pitchFamily="34" charset="0"/>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3673" y="1278190"/>
            <a:ext cx="9391650" cy="2949069"/>
          </a:xfrm>
          <a:prstGeom prst="rect">
            <a:avLst/>
          </a:prstGeom>
          <a:scene3d>
            <a:camera prst="orthographicFront"/>
            <a:lightRig rig="threePt" dir="t"/>
          </a:scene3d>
          <a:sp3d>
            <a:bevelT prst="angle"/>
          </a:sp3d>
        </p:spPr>
      </p:pic>
      <p:sp>
        <p:nvSpPr>
          <p:cNvPr id="6" name="Rectangle 5"/>
          <p:cNvSpPr/>
          <p:nvPr/>
        </p:nvSpPr>
        <p:spPr>
          <a:xfrm>
            <a:off x="1881044" y="1770189"/>
            <a:ext cx="2533650" cy="566737"/>
          </a:xfrm>
          <a:prstGeom prst="rect">
            <a:avLst/>
          </a:prstGeom>
          <a:noFill/>
          <a:ln w="57150">
            <a:solidFill>
              <a:srgbClr val="FF33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5900594" y="3228975"/>
            <a:ext cx="1493370" cy="508127"/>
          </a:xfrm>
          <a:prstGeom prst="rect">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4768610" y="1288818"/>
            <a:ext cx="3269130" cy="566737"/>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10091594" y="2752724"/>
            <a:ext cx="766762" cy="566737"/>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le 11"/>
          <p:cNvSpPr/>
          <p:nvPr/>
        </p:nvSpPr>
        <p:spPr>
          <a:xfrm>
            <a:off x="757055" y="5704756"/>
            <a:ext cx="5869868" cy="619125"/>
          </a:xfrm>
          <a:prstGeom prst="roundRect">
            <a:avLst/>
          </a:prstGeom>
          <a:solidFill>
            <a:srgbClr val="00FF99"/>
          </a:solidFill>
          <a:ln w="5715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F33CC"/>
                  </a:solidFill>
                </a:ln>
                <a:solidFill>
                  <a:srgbClr val="7030A0"/>
                </a:solidFill>
              </a:rPr>
              <a:t>H8138 Shaneh </a:t>
            </a:r>
            <a:r>
              <a:rPr lang="en-CA" sz="2800" u="sng" dirty="0">
                <a:ln>
                  <a:solidFill>
                    <a:srgbClr val="FF33CC"/>
                  </a:solidFill>
                </a:ln>
                <a:solidFill>
                  <a:srgbClr val="7030A0"/>
                </a:solidFill>
              </a:rPr>
              <a:t>to re</a:t>
            </a:r>
            <a:r>
              <a:rPr lang="en-CA" sz="2800" dirty="0">
                <a:ln>
                  <a:solidFill>
                    <a:srgbClr val="FF33CC"/>
                  </a:solidFill>
                </a:ln>
                <a:solidFill>
                  <a:srgbClr val="7030A0"/>
                </a:solidFill>
              </a:rPr>
              <a:t>p</a:t>
            </a:r>
            <a:r>
              <a:rPr lang="en-CA" sz="2800" u="sng" dirty="0">
                <a:ln>
                  <a:solidFill>
                    <a:srgbClr val="FF33CC"/>
                  </a:solidFill>
                </a:ln>
                <a:solidFill>
                  <a:srgbClr val="7030A0"/>
                </a:solidFill>
              </a:rPr>
              <a:t>eat</a:t>
            </a:r>
            <a:r>
              <a:rPr lang="en-CA" sz="2800" dirty="0">
                <a:ln>
                  <a:solidFill>
                    <a:srgbClr val="FF33CC"/>
                  </a:solidFill>
                </a:ln>
                <a:solidFill>
                  <a:srgbClr val="7030A0"/>
                </a:solidFill>
              </a:rPr>
              <a:t>, </a:t>
            </a:r>
            <a:r>
              <a:rPr lang="en-CA" sz="2800" u="sng" dirty="0">
                <a:ln>
                  <a:solidFill>
                    <a:srgbClr val="FF33CC"/>
                  </a:solidFill>
                </a:ln>
                <a:solidFill>
                  <a:srgbClr val="7030A0"/>
                </a:solidFill>
              </a:rPr>
              <a:t>do a</a:t>
            </a:r>
            <a:r>
              <a:rPr lang="en-CA" sz="2800" dirty="0">
                <a:ln>
                  <a:solidFill>
                    <a:srgbClr val="FF33CC"/>
                  </a:solidFill>
                </a:ln>
                <a:solidFill>
                  <a:srgbClr val="7030A0"/>
                </a:solidFill>
              </a:rPr>
              <a:t>g</a:t>
            </a:r>
            <a:r>
              <a:rPr lang="en-CA" sz="2800" u="sng" dirty="0">
                <a:ln>
                  <a:solidFill>
                    <a:srgbClr val="FF33CC"/>
                  </a:solidFill>
                </a:ln>
                <a:solidFill>
                  <a:srgbClr val="7030A0"/>
                </a:solidFill>
              </a:rPr>
              <a:t>ain</a:t>
            </a:r>
          </a:p>
        </p:txBody>
      </p:sp>
      <p:sp>
        <p:nvSpPr>
          <p:cNvPr id="17" name="Rounded Rectangle 16"/>
          <p:cNvSpPr/>
          <p:nvPr/>
        </p:nvSpPr>
        <p:spPr>
          <a:xfrm>
            <a:off x="2834570" y="4609720"/>
            <a:ext cx="3160247" cy="619125"/>
          </a:xfrm>
          <a:prstGeom prst="roundRect">
            <a:avLst/>
          </a:prstGeom>
          <a:solidFill>
            <a:schemeClr val="accent6">
              <a:lumMod val="20000"/>
              <a:lumOff val="80000"/>
            </a:schemeClr>
          </a:solidFill>
          <a:effectLst>
            <a:reflection blurRad="6350" stA="50000" endA="300" endPos="55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F33CC"/>
                  </a:solidFill>
                </a:ln>
                <a:solidFill>
                  <a:srgbClr val="00FFFF"/>
                </a:solidFill>
                <a:effectLst/>
              </a:rPr>
              <a:t>H8438  </a:t>
            </a:r>
            <a:r>
              <a:rPr lang="en-CA" sz="2800" dirty="0" err="1">
                <a:ln>
                  <a:solidFill>
                    <a:srgbClr val="FF33CC"/>
                  </a:solidFill>
                </a:ln>
                <a:solidFill>
                  <a:srgbClr val="00FFFF"/>
                </a:solidFill>
                <a:effectLst/>
              </a:rPr>
              <a:t>towlath</a:t>
            </a:r>
            <a:endParaRPr lang="en-CA" sz="2800" u="sng" dirty="0">
              <a:ln>
                <a:solidFill>
                  <a:srgbClr val="FF33CC"/>
                </a:solidFill>
              </a:ln>
              <a:solidFill>
                <a:srgbClr val="00FFFF"/>
              </a:solidFill>
              <a:effectLst/>
            </a:endParaRPr>
          </a:p>
        </p:txBody>
      </p:sp>
      <p:sp>
        <p:nvSpPr>
          <p:cNvPr id="24" name="Rounded Rectangle 23"/>
          <p:cNvSpPr/>
          <p:nvPr/>
        </p:nvSpPr>
        <p:spPr>
          <a:xfrm>
            <a:off x="671792" y="471867"/>
            <a:ext cx="7485802" cy="619125"/>
          </a:xfrm>
          <a:prstGeom prst="roundRect">
            <a:avLst/>
          </a:prstGeom>
          <a:solidFill>
            <a:schemeClr val="accent6">
              <a:lumMod val="20000"/>
              <a:lumOff val="80000"/>
            </a:schemeClr>
          </a:solidFill>
          <a:effectLst>
            <a:reflection blurRad="6350" stA="50000" endA="300" endPos="38500" dist="508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ln>
                  <a:solidFill>
                    <a:srgbClr val="FF33CC"/>
                  </a:solidFill>
                </a:ln>
                <a:solidFill>
                  <a:srgbClr val="00FFFF"/>
                </a:solidFill>
              </a:rPr>
              <a:t>H8144 (Shani) - coccus crimson, deep scarlet</a:t>
            </a:r>
            <a:endParaRPr lang="en-CA" sz="2800" u="sng" dirty="0">
              <a:ln>
                <a:solidFill>
                  <a:srgbClr val="FF33CC"/>
                </a:solidFill>
              </a:ln>
              <a:solidFill>
                <a:srgbClr val="00FFFF"/>
              </a:solidFill>
            </a:endParaRPr>
          </a:p>
        </p:txBody>
      </p:sp>
      <p:pic>
        <p:nvPicPr>
          <p:cNvPr id="18" name="Picture 17" descr="C:\Users\Rae\Desktop\crimson worm maggot.jpg"/>
          <p:cNvPicPr preferRelativeResize="0">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81935" y="4290039"/>
            <a:ext cx="3776421" cy="2383898"/>
          </a:xfrm>
          <a:prstGeom prst="roundRect">
            <a:avLst>
              <a:gd name="adj" fmla="val 1612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19" name="Straight Arrow Connector 18"/>
          <p:cNvCxnSpPr/>
          <p:nvPr/>
        </p:nvCxnSpPr>
        <p:spPr>
          <a:xfrm flipH="1" flipV="1">
            <a:off x="6967395" y="3737103"/>
            <a:ext cx="1085849" cy="1435322"/>
          </a:xfrm>
          <a:prstGeom prst="straightConnector1">
            <a:avLst/>
          </a:prstGeom>
          <a:ln w="76200">
            <a:solidFill>
              <a:srgbClr val="0000FF"/>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024773" y="3677712"/>
            <a:ext cx="939481" cy="1006615"/>
          </a:xfrm>
          <a:prstGeom prst="straightConnector1">
            <a:avLst/>
          </a:prstGeom>
          <a:ln w="76200">
            <a:solidFill>
              <a:srgbClr val="0000FF"/>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47869" y="962024"/>
            <a:ext cx="1716362" cy="489704"/>
          </a:xfrm>
          <a:prstGeom prst="straightConnector1">
            <a:avLst/>
          </a:prstGeom>
          <a:ln w="76200">
            <a:solidFill>
              <a:srgbClr val="0000FF"/>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ent Arrow 14"/>
          <p:cNvSpPr/>
          <p:nvPr/>
        </p:nvSpPr>
        <p:spPr>
          <a:xfrm flipV="1">
            <a:off x="1234129" y="962024"/>
            <a:ext cx="590549" cy="1374901"/>
          </a:xfrm>
          <a:prstGeom prst="bentArrow">
            <a:avLst>
              <a:gd name="adj1" fmla="val 25000"/>
              <a:gd name="adj2" fmla="val 48200"/>
              <a:gd name="adj3" fmla="val 41000"/>
              <a:gd name="adj4" fmla="val 43750"/>
            </a:avLst>
          </a:prstGeom>
          <a:gradFill>
            <a:gsLst>
              <a:gs pos="81000">
                <a:srgbClr val="00FFFF"/>
              </a:gs>
              <a:gs pos="66000">
                <a:schemeClr val="accent5">
                  <a:lumMod val="76000"/>
                  <a:alpha val="40000"/>
                </a:schemeClr>
              </a:gs>
              <a:gs pos="51000">
                <a:srgbClr val="FF0000"/>
              </a:gs>
            </a:gsLst>
            <a:lin ang="13500000" scaled="1"/>
          </a:gradFill>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Right Brace 2"/>
          <p:cNvSpPr/>
          <p:nvPr/>
        </p:nvSpPr>
        <p:spPr>
          <a:xfrm rot="16200000">
            <a:off x="9292159" y="128035"/>
            <a:ext cx="289073" cy="2090079"/>
          </a:xfrm>
          <a:prstGeom prst="rightBrace">
            <a:avLst>
              <a:gd name="adj1" fmla="val 93271"/>
              <a:gd name="adj2" fmla="val 63773"/>
            </a:avLst>
          </a:prstGeom>
          <a:solidFill>
            <a:srgbClr val="00FF00"/>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Rounded Rectangle 3"/>
          <p:cNvSpPr/>
          <p:nvPr/>
        </p:nvSpPr>
        <p:spPr>
          <a:xfrm>
            <a:off x="8511510" y="471866"/>
            <a:ext cx="2503813" cy="556671"/>
          </a:xfrm>
          <a:prstGeom prst="roundRect">
            <a:avLst>
              <a:gd name="adj" fmla="val 44273"/>
            </a:avLst>
          </a:prstGeom>
          <a:solidFill>
            <a:schemeClr val="bg2">
              <a:lumMod val="60000"/>
              <a:lumOff val="40000"/>
            </a:schemeClr>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Next Slide!</a:t>
            </a:r>
          </a:p>
        </p:txBody>
      </p:sp>
    </p:spTree>
    <p:extLst>
      <p:ext uri="{BB962C8B-B14F-4D97-AF65-F5344CB8AC3E}">
        <p14:creationId xmlns:p14="http://schemas.microsoft.com/office/powerpoint/2010/main" val="410853695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750"/>
                                        <p:tgtEl>
                                          <p:spTgt spid="17"/>
                                        </p:tgtEl>
                                      </p:cBhvr>
                                    </p:animEffect>
                                  </p:childTnLst>
                                </p:cTn>
                              </p:par>
                            </p:childTnLst>
                          </p:cTn>
                        </p:par>
                        <p:par>
                          <p:cTn id="8" fill="hold">
                            <p:stCondLst>
                              <p:cond delay="175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amond(out)">
                                      <p:cBhvr>
                                        <p:cTn id="16" dur="2000"/>
                                        <p:tgtEl>
                                          <p:spTgt spid="18"/>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17519" y="6614586"/>
            <a:ext cx="508666" cy="277598"/>
          </a:xfrm>
        </p:spPr>
        <p:txBody>
          <a:bodyPr/>
          <a:lstStyle/>
          <a:p>
            <a:fld id="{6D22F896-40B5-4ADD-8801-0D06FADFA095}" type="slidenum">
              <a:rPr lang="en-US" sz="1100" b="1" smtClean="0">
                <a:solidFill>
                  <a:schemeClr val="bg1"/>
                </a:solidFill>
              </a:rPr>
              <a:t>61</a:t>
            </a:fld>
            <a:endParaRPr lang="en-US" sz="1100" b="1" dirty="0">
              <a:solidFill>
                <a:schemeClr val="bg1"/>
              </a:solidFill>
            </a:endParaRPr>
          </a:p>
        </p:txBody>
      </p:sp>
      <p:sp>
        <p:nvSpPr>
          <p:cNvPr id="2" name="Rounded Rectangle 1"/>
          <p:cNvSpPr/>
          <p:nvPr/>
        </p:nvSpPr>
        <p:spPr>
          <a:xfrm>
            <a:off x="1972737" y="262466"/>
            <a:ext cx="8271932" cy="651933"/>
          </a:xfrm>
          <a:prstGeom prst="roundRect">
            <a:avLst>
              <a:gd name="adj" fmla="val 50000"/>
            </a:avLst>
          </a:prstGeom>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Significance of </a:t>
            </a:r>
            <a:r>
              <a:rPr lang="en-CA" sz="3200" u="sng" dirty="0">
                <a:solidFill>
                  <a:srgbClr val="0000FF"/>
                </a:solidFill>
              </a:rPr>
              <a:t>Shani</a:t>
            </a:r>
            <a:r>
              <a:rPr lang="en-CA" sz="3200" dirty="0"/>
              <a:t> (</a:t>
            </a:r>
            <a:r>
              <a:rPr lang="en-CA" sz="3200" dirty="0">
                <a:solidFill>
                  <a:srgbClr val="FF0000"/>
                </a:solidFill>
              </a:rPr>
              <a:t>double</a:t>
            </a:r>
            <a:r>
              <a:rPr lang="en-CA" sz="3200" dirty="0"/>
              <a:t>) in Isa 1:18.</a:t>
            </a:r>
          </a:p>
        </p:txBody>
      </p:sp>
      <p:sp>
        <p:nvSpPr>
          <p:cNvPr id="10" name="Rounded Rectangle 9"/>
          <p:cNvSpPr/>
          <p:nvPr/>
        </p:nvSpPr>
        <p:spPr>
          <a:xfrm>
            <a:off x="203200" y="2743200"/>
            <a:ext cx="11834830" cy="1625600"/>
          </a:xfrm>
          <a:prstGeom prst="roundRect">
            <a:avLst/>
          </a:prstGeom>
          <a:solidFill>
            <a:schemeClr val="bg1">
              <a:lumMod val="95000"/>
              <a:lumOff val="5000"/>
            </a:schemeClr>
          </a:solidFill>
          <a:ln w="762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905"/>
                <a:solidFill>
                  <a:srgbClr val="0070C0"/>
                </a:solidFill>
                <a:effectLst>
                  <a:innerShdw blurRad="69850" dist="43180" dir="5400000">
                    <a:srgbClr val="000000">
                      <a:alpha val="65000"/>
                    </a:srgbClr>
                  </a:innerShdw>
                </a:effectLst>
                <a:latin typeface="Calibri"/>
              </a:rPr>
              <a:t>Isa 1:18 </a:t>
            </a:r>
            <a:r>
              <a:rPr lang="en-US" sz="4400" b="1" dirty="0">
                <a:ln w="1905"/>
                <a:solidFill>
                  <a:srgbClr val="FFFF00"/>
                </a:solidFill>
                <a:effectLst>
                  <a:innerShdw blurRad="69850" dist="43180" dir="5400000">
                    <a:srgbClr val="000000">
                      <a:alpha val="65000"/>
                    </a:srgbClr>
                  </a:innerShdw>
                </a:effectLst>
                <a:latin typeface="Calibri"/>
              </a:rPr>
              <a:t>b</a:t>
            </a:r>
            <a:r>
              <a:rPr lang="en-US" sz="4400" b="1" dirty="0">
                <a:ln w="1905"/>
                <a:solidFill>
                  <a:srgbClr val="0070C0"/>
                </a:solidFill>
                <a:effectLst>
                  <a:innerShdw blurRad="69850" dist="43180" dir="5400000">
                    <a:srgbClr val="000000">
                      <a:alpha val="65000"/>
                    </a:srgbClr>
                  </a:innerShdw>
                </a:effectLst>
                <a:latin typeface="Calibri"/>
              </a:rPr>
              <a:t> … though your </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sin </a:t>
            </a:r>
            <a:r>
              <a:rPr lang="en-US" sz="4400" b="1" dirty="0">
                <a:ln w="1905"/>
                <a:solidFill>
                  <a:srgbClr val="0070C0"/>
                </a:solidFill>
                <a:effectLst>
                  <a:innerShdw blurRad="69850" dist="43180" dir="5400000">
                    <a:srgbClr val="000000">
                      <a:alpha val="65000"/>
                    </a:srgbClr>
                  </a:innerShdw>
                </a:effectLst>
                <a:latin typeface="Calibri"/>
              </a:rPr>
              <a:t>be as </a:t>
            </a:r>
            <a:r>
              <a:rPr lang="en-US" sz="4400" b="1" dirty="0">
                <a:ln w="1905"/>
                <a:solidFill>
                  <a:srgbClr val="FF0000"/>
                </a:solidFill>
                <a:effectLst>
                  <a:glow rad="127000">
                    <a:srgbClr val="FFFF00"/>
                  </a:glow>
                  <a:innerShdw blurRad="69850" dist="43180" dir="5400000">
                    <a:srgbClr val="000000">
                      <a:alpha val="65000"/>
                    </a:srgbClr>
                  </a:innerShdw>
                </a:effectLst>
                <a:latin typeface="Arial Black" panose="020B0A04020102020204" pitchFamily="34" charset="0"/>
              </a:rPr>
              <a:t>scarlet</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a:t>
            </a:r>
            <a:r>
              <a:rPr lang="en-US" sz="4400" b="1" dirty="0">
                <a:ln w="1905"/>
                <a:solidFill>
                  <a:srgbClr val="0070C0"/>
                </a:solidFill>
                <a:effectLst>
                  <a:innerShdw blurRad="69850" dist="43180" dir="5400000">
                    <a:srgbClr val="000000">
                      <a:alpha val="65000"/>
                    </a:srgbClr>
                  </a:innerShdw>
                </a:effectLst>
                <a:latin typeface="Calibri"/>
              </a:rPr>
              <a:t> they shall be as </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Arial Black" panose="020B0A04020102020204" pitchFamily="34" charset="0"/>
              </a:rPr>
              <a:t>WHITE</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Calibri"/>
              </a:rPr>
              <a:t> </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Arial Black" panose="020B0A04020102020204" pitchFamily="34" charset="0"/>
              </a:rPr>
              <a:t>AS SNOW; </a:t>
            </a:r>
            <a:endParaRPr lang="en-CA" sz="4400" dirty="0">
              <a:latin typeface="Arial Black" panose="020B0A04020102020204" pitchFamily="34" charset="0"/>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204" y="1134532"/>
            <a:ext cx="11685826" cy="1140982"/>
          </a:xfrm>
          <a:prstGeom prst="rect">
            <a:avLst/>
          </a:prstGeom>
        </p:spPr>
      </p:pic>
      <p:sp>
        <p:nvSpPr>
          <p:cNvPr id="3" name="Rounded Rectangle 2"/>
          <p:cNvSpPr/>
          <p:nvPr/>
        </p:nvSpPr>
        <p:spPr>
          <a:xfrm>
            <a:off x="5071534" y="1134532"/>
            <a:ext cx="914400" cy="1140981"/>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a:off x="5977467" y="2184400"/>
            <a:ext cx="3089531" cy="809057"/>
          </a:xfrm>
          <a:prstGeom prst="straightConnector1">
            <a:avLst/>
          </a:prstGeom>
          <a:ln w="76200">
            <a:solidFill>
              <a:srgbClr val="0000FF"/>
            </a:solidFill>
            <a:tailEnd type="triangle"/>
          </a:ln>
          <a:effectLst>
            <a:glow rad="127000">
              <a:srgbClr val="FFFF00"/>
            </a:glow>
          </a:effectLst>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203200" y="4605867"/>
            <a:ext cx="11760199" cy="2008718"/>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accent5">
                    <a:lumMod val="75000"/>
                  </a:schemeClr>
                </a:solidFill>
              </a:rPr>
              <a:t>Yahusha says – though your sins are of a “</a:t>
            </a:r>
            <a:r>
              <a:rPr lang="en-CA" sz="4000" dirty="0">
                <a:solidFill>
                  <a:schemeClr val="accent5">
                    <a:lumMod val="75000"/>
                  </a:schemeClr>
                </a:solidFill>
                <a:effectLst>
                  <a:glow rad="127000">
                    <a:srgbClr val="00FF00"/>
                  </a:glow>
                </a:effectLst>
              </a:rPr>
              <a:t>double dip</a:t>
            </a:r>
            <a:r>
              <a:rPr lang="en-CA" sz="4000" dirty="0">
                <a:solidFill>
                  <a:schemeClr val="accent5">
                    <a:lumMod val="75000"/>
                  </a:schemeClr>
                </a:solidFill>
              </a:rPr>
              <a:t>”, a </a:t>
            </a:r>
            <a:r>
              <a:rPr lang="en-CA" sz="4000" u="sng" dirty="0">
                <a:solidFill>
                  <a:schemeClr val="bg1"/>
                </a:solidFill>
              </a:rPr>
              <a:t>DEEP HABITUAL PERSISTENT EVIL</a:t>
            </a:r>
            <a:r>
              <a:rPr lang="en-CA" sz="4000" dirty="0">
                <a:solidFill>
                  <a:schemeClr val="accent5">
                    <a:lumMod val="75000"/>
                  </a:schemeClr>
                </a:solidFill>
              </a:rPr>
              <a:t>, I will remove them and make them whiter than snow.</a:t>
            </a:r>
          </a:p>
        </p:txBody>
      </p:sp>
    </p:spTree>
    <p:extLst>
      <p:ext uri="{BB962C8B-B14F-4D97-AF65-F5344CB8AC3E}">
        <p14:creationId xmlns:p14="http://schemas.microsoft.com/office/powerpoint/2010/main" val="17326528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17519" y="6614586"/>
            <a:ext cx="508666" cy="277598"/>
          </a:xfrm>
        </p:spPr>
        <p:txBody>
          <a:bodyPr/>
          <a:lstStyle/>
          <a:p>
            <a:fld id="{6D22F896-40B5-4ADD-8801-0D06FADFA095}" type="slidenum">
              <a:rPr lang="en-US" sz="1100" b="1" smtClean="0">
                <a:solidFill>
                  <a:schemeClr val="bg1"/>
                </a:solidFill>
              </a:rPr>
              <a:t>62</a:t>
            </a:fld>
            <a:endParaRPr lang="en-US" sz="1100" b="1" dirty="0">
              <a:solidFill>
                <a:schemeClr val="bg1"/>
              </a:solidFill>
            </a:endParaRPr>
          </a:p>
        </p:txBody>
      </p:sp>
      <p:sp>
        <p:nvSpPr>
          <p:cNvPr id="2" name="Rounded Rectangle 1"/>
          <p:cNvSpPr/>
          <p:nvPr/>
        </p:nvSpPr>
        <p:spPr>
          <a:xfrm>
            <a:off x="1972737" y="262466"/>
            <a:ext cx="8271932" cy="651933"/>
          </a:xfrm>
          <a:prstGeom prst="roundRect">
            <a:avLst>
              <a:gd name="adj" fmla="val 50000"/>
            </a:avLst>
          </a:prstGeom>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Significance of </a:t>
            </a:r>
            <a:r>
              <a:rPr lang="en-CA" sz="3200" u="sng" dirty="0">
                <a:solidFill>
                  <a:srgbClr val="0000FF"/>
                </a:solidFill>
              </a:rPr>
              <a:t>A SINGLE DI</a:t>
            </a:r>
            <a:r>
              <a:rPr lang="en-CA" sz="3200" dirty="0">
                <a:solidFill>
                  <a:srgbClr val="0000FF"/>
                </a:solidFill>
              </a:rPr>
              <a:t>P </a:t>
            </a:r>
            <a:r>
              <a:rPr lang="en-CA" sz="3200" dirty="0"/>
              <a:t>in Isa 1:18.</a:t>
            </a:r>
          </a:p>
        </p:txBody>
      </p:sp>
      <p:sp>
        <p:nvSpPr>
          <p:cNvPr id="10" name="Rounded Rectangle 9"/>
          <p:cNvSpPr/>
          <p:nvPr/>
        </p:nvSpPr>
        <p:spPr>
          <a:xfrm>
            <a:off x="203200" y="2700867"/>
            <a:ext cx="11834830" cy="1482715"/>
          </a:xfrm>
          <a:prstGeom prst="roundRect">
            <a:avLst/>
          </a:prstGeom>
          <a:solidFill>
            <a:schemeClr val="bg1">
              <a:lumMod val="95000"/>
              <a:lumOff val="5000"/>
            </a:schemeClr>
          </a:solidFill>
          <a:ln w="762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905"/>
                <a:solidFill>
                  <a:srgbClr val="0070C0"/>
                </a:solidFill>
                <a:effectLst>
                  <a:innerShdw blurRad="69850" dist="43180" dir="5400000">
                    <a:srgbClr val="000000">
                      <a:alpha val="65000"/>
                    </a:srgbClr>
                  </a:innerShdw>
                </a:effectLst>
                <a:latin typeface="Calibri"/>
              </a:rPr>
              <a:t>Isa 1:18 </a:t>
            </a:r>
            <a:r>
              <a:rPr lang="en-US" sz="4400" b="1" dirty="0">
                <a:ln w="1905"/>
                <a:solidFill>
                  <a:srgbClr val="FFFF00"/>
                </a:solidFill>
                <a:effectLst>
                  <a:innerShdw blurRad="69850" dist="43180" dir="5400000">
                    <a:srgbClr val="000000">
                      <a:alpha val="65000"/>
                    </a:srgbClr>
                  </a:innerShdw>
                </a:effectLst>
                <a:latin typeface="Calibri"/>
              </a:rPr>
              <a:t>c</a:t>
            </a:r>
            <a:r>
              <a:rPr lang="en-US" sz="4400" b="1" dirty="0">
                <a:ln w="1905"/>
                <a:solidFill>
                  <a:srgbClr val="0070C0"/>
                </a:solidFill>
                <a:effectLst>
                  <a:innerShdw blurRad="69850" dist="43180" dir="5400000">
                    <a:srgbClr val="000000">
                      <a:alpha val="65000"/>
                    </a:srgbClr>
                  </a:innerShdw>
                </a:effectLst>
                <a:latin typeface="Calibri"/>
              </a:rPr>
              <a:t> …</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Arial Black" panose="020B0A04020102020204" pitchFamily="34" charset="0"/>
              </a:rPr>
              <a:t> </a:t>
            </a:r>
            <a:r>
              <a:rPr lang="en-US" sz="4400" b="1" dirty="0">
                <a:ln w="1905"/>
                <a:solidFill>
                  <a:srgbClr val="0070C0"/>
                </a:solidFill>
                <a:effectLst>
                  <a:innerShdw blurRad="69850" dist="43180" dir="5400000">
                    <a:srgbClr val="000000">
                      <a:alpha val="65000"/>
                    </a:srgbClr>
                  </a:innerShdw>
                </a:effectLst>
                <a:latin typeface="Calibri"/>
              </a:rPr>
              <a:t>though they be </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red</a:t>
            </a:r>
            <a:r>
              <a:rPr lang="en-US" sz="4400" b="1" dirty="0">
                <a:ln w="1905"/>
                <a:solidFill>
                  <a:srgbClr val="0070C0"/>
                </a:solidFill>
                <a:effectLst>
                  <a:innerShdw blurRad="69850" dist="43180" dir="5400000">
                    <a:srgbClr val="000000">
                      <a:alpha val="65000"/>
                    </a:srgbClr>
                  </a:innerShdw>
                </a:effectLst>
                <a:latin typeface="Calibri"/>
              </a:rPr>
              <a:t> like </a:t>
            </a:r>
            <a:r>
              <a:rPr lang="en-US" sz="4400" b="1" dirty="0">
                <a:ln w="1905"/>
                <a:solidFill>
                  <a:srgbClr val="FF0000"/>
                </a:solidFill>
                <a:effectLst>
                  <a:innerShdw blurRad="69850" dist="43180" dir="5400000">
                    <a:srgbClr val="000000">
                      <a:alpha val="65000"/>
                    </a:srgbClr>
                  </a:innerShdw>
                </a:effectLst>
                <a:latin typeface="Arial Black" panose="020B0A04020102020204" pitchFamily="34" charset="0"/>
              </a:rPr>
              <a:t>crimson </a:t>
            </a:r>
            <a:r>
              <a:rPr lang="en-US" sz="4400" b="1" dirty="0">
                <a:ln w="1905"/>
                <a:solidFill>
                  <a:srgbClr val="0070C0"/>
                </a:solidFill>
                <a:effectLst>
                  <a:innerShdw blurRad="69850" dist="43180" dir="5400000">
                    <a:srgbClr val="000000">
                      <a:alpha val="65000"/>
                    </a:srgbClr>
                  </a:innerShdw>
                </a:effectLst>
                <a:latin typeface="Calibri"/>
              </a:rPr>
              <a:t>they shall be </a:t>
            </a:r>
            <a:r>
              <a:rPr lang="en-US" sz="4400" b="1" dirty="0">
                <a:ln w="1905">
                  <a:solidFill>
                    <a:prstClr val="white"/>
                  </a:solidFill>
                </a:ln>
                <a:solidFill>
                  <a:prstClr val="white"/>
                </a:solidFill>
                <a:effectLst>
                  <a:glow rad="127000">
                    <a:srgbClr val="C00000"/>
                  </a:glow>
                  <a:innerShdw blurRad="69850" dist="43180" dir="5400000">
                    <a:srgbClr val="000000">
                      <a:alpha val="65000"/>
                    </a:srgbClr>
                  </a:innerShdw>
                </a:effectLst>
                <a:latin typeface="Arial Black" panose="020B0A04020102020204" pitchFamily="34" charset="0"/>
              </a:rPr>
              <a:t>as wool.</a:t>
            </a:r>
            <a:endParaRPr lang="en-CA" sz="4400" dirty="0">
              <a:latin typeface="Arial Black" panose="020B0A04020102020204" pitchFamily="34" charset="0"/>
            </a:endParaRP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204" y="1134532"/>
            <a:ext cx="11685826" cy="1140982"/>
          </a:xfrm>
          <a:prstGeom prst="rect">
            <a:avLst/>
          </a:prstGeom>
        </p:spPr>
      </p:pic>
      <p:sp>
        <p:nvSpPr>
          <p:cNvPr id="12" name="Rounded Rectangle 11"/>
          <p:cNvSpPr/>
          <p:nvPr/>
        </p:nvSpPr>
        <p:spPr>
          <a:xfrm>
            <a:off x="1862667" y="1151626"/>
            <a:ext cx="1430865" cy="1140981"/>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a:off x="2810933" y="1854949"/>
            <a:ext cx="219650" cy="121"/>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63986" y="1854949"/>
            <a:ext cx="3948913" cy="108246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21" name="Bent Arrow 20"/>
          <p:cNvSpPr/>
          <p:nvPr/>
        </p:nvSpPr>
        <p:spPr>
          <a:xfrm rot="5400000">
            <a:off x="6323114" y="-1202478"/>
            <a:ext cx="627709" cy="7652072"/>
          </a:xfrm>
          <a:prstGeom prst="bentArrow">
            <a:avLst>
              <a:gd name="adj1" fmla="val 12108"/>
              <a:gd name="adj2" fmla="val 50000"/>
              <a:gd name="adj3" fmla="val 44732"/>
              <a:gd name="adj4" fmla="val 43750"/>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3" name="Straight Connector 22"/>
          <p:cNvCxnSpPr/>
          <p:nvPr/>
        </p:nvCxnSpPr>
        <p:spPr>
          <a:xfrm>
            <a:off x="2485511" y="1817629"/>
            <a:ext cx="358461" cy="559038"/>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pic>
        <p:nvPicPr>
          <p:cNvPr id="24" name="Picture 23" descr="C:\Users\Rae\Desktop\crimson worm maggot.jpg"/>
          <p:cNvPicPr preferRelativeResize="0">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9254552" y="3390067"/>
            <a:ext cx="2416906" cy="1525695"/>
          </a:xfrm>
          <a:prstGeom prst="roundRect">
            <a:avLst>
              <a:gd name="adj" fmla="val 1612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7" name="Rounded Rectangle 26"/>
          <p:cNvSpPr/>
          <p:nvPr/>
        </p:nvSpPr>
        <p:spPr>
          <a:xfrm>
            <a:off x="567271" y="4304962"/>
            <a:ext cx="8528105" cy="2416851"/>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accent5">
                    <a:lumMod val="75000"/>
                  </a:schemeClr>
                </a:solidFill>
              </a:rPr>
              <a:t>Yahusha says – </a:t>
            </a:r>
            <a:r>
              <a:rPr lang="en-CA" sz="4000" dirty="0">
                <a:solidFill>
                  <a:srgbClr val="7E002A"/>
                </a:solidFill>
              </a:rPr>
              <a:t>even your sins which are not habitually entrenched in your normal life, of them I will cleanse you and make you as wool.</a:t>
            </a:r>
          </a:p>
        </p:txBody>
      </p:sp>
      <p:sp>
        <p:nvSpPr>
          <p:cNvPr id="4" name="Rounded Rectangular Callout 3"/>
          <p:cNvSpPr/>
          <p:nvPr/>
        </p:nvSpPr>
        <p:spPr>
          <a:xfrm>
            <a:off x="3472774" y="1035778"/>
            <a:ext cx="2305456" cy="599037"/>
          </a:xfrm>
          <a:prstGeom prst="wedgeRoundRectCallout">
            <a:avLst>
              <a:gd name="adj1" fmla="val -59095"/>
              <a:gd name="adj2" fmla="val 70650"/>
              <a:gd name="adj3" fmla="val 16667"/>
            </a:avLst>
          </a:prstGeom>
          <a:solidFill>
            <a:schemeClr val="accent2"/>
          </a:solidFill>
          <a:ln w="3810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u="sng" dirty="0">
                <a:solidFill>
                  <a:srgbClr val="FF0066"/>
                </a:solidFill>
              </a:rPr>
              <a:t>DOM</a:t>
            </a:r>
            <a:r>
              <a:rPr lang="en-CA" sz="2800" dirty="0">
                <a:solidFill>
                  <a:srgbClr val="7E002A"/>
                </a:solidFill>
              </a:rPr>
              <a:t> - Blood</a:t>
            </a:r>
          </a:p>
        </p:txBody>
      </p:sp>
    </p:spTree>
    <p:extLst>
      <p:ext uri="{BB962C8B-B14F-4D97-AF65-F5344CB8AC3E}">
        <p14:creationId xmlns:p14="http://schemas.microsoft.com/office/powerpoint/2010/main" val="310323826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1250"/>
                                        <p:tgtEl>
                                          <p:spTgt spid="19"/>
                                        </p:tgtEl>
                                      </p:cBhvr>
                                    </p:animEffect>
                                  </p:childTnLst>
                                </p:cTn>
                              </p:par>
                            </p:childTnLst>
                          </p:cTn>
                        </p:par>
                        <p:par>
                          <p:cTn id="19" fill="hold">
                            <p:stCondLst>
                              <p:cond delay="2250"/>
                            </p:stCondLst>
                            <p:childTnLst>
                              <p:par>
                                <p:cTn id="20" presetID="21"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12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1250"/>
                                        <p:tgtEl>
                                          <p:spTgt spid="21"/>
                                        </p:tgtEl>
                                      </p:cBhvr>
                                    </p:animEffect>
                                  </p:childTnLst>
                                </p:cTn>
                              </p:par>
                            </p:childTnLst>
                          </p:cTn>
                        </p:par>
                        <p:par>
                          <p:cTn id="31" fill="hold">
                            <p:stCondLst>
                              <p:cond delay="1250"/>
                            </p:stCondLst>
                            <p:childTnLst>
                              <p:par>
                                <p:cTn id="32" presetID="8" presetClass="entr" presetSubtype="32"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amond(out)">
                                      <p:cBhvr>
                                        <p:cTn id="34" dur="2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circle(in)">
                                      <p:cBhvr>
                                        <p:cTn id="3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7"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17519" y="6614586"/>
            <a:ext cx="508666" cy="277598"/>
          </a:xfrm>
        </p:spPr>
        <p:txBody>
          <a:bodyPr/>
          <a:lstStyle/>
          <a:p>
            <a:fld id="{6D22F896-40B5-4ADD-8801-0D06FADFA095}" type="slidenum">
              <a:rPr lang="en-US" sz="1100" b="1" smtClean="0">
                <a:solidFill>
                  <a:schemeClr val="bg1"/>
                </a:solidFill>
              </a:rPr>
              <a:t>63</a:t>
            </a:fld>
            <a:endParaRPr lang="en-US" sz="1100" b="1" dirty="0">
              <a:solidFill>
                <a:schemeClr val="bg1"/>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1949" y="200026"/>
            <a:ext cx="9324976" cy="2419350"/>
          </a:xfrm>
          <a:prstGeom prst="rect">
            <a:avLst/>
          </a:prstGeom>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1443" y="2657808"/>
            <a:ext cx="9353548" cy="3947780"/>
          </a:xfrm>
          <a:prstGeom prst="rect">
            <a:avLst/>
          </a:prstGeom>
        </p:spPr>
      </p:pic>
      <p:sp>
        <p:nvSpPr>
          <p:cNvPr id="6" name="Rectangle 5"/>
          <p:cNvSpPr/>
          <p:nvPr/>
        </p:nvSpPr>
        <p:spPr>
          <a:xfrm>
            <a:off x="361949" y="1118856"/>
            <a:ext cx="9353550" cy="1500520"/>
          </a:xfrm>
          <a:prstGeom prst="rect">
            <a:avLst/>
          </a:prstGeom>
          <a:noFill/>
          <a:ln w="57150">
            <a:solidFill>
              <a:srgbClr val="FF33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2491441" y="3162842"/>
            <a:ext cx="9353550" cy="3429000"/>
          </a:xfrm>
          <a:prstGeom prst="rect">
            <a:avLst/>
          </a:prstGeom>
          <a:noFill/>
          <a:ln w="57150">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Connector 7"/>
          <p:cNvCxnSpPr/>
          <p:nvPr/>
        </p:nvCxnSpPr>
        <p:spPr>
          <a:xfrm>
            <a:off x="2578526" y="4096830"/>
            <a:ext cx="1933575" cy="0"/>
          </a:xfrm>
          <a:prstGeom prst="line">
            <a:avLst/>
          </a:prstGeom>
          <a:ln w="57150">
            <a:solidFill>
              <a:srgbClr val="FF33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58259" y="4592422"/>
            <a:ext cx="6696075" cy="28575"/>
          </a:xfrm>
          <a:prstGeom prst="line">
            <a:avLst/>
          </a:prstGeom>
          <a:ln w="57150">
            <a:solidFill>
              <a:srgbClr val="FF33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86781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52447" y="6614586"/>
            <a:ext cx="473738" cy="277598"/>
          </a:xfrm>
        </p:spPr>
        <p:txBody>
          <a:bodyPr/>
          <a:lstStyle/>
          <a:p>
            <a:fld id="{6D22F896-40B5-4ADD-8801-0D06FADFA095}" type="slidenum">
              <a:rPr lang="en-US" sz="1100" b="1" smtClean="0">
                <a:solidFill>
                  <a:schemeClr val="bg1"/>
                </a:solidFill>
              </a:rPr>
              <a:t>64</a:t>
            </a:fld>
            <a:endParaRPr lang="en-US" sz="1100" b="1" dirty="0">
              <a:solidFill>
                <a:schemeClr val="bg1"/>
              </a:solidFill>
            </a:endParaRPr>
          </a:p>
        </p:txBody>
      </p:sp>
      <p:sp>
        <p:nvSpPr>
          <p:cNvPr id="2" name="Rectangle 1"/>
          <p:cNvSpPr/>
          <p:nvPr/>
        </p:nvSpPr>
        <p:spPr>
          <a:xfrm>
            <a:off x="7143749" y="323850"/>
            <a:ext cx="4701241" cy="621982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2060"/>
                </a:solidFill>
              </a:rPr>
              <a:t>This quote is from the </a:t>
            </a:r>
            <a:r>
              <a:rPr lang="en-US" sz="2800" dirty="0" err="1">
                <a:solidFill>
                  <a:srgbClr val="002060"/>
                </a:solidFill>
              </a:rPr>
              <a:t>Gesenius</a:t>
            </a:r>
            <a:r>
              <a:rPr lang="en-US" sz="2800" dirty="0">
                <a:solidFill>
                  <a:srgbClr val="002060"/>
                </a:solidFill>
              </a:rPr>
              <a:t> Hebrew-</a:t>
            </a:r>
            <a:r>
              <a:rPr lang="en-US" sz="2800" dirty="0" err="1">
                <a:solidFill>
                  <a:srgbClr val="002060"/>
                </a:solidFill>
              </a:rPr>
              <a:t>Chaldee</a:t>
            </a:r>
            <a:r>
              <a:rPr lang="en-US" sz="2800" dirty="0">
                <a:solidFill>
                  <a:srgbClr val="002060"/>
                </a:solidFill>
              </a:rPr>
              <a:t> Lexicon. (BLB)</a:t>
            </a:r>
          </a:p>
          <a:p>
            <a:endParaRPr lang="en-US" sz="2800" dirty="0">
              <a:solidFill>
                <a:srgbClr val="002060"/>
              </a:solidFill>
            </a:endParaRPr>
          </a:p>
          <a:p>
            <a:r>
              <a:rPr lang="en-US" sz="2800" dirty="0">
                <a:solidFill>
                  <a:srgbClr val="002060"/>
                </a:solidFill>
              </a:rPr>
              <a:t>We begin to see that the first dip rendered a brilliant crimson </a:t>
            </a:r>
            <a:r>
              <a:rPr lang="en-US" sz="2800" dirty="0" err="1">
                <a:solidFill>
                  <a:srgbClr val="002060"/>
                </a:solidFill>
              </a:rPr>
              <a:t>colour</a:t>
            </a:r>
            <a:r>
              <a:rPr lang="en-US" sz="2800" dirty="0">
                <a:solidFill>
                  <a:srgbClr val="002060"/>
                </a:solidFill>
              </a:rPr>
              <a:t>. </a:t>
            </a:r>
          </a:p>
          <a:p>
            <a:r>
              <a:rPr lang="en-US" sz="2800" dirty="0">
                <a:solidFill>
                  <a:srgbClr val="002060"/>
                </a:solidFill>
              </a:rPr>
              <a:t>The </a:t>
            </a:r>
            <a:r>
              <a:rPr lang="en-US" sz="2800" b="1" dirty="0" err="1">
                <a:solidFill>
                  <a:srgbClr val="0000FF"/>
                </a:solidFill>
                <a:effectLst>
                  <a:glow rad="127000">
                    <a:srgbClr val="66FFCC"/>
                  </a:glow>
                </a:effectLst>
              </a:rPr>
              <a:t>shani</a:t>
            </a:r>
            <a:r>
              <a:rPr lang="en-US" sz="2800" b="1" dirty="0">
                <a:solidFill>
                  <a:srgbClr val="0000FF"/>
                </a:solidFill>
                <a:effectLst>
                  <a:glow rad="127000">
                    <a:srgbClr val="66FFCC"/>
                  </a:glow>
                </a:effectLst>
              </a:rPr>
              <a:t> </a:t>
            </a:r>
            <a:r>
              <a:rPr lang="en-US" sz="2800" dirty="0">
                <a:solidFill>
                  <a:srgbClr val="002060"/>
                </a:solidFill>
              </a:rPr>
              <a:t>(second) dipping produced an </a:t>
            </a:r>
            <a:br>
              <a:rPr lang="en-US" sz="2800" dirty="0">
                <a:solidFill>
                  <a:srgbClr val="002060"/>
                </a:solidFill>
              </a:rPr>
            </a:br>
            <a:r>
              <a:rPr lang="en-US" sz="2800" dirty="0">
                <a:solidFill>
                  <a:srgbClr val="002060"/>
                </a:solidFill>
              </a:rPr>
              <a:t>	</a:t>
            </a:r>
            <a:r>
              <a:rPr lang="en-US" sz="2800" b="1" dirty="0">
                <a:ln>
                  <a:solidFill>
                    <a:srgbClr val="0000FF"/>
                  </a:solidFill>
                </a:ln>
                <a:solidFill>
                  <a:schemeClr val="accent5">
                    <a:lumMod val="75000"/>
                  </a:schemeClr>
                </a:solidFill>
              </a:rPr>
              <a:t>INTENTIONAL PURPLE 			(Royalty) </a:t>
            </a:r>
            <a:br>
              <a:rPr lang="en-US" sz="2800" b="1" dirty="0">
                <a:ln>
                  <a:solidFill>
                    <a:srgbClr val="0000FF"/>
                  </a:solidFill>
                </a:ln>
                <a:solidFill>
                  <a:schemeClr val="accent5">
                    <a:lumMod val="75000"/>
                  </a:schemeClr>
                </a:solidFill>
              </a:rPr>
            </a:br>
            <a:r>
              <a:rPr lang="en-US" sz="2800" b="1" dirty="0">
                <a:ln>
                  <a:solidFill>
                    <a:srgbClr val="0000FF"/>
                  </a:solidFill>
                </a:ln>
                <a:solidFill>
                  <a:schemeClr val="accent5">
                    <a:lumMod val="75000"/>
                  </a:schemeClr>
                </a:solidFill>
              </a:rPr>
              <a:t>				 </a:t>
            </a:r>
            <a:r>
              <a:rPr lang="en-US" sz="2800" dirty="0">
                <a:solidFill>
                  <a:srgbClr val="002060"/>
                </a:solidFill>
              </a:rPr>
              <a:t>colour.</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506" y="86680"/>
            <a:ext cx="6815709" cy="6657463"/>
          </a:xfrm>
          <a:prstGeom prst="rect">
            <a:avLst/>
          </a:prstGeom>
        </p:spPr>
      </p:pic>
      <p:sp>
        <p:nvSpPr>
          <p:cNvPr id="3" name="Rounded Rectangle 2"/>
          <p:cNvSpPr/>
          <p:nvPr/>
        </p:nvSpPr>
        <p:spPr>
          <a:xfrm>
            <a:off x="1261641" y="4061863"/>
            <a:ext cx="5591546" cy="423510"/>
          </a:xfrm>
          <a:prstGeom prst="roundRect">
            <a:avLst/>
          </a:prstGeom>
          <a:no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574575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31869" y="6614586"/>
            <a:ext cx="494315" cy="277598"/>
          </a:xfrm>
        </p:spPr>
        <p:txBody>
          <a:bodyPr/>
          <a:lstStyle/>
          <a:p>
            <a:fld id="{6D22F896-40B5-4ADD-8801-0D06FADFA095}" type="slidenum">
              <a:rPr lang="en-US" sz="1100" b="1" smtClean="0">
                <a:solidFill>
                  <a:schemeClr val="bg1"/>
                </a:solidFill>
              </a:rPr>
              <a:t>65</a:t>
            </a:fld>
            <a:endParaRPr lang="en-US" sz="1100" b="1" dirty="0">
              <a:solidFill>
                <a:schemeClr val="bg1"/>
              </a:solidFill>
            </a:endParaRPr>
          </a:p>
        </p:txBody>
      </p:sp>
      <p:sp>
        <p:nvSpPr>
          <p:cNvPr id="2" name="Rectangle 1"/>
          <p:cNvSpPr/>
          <p:nvPr/>
        </p:nvSpPr>
        <p:spPr>
          <a:xfrm>
            <a:off x="6099079" y="400576"/>
            <a:ext cx="5815665" cy="6214010"/>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b="1" dirty="0">
                <a:solidFill>
                  <a:srgbClr val="FF0000"/>
                </a:solidFill>
                <a:latin typeface="&amp;quot"/>
              </a:rPr>
              <a:t>Difference Between </a:t>
            </a:r>
            <a:br>
              <a:rPr lang="en-US" sz="2800" b="1" dirty="0">
                <a:solidFill>
                  <a:srgbClr val="FF0000"/>
                </a:solidFill>
                <a:latin typeface="&amp;quot"/>
              </a:rPr>
            </a:br>
            <a:r>
              <a:rPr lang="en-US" sz="2800" b="1" dirty="0">
                <a:solidFill>
                  <a:srgbClr val="FF0000"/>
                </a:solidFill>
                <a:latin typeface="&amp;quot"/>
              </a:rPr>
              <a:t>Crimson and Scarlet</a:t>
            </a:r>
          </a:p>
          <a:p>
            <a:r>
              <a:rPr lang="en-US" sz="2800" dirty="0">
                <a:solidFill>
                  <a:srgbClr val="111111"/>
                </a:solidFill>
                <a:latin typeface="&amp;quot"/>
              </a:rPr>
              <a:t>As nouns, the difference between scarlet and crimson </a:t>
            </a:r>
            <a:br>
              <a:rPr lang="en-US" sz="2800" dirty="0">
                <a:solidFill>
                  <a:srgbClr val="111111"/>
                </a:solidFill>
                <a:latin typeface="&amp;quot"/>
              </a:rPr>
            </a:br>
            <a:r>
              <a:rPr lang="en-US" sz="2800" dirty="0">
                <a:solidFill>
                  <a:srgbClr val="111111"/>
                </a:solidFill>
                <a:latin typeface="&amp;quot"/>
              </a:rPr>
              <a:t>is that </a:t>
            </a:r>
            <a:r>
              <a:rPr lang="en-US" sz="2800" b="1" dirty="0">
                <a:solidFill>
                  <a:srgbClr val="FF0000"/>
                </a:solidFill>
                <a:latin typeface="&amp;quot"/>
              </a:rPr>
              <a:t>scarlet</a:t>
            </a:r>
            <a:r>
              <a:rPr lang="en-US" sz="2800" b="1" dirty="0">
                <a:solidFill>
                  <a:srgbClr val="111111"/>
                </a:solidFill>
                <a:latin typeface="&amp;quot"/>
              </a:rPr>
              <a:t> is a </a:t>
            </a:r>
            <a:r>
              <a:rPr lang="en-US" sz="2800" b="1" dirty="0">
                <a:solidFill>
                  <a:srgbClr val="FF0000"/>
                </a:solidFill>
                <a:latin typeface="&amp;quot"/>
              </a:rPr>
              <a:t>bright red, slightly orange </a:t>
            </a:r>
            <a:r>
              <a:rPr lang="en-US" sz="2800" b="1" dirty="0">
                <a:solidFill>
                  <a:schemeClr val="bg1">
                    <a:lumMod val="75000"/>
                    <a:lumOff val="25000"/>
                  </a:schemeClr>
                </a:solidFill>
                <a:latin typeface="&amp;quot"/>
              </a:rPr>
              <a:t>colour</a:t>
            </a:r>
            <a:r>
              <a:rPr lang="en-US" sz="2800" b="1" dirty="0">
                <a:solidFill>
                  <a:srgbClr val="FF0000"/>
                </a:solidFill>
                <a:latin typeface="&amp;quot"/>
              </a:rPr>
              <a:t> </a:t>
            </a:r>
            <a:r>
              <a:rPr lang="en-US" sz="2800" b="1" dirty="0">
                <a:solidFill>
                  <a:srgbClr val="7E002A"/>
                </a:solidFill>
                <a:latin typeface="&amp;quot"/>
              </a:rPr>
              <a:t>while crimson is a deep, slightly </a:t>
            </a:r>
            <a:r>
              <a:rPr lang="en-US" sz="2800" b="1" dirty="0">
                <a:solidFill>
                  <a:srgbClr val="990033"/>
                </a:solidFill>
                <a:latin typeface="&amp;quot"/>
              </a:rPr>
              <a:t>bluish red</a:t>
            </a:r>
            <a:r>
              <a:rPr lang="en-US" sz="2800" dirty="0">
                <a:solidFill>
                  <a:srgbClr val="990033"/>
                </a:solidFill>
                <a:latin typeface="&amp;quot"/>
              </a:rPr>
              <a:t>; </a:t>
            </a:r>
            <a:br>
              <a:rPr lang="en-US" sz="2800" dirty="0">
                <a:solidFill>
                  <a:srgbClr val="7E002A"/>
                </a:solidFill>
                <a:latin typeface="&amp;quot"/>
              </a:rPr>
            </a:br>
            <a:endParaRPr lang="en-US" sz="2800" dirty="0">
              <a:solidFill>
                <a:srgbClr val="7E002A"/>
              </a:solidFill>
              <a:latin typeface="&amp;quot"/>
            </a:endParaRPr>
          </a:p>
          <a:p>
            <a:pPr marL="457200" indent="-457200">
              <a:buFont typeface="Wingdings" panose="05000000000000000000" pitchFamily="2" charset="2"/>
              <a:buChar char="v"/>
            </a:pPr>
            <a:r>
              <a:rPr lang="en-US" sz="2800" dirty="0">
                <a:solidFill>
                  <a:srgbClr val="111111"/>
                </a:solidFill>
                <a:latin typeface="&amp;quot"/>
              </a:rPr>
              <a:t>is that scarlet is to dye or tinge with scarlet while crimson is to blush. </a:t>
            </a:r>
            <a:r>
              <a:rPr lang="en-US" sz="2800" b="1" dirty="0">
                <a:solidFill>
                  <a:srgbClr val="767676"/>
                </a:solidFill>
                <a:latin typeface="Arial" panose="020B0604020202020204" pitchFamily="34" charset="0"/>
              </a:rPr>
              <a:t>Mar 28 2019</a:t>
            </a:r>
            <a:endParaRPr lang="en-US" sz="2800" dirty="0">
              <a:solidFill>
                <a:srgbClr val="111111"/>
              </a:solidFill>
              <a:latin typeface="&amp;quot"/>
            </a:endParaRPr>
          </a:p>
          <a:p>
            <a:r>
              <a:rPr lang="en-US" sz="2000" dirty="0">
                <a:solidFill>
                  <a:srgbClr val="767676"/>
                </a:solidFill>
                <a:latin typeface="Arial" panose="020B0604020202020204" pitchFamily="34" charset="0"/>
              </a:rPr>
              <a:t>Reference: </a:t>
            </a:r>
            <a:r>
              <a:rPr lang="en-US" sz="2000" dirty="0">
                <a:solidFill>
                  <a:srgbClr val="001BA0"/>
                </a:solidFill>
                <a:latin typeface="Arial" panose="020B0604020202020204" pitchFamily="34" charset="0"/>
                <a:hlinkClick r:id="rId2"/>
              </a:rPr>
              <a:t>wikidiff.com/scarlet/crimson</a:t>
            </a:r>
            <a:endParaRPr lang="en-US" sz="2000" b="0" i="0" u="none" strike="noStrike" dirty="0">
              <a:solidFill>
                <a:srgbClr val="767676"/>
              </a:solidFill>
              <a:effectLst/>
              <a:latin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6232" y="542925"/>
            <a:ext cx="5432414" cy="60283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Rounded Rectangle 2"/>
          <p:cNvSpPr/>
          <p:nvPr/>
        </p:nvSpPr>
        <p:spPr>
          <a:xfrm>
            <a:off x="1894248" y="334978"/>
            <a:ext cx="2076451" cy="672019"/>
          </a:xfrm>
          <a:prstGeom prst="roundRect">
            <a:avLst/>
          </a:prstGeom>
          <a:solidFill>
            <a:srgbClr val="00FFFF"/>
          </a:solid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dirty="0">
                <a:solidFill>
                  <a:srgbClr val="FF0000"/>
                </a:solidFill>
              </a:rPr>
              <a:t>Scarlet</a:t>
            </a:r>
          </a:p>
        </p:txBody>
      </p:sp>
    </p:spTree>
    <p:extLst>
      <p:ext uri="{BB962C8B-B14F-4D97-AF65-F5344CB8AC3E}">
        <p14:creationId xmlns:p14="http://schemas.microsoft.com/office/powerpoint/2010/main" val="34846509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5799" y="6614586"/>
            <a:ext cx="480386" cy="277598"/>
          </a:xfrm>
        </p:spPr>
        <p:txBody>
          <a:bodyPr/>
          <a:lstStyle/>
          <a:p>
            <a:fld id="{6D22F896-40B5-4ADD-8801-0D06FADFA095}" type="slidenum">
              <a:rPr lang="en-US" sz="1100" b="1" smtClean="0">
                <a:solidFill>
                  <a:schemeClr val="bg1"/>
                </a:solidFill>
              </a:rPr>
              <a:t>66</a:t>
            </a:fld>
            <a:endParaRPr lang="en-US" sz="1100" b="1" dirty="0">
              <a:solidFill>
                <a:schemeClr val="bg1"/>
              </a:solidFill>
            </a:endParaRPr>
          </a:p>
        </p:txBody>
      </p:sp>
      <p:sp>
        <p:nvSpPr>
          <p:cNvPr id="2" name="Rectangle 1"/>
          <p:cNvSpPr/>
          <p:nvPr/>
        </p:nvSpPr>
        <p:spPr>
          <a:xfrm>
            <a:off x="6496049" y="923454"/>
            <a:ext cx="4967941" cy="5033726"/>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r>
              <a:rPr lang="en-US" sz="2800" dirty="0">
                <a:solidFill>
                  <a:srgbClr val="000000"/>
                </a:solidFill>
                <a:latin typeface="arial" panose="020B0604020202020204" pitchFamily="34" charset="0"/>
              </a:rPr>
              <a:t>scarlet, crimson</a:t>
            </a:r>
          </a:p>
          <a:p>
            <a:pPr>
              <a:lnSpc>
                <a:spcPct val="150000"/>
              </a:lnSpc>
              <a:buFont typeface="+mj-lt"/>
              <a:buAutoNum type="arabicPeriod"/>
            </a:pPr>
            <a:r>
              <a:rPr lang="en-US" sz="2800" dirty="0">
                <a:solidFill>
                  <a:srgbClr val="000000"/>
                </a:solidFill>
                <a:latin typeface="arial" panose="020B0604020202020204" pitchFamily="34" charset="0"/>
              </a:rPr>
              <a:t> properly, the insect 'coccus </a:t>
            </a:r>
            <a:r>
              <a:rPr lang="en-US" sz="2800" dirty="0" err="1">
                <a:solidFill>
                  <a:srgbClr val="000000"/>
                </a:solidFill>
                <a:latin typeface="arial" panose="020B0604020202020204" pitchFamily="34" charset="0"/>
              </a:rPr>
              <a:t>ilicis</a:t>
            </a:r>
            <a:r>
              <a:rPr lang="en-US" sz="2800" dirty="0">
                <a:solidFill>
                  <a:srgbClr val="000000"/>
                </a:solidFill>
                <a:latin typeface="arial" panose="020B0604020202020204" pitchFamily="34" charset="0"/>
              </a:rPr>
              <a:t>', the dried body of the female yielding colouring matter from which is made the dye used for cloth to colour it </a:t>
            </a:r>
            <a:r>
              <a:rPr lang="en-US" sz="2800" u="sng" dirty="0">
                <a:solidFill>
                  <a:srgbClr val="FF0000"/>
                </a:solidFill>
                <a:latin typeface="arial" panose="020B0604020202020204" pitchFamily="34" charset="0"/>
              </a:rPr>
              <a:t>scarlet or crimson</a:t>
            </a:r>
            <a:r>
              <a:rPr lang="en-US" sz="2800" dirty="0">
                <a:solidFill>
                  <a:srgbClr val="FF0000"/>
                </a:solidFill>
                <a:latin typeface="arial" panose="020B0604020202020204" pitchFamily="34" charset="0"/>
              </a:rPr>
              <a:t>.</a:t>
            </a:r>
            <a:endParaRPr lang="en-US" sz="2800" u="sng" dirty="0">
              <a:solidFill>
                <a:srgbClr val="FF0000"/>
              </a:solidFill>
              <a:latin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550" y="342900"/>
            <a:ext cx="4648200" cy="61976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Rounded Rectangle 5"/>
          <p:cNvSpPr/>
          <p:nvPr/>
        </p:nvSpPr>
        <p:spPr>
          <a:xfrm>
            <a:off x="2145010" y="226337"/>
            <a:ext cx="2352676" cy="697117"/>
          </a:xfrm>
          <a:prstGeom prst="roundRect">
            <a:avLst/>
          </a:prstGeom>
          <a:solidFill>
            <a:schemeClr val="tx1"/>
          </a:solidFill>
          <a:ln w="57150">
            <a:solidFill>
              <a:srgbClr val="99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b="1" dirty="0">
                <a:solidFill>
                  <a:srgbClr val="A40000"/>
                </a:solidFill>
              </a:rPr>
              <a:t>Crimson</a:t>
            </a:r>
          </a:p>
        </p:txBody>
      </p:sp>
    </p:spTree>
    <p:extLst>
      <p:ext uri="{BB962C8B-B14F-4D97-AF65-F5344CB8AC3E}">
        <p14:creationId xmlns:p14="http://schemas.microsoft.com/office/powerpoint/2010/main" val="7363690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rgbClr val="00FF00"/>
            </a:gs>
            <a:gs pos="37000">
              <a:schemeClr val="accent5">
                <a:lumMod val="76000"/>
                <a:alpha val="40000"/>
              </a:schemeClr>
            </a:gs>
            <a:gs pos="6000">
              <a:srgbClr val="0000FF">
                <a:alpha val="27000"/>
              </a:srgbClr>
            </a:gs>
          </a:gsLst>
          <a:lin ang="135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5799" y="6614586"/>
            <a:ext cx="480386" cy="277598"/>
          </a:xfrm>
        </p:spPr>
        <p:txBody>
          <a:bodyPr/>
          <a:lstStyle/>
          <a:p>
            <a:fld id="{6D22F896-40B5-4ADD-8801-0D06FADFA095}" type="slidenum">
              <a:rPr lang="en-US" sz="1100" b="1" smtClean="0">
                <a:solidFill>
                  <a:schemeClr val="bg1"/>
                </a:solidFill>
              </a:rPr>
              <a:t>67</a:t>
            </a:fld>
            <a:endParaRPr lang="en-US" sz="1100" b="1" dirty="0">
              <a:solidFill>
                <a:schemeClr val="bg1"/>
              </a:solidFill>
            </a:endParaRPr>
          </a:p>
        </p:txBody>
      </p:sp>
      <p:sp>
        <p:nvSpPr>
          <p:cNvPr id="2" name="Rectangle 1"/>
          <p:cNvSpPr/>
          <p:nvPr/>
        </p:nvSpPr>
        <p:spPr>
          <a:xfrm>
            <a:off x="491005" y="452487"/>
            <a:ext cx="11283016" cy="6008015"/>
          </a:xfrm>
          <a:prstGeom prst="rect">
            <a:avLst/>
          </a:prstGeom>
          <a:solidFill>
            <a:schemeClr val="tx1">
              <a:lumMod val="95000"/>
            </a:schemeClr>
          </a:solidFill>
          <a:ln w="5715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buFont typeface="+mj-lt"/>
              <a:buAutoNum type="arabicPeriod"/>
            </a:pPr>
            <a:r>
              <a:rPr lang="en-US" sz="2400" dirty="0">
                <a:solidFill>
                  <a:srgbClr val="FF0000"/>
                </a:solidFill>
                <a:latin typeface="arial" panose="020B0604020202020204" pitchFamily="34" charset="0"/>
              </a:rPr>
              <a:t>  Cochineal (</a:t>
            </a:r>
            <a:r>
              <a:rPr lang="en-US" sz="2400" dirty="0" err="1">
                <a:solidFill>
                  <a:srgbClr val="FF0000"/>
                </a:solidFill>
                <a:latin typeface="arial" panose="020B0604020202020204" pitchFamily="34" charset="0"/>
              </a:rPr>
              <a:t>Dactylopius</a:t>
            </a:r>
            <a:r>
              <a:rPr lang="en-US" sz="2400" dirty="0">
                <a:solidFill>
                  <a:srgbClr val="FF0000"/>
                </a:solidFill>
                <a:latin typeface="arial" panose="020B0604020202020204" pitchFamily="34" charset="0"/>
              </a:rPr>
              <a:t> coccus) as one of the most important insects in 	industrial dyeing </a:t>
            </a:r>
          </a:p>
          <a:p>
            <a:pPr>
              <a:buFont typeface="+mj-lt"/>
              <a:buAutoNum type="arabicPeriod"/>
            </a:pP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Hamze</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Esalat</a:t>
            </a:r>
            <a:r>
              <a:rPr lang="en-US" sz="2400" dirty="0">
                <a:solidFill>
                  <a:srgbClr val="FF0000"/>
                </a:solidFill>
                <a:latin typeface="arial" panose="020B0604020202020204" pitchFamily="34" charset="0"/>
              </a:rPr>
              <a:t> Nejad1, Ahmad </a:t>
            </a:r>
            <a:r>
              <a:rPr lang="en-US" sz="2400" dirty="0" err="1">
                <a:solidFill>
                  <a:srgbClr val="FF0000"/>
                </a:solidFill>
                <a:latin typeface="arial" panose="020B0604020202020204" pitchFamily="34" charset="0"/>
              </a:rPr>
              <a:t>Esalat</a:t>
            </a:r>
            <a:r>
              <a:rPr lang="en-US" sz="2400" dirty="0">
                <a:solidFill>
                  <a:srgbClr val="FF0000"/>
                </a:solidFill>
                <a:latin typeface="arial" panose="020B0604020202020204" pitchFamily="34" charset="0"/>
              </a:rPr>
              <a:t> </a:t>
            </a:r>
            <a:r>
              <a:rPr lang="en-US" sz="2400" dirty="0" err="1">
                <a:solidFill>
                  <a:srgbClr val="FF0000"/>
                </a:solidFill>
                <a:latin typeface="arial" panose="020B0604020202020204" pitchFamily="34" charset="0"/>
              </a:rPr>
              <a:t>Nejad</a:t>
            </a:r>
            <a:r>
              <a:rPr lang="en-US" sz="2400" dirty="0">
                <a:solidFill>
                  <a:srgbClr val="FF0000"/>
                </a:solidFill>
                <a:latin typeface="arial" panose="020B0604020202020204" pitchFamily="34" charset="0"/>
              </a:rPr>
              <a:t> </a:t>
            </a:r>
          </a:p>
          <a:p>
            <a:pPr>
              <a:buFont typeface="+mj-lt"/>
              <a:buAutoNum type="arabicPeriod"/>
            </a:pPr>
            <a:r>
              <a:rPr lang="en-US" sz="2400" dirty="0">
                <a:solidFill>
                  <a:srgbClr val="FF0000"/>
                </a:solidFill>
                <a:latin typeface="arial" panose="020B0604020202020204" pitchFamily="34" charset="0"/>
              </a:rPr>
              <a:t>1  Graduate of Master Textile Engineering, branch Tehran, Islamic Azad 	University, Tehran, Iran  </a:t>
            </a:r>
          </a:p>
          <a:p>
            <a:pPr>
              <a:buFont typeface="+mj-lt"/>
              <a:buAutoNum type="arabicPeriod"/>
            </a:pPr>
            <a:r>
              <a:rPr lang="en-US" sz="2400" dirty="0">
                <a:solidFill>
                  <a:srgbClr val="FF0000"/>
                </a:solidFill>
                <a:latin typeface="arial" panose="020B0604020202020204" pitchFamily="34" charset="0"/>
              </a:rPr>
              <a:t>2  Specializing in the affairs herbal and industrial dyeing crude materials for 	exquisite carpet weaving, Kashan, Iran   </a:t>
            </a:r>
          </a:p>
          <a:p>
            <a:pPr>
              <a:buFont typeface="+mj-lt"/>
              <a:buAutoNum type="arabicPeriod"/>
            </a:pPr>
            <a:r>
              <a:rPr lang="en-US" sz="2400" dirty="0">
                <a:solidFill>
                  <a:srgbClr val="FF0000"/>
                </a:solidFill>
                <a:latin typeface="arial" panose="020B0604020202020204" pitchFamily="34" charset="0"/>
              </a:rPr>
              <a:t> To prepare carmine, the powdered insect bodies are boiled in ammonia or a 	sodium carbonate solution, the insoluble matter is removed by filtering, and 	alum is added to the clear salt solution of </a:t>
            </a:r>
            <a:r>
              <a:rPr lang="en-US" sz="2400" dirty="0" err="1">
                <a:solidFill>
                  <a:srgbClr val="FF0000"/>
                </a:solidFill>
                <a:latin typeface="arial" panose="020B0604020202020204" pitchFamily="34" charset="0"/>
              </a:rPr>
              <a:t>carminic</a:t>
            </a:r>
            <a:r>
              <a:rPr lang="en-US" sz="2400" dirty="0">
                <a:solidFill>
                  <a:srgbClr val="FF0000"/>
                </a:solidFill>
                <a:latin typeface="arial" panose="020B0604020202020204" pitchFamily="34" charset="0"/>
              </a:rPr>
              <a:t> acid to precipitate the red 	aluminum salt. </a:t>
            </a:r>
          </a:p>
          <a:p>
            <a:pPr>
              <a:buFont typeface="+mj-lt"/>
              <a:buAutoNum type="arabicPeriod"/>
            </a:pPr>
            <a:r>
              <a:rPr lang="en-US" sz="2400" dirty="0">
                <a:solidFill>
                  <a:srgbClr val="FF0000"/>
                </a:solidFill>
                <a:latin typeface="arial" panose="020B0604020202020204" pitchFamily="34" charset="0"/>
              </a:rPr>
              <a:t>  Purity of color is ensured by the absence of iron. </a:t>
            </a:r>
          </a:p>
          <a:p>
            <a:pPr>
              <a:buFont typeface="+mj-lt"/>
              <a:buAutoNum type="arabicPeriod"/>
            </a:pPr>
            <a:r>
              <a:rPr lang="en-US" sz="2400" dirty="0">
                <a:solidFill>
                  <a:srgbClr val="FF0000"/>
                </a:solidFill>
                <a:latin typeface="arial" panose="020B0604020202020204" pitchFamily="34" charset="0"/>
              </a:rPr>
              <a:t>  Stannous chloride, citric acid, borax, or gelatin may be added to regulate the formation of the precipitate. </a:t>
            </a:r>
          </a:p>
          <a:p>
            <a:pPr>
              <a:buFont typeface="+mj-lt"/>
              <a:buAutoNum type="arabicPeriod"/>
            </a:pPr>
            <a:r>
              <a:rPr lang="en-US" sz="2400" b="1" dirty="0">
                <a:solidFill>
                  <a:srgbClr val="FF0000"/>
                </a:solidFill>
                <a:effectLst>
                  <a:glow rad="127000">
                    <a:srgbClr val="00FF99"/>
                  </a:glow>
                </a:effectLst>
                <a:latin typeface="arial" panose="020B0604020202020204" pitchFamily="34" charset="0"/>
              </a:rPr>
              <a:t>  </a:t>
            </a:r>
            <a:r>
              <a:rPr lang="en-US" sz="2400" b="1" dirty="0">
                <a:solidFill>
                  <a:srgbClr val="7030A0"/>
                </a:solidFill>
                <a:effectLst>
                  <a:glow rad="127000">
                    <a:srgbClr val="00FF99"/>
                  </a:glow>
                </a:effectLst>
                <a:latin typeface="arial" panose="020B0604020202020204" pitchFamily="34" charset="0"/>
              </a:rPr>
              <a:t>For shades of purple, </a:t>
            </a:r>
            <a:r>
              <a:rPr lang="en-US" sz="2400" b="1" dirty="0">
                <a:solidFill>
                  <a:srgbClr val="0000FF"/>
                </a:solidFill>
                <a:effectLst>
                  <a:glow rad="127000">
                    <a:srgbClr val="00FF99"/>
                  </a:glow>
                </a:effectLst>
                <a:latin typeface="arial" panose="020B0604020202020204" pitchFamily="34" charset="0"/>
              </a:rPr>
              <a:t>lime is added to the alum. </a:t>
            </a:r>
            <a:endParaRPr lang="en-US" sz="2400" b="1" i="0" strike="noStrike" dirty="0">
              <a:solidFill>
                <a:srgbClr val="0000FF"/>
              </a:solidFill>
              <a:effectLst>
                <a:glow rad="127000">
                  <a:srgbClr val="00FF99"/>
                </a:glow>
              </a:effectLst>
              <a:latin typeface="arial" panose="020B0604020202020204" pitchFamily="34" charset="0"/>
            </a:endParaRPr>
          </a:p>
        </p:txBody>
      </p:sp>
      <p:sp>
        <p:nvSpPr>
          <p:cNvPr id="3" name="Explosion 1 2"/>
          <p:cNvSpPr/>
          <p:nvPr/>
        </p:nvSpPr>
        <p:spPr>
          <a:xfrm>
            <a:off x="9330116" y="5478308"/>
            <a:ext cx="914400" cy="914400"/>
          </a:xfrm>
          <a:prstGeom prst="irregularSeal1">
            <a:avLst/>
          </a:prstGeom>
          <a:solidFill>
            <a:srgbClr val="FF33CC"/>
          </a:solidFill>
          <a:ln w="762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H="1">
            <a:off x="8035391" y="5947646"/>
            <a:ext cx="1132885" cy="56644"/>
          </a:xfrm>
          <a:prstGeom prst="straightConnector1">
            <a:avLst/>
          </a:prstGeom>
          <a:ln w="76200">
            <a:solidFill>
              <a:srgbClr val="FF33CC"/>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11275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96700" y="6626968"/>
            <a:ext cx="410633" cy="231032"/>
          </a:xfrm>
        </p:spPr>
        <p:txBody>
          <a:bodyPr/>
          <a:lstStyle/>
          <a:p>
            <a:fld id="{6D22F896-40B5-4ADD-8801-0D06FADFA095}" type="slidenum">
              <a:rPr lang="en-US" sz="1100" smtClean="0"/>
              <a:t>68</a:t>
            </a:fld>
            <a:endParaRPr lang="en-US" sz="1100" dirty="0"/>
          </a:p>
        </p:txBody>
      </p:sp>
      <p:sp>
        <p:nvSpPr>
          <p:cNvPr id="4" name="Rounded Rectangle 3"/>
          <p:cNvSpPr/>
          <p:nvPr/>
        </p:nvSpPr>
        <p:spPr>
          <a:xfrm>
            <a:off x="173566" y="360891"/>
            <a:ext cx="11844867" cy="6182784"/>
          </a:xfrm>
          <a:prstGeom prst="roundRect">
            <a:avLst/>
          </a:prstGeom>
          <a:solidFill>
            <a:srgbClr val="33CCCC"/>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2060"/>
                </a:solidFill>
              </a:rPr>
              <a:t>Our sins have been and still are, as scarlet and crimson.</a:t>
            </a:r>
            <a:br>
              <a:rPr lang="en-CA" sz="3200" dirty="0">
                <a:solidFill>
                  <a:srgbClr val="002060"/>
                </a:solidFill>
              </a:rPr>
            </a:br>
            <a:r>
              <a:rPr lang="en-CA" sz="3200" dirty="0">
                <a:solidFill>
                  <a:srgbClr val="002060"/>
                </a:solidFill>
              </a:rPr>
              <a:t>  A brilliantly glaring, </a:t>
            </a:r>
            <a:r>
              <a:rPr lang="en-CA" sz="3200" dirty="0">
                <a:solidFill>
                  <a:srgbClr val="002060"/>
                </a:solidFill>
                <a:effectLst>
                  <a:glow rad="127000">
                    <a:srgbClr val="FFFF00"/>
                  </a:glow>
                </a:effectLst>
              </a:rPr>
              <a:t>separating flaw, </a:t>
            </a:r>
            <a:r>
              <a:rPr lang="en-CA" sz="3200" dirty="0">
                <a:solidFill>
                  <a:srgbClr val="002060"/>
                </a:solidFill>
              </a:rPr>
              <a:t>that is first, as a permanent deep dye, </a:t>
            </a:r>
            <a:r>
              <a:rPr lang="en-CA" sz="3200" dirty="0">
                <a:ln>
                  <a:solidFill>
                    <a:srgbClr val="0000FF"/>
                  </a:solidFill>
                </a:ln>
                <a:solidFill>
                  <a:srgbClr val="FF0000"/>
                </a:solidFill>
              </a:rPr>
              <a:t>and again as solidly entrenched </a:t>
            </a:r>
            <a:r>
              <a:rPr lang="en-CA" sz="3200" dirty="0">
                <a:solidFill>
                  <a:srgbClr val="002060"/>
                </a:solidFill>
              </a:rPr>
              <a:t>as the </a:t>
            </a:r>
            <a:r>
              <a:rPr lang="en-CA" sz="3200" b="1" dirty="0">
                <a:solidFill>
                  <a:srgbClr val="002060"/>
                </a:solidFill>
                <a:effectLst>
                  <a:glow rad="127000">
                    <a:schemeClr val="accent6">
                      <a:lumMod val="40000"/>
                      <a:lumOff val="60000"/>
                    </a:schemeClr>
                  </a:glow>
                </a:effectLst>
              </a:rPr>
              <a:t>double dipped dye</a:t>
            </a:r>
            <a:r>
              <a:rPr lang="en-CA" sz="3200" dirty="0">
                <a:solidFill>
                  <a:srgbClr val="002060"/>
                </a:solidFill>
              </a:rPr>
              <a:t>. First the original corruption, and then comes the leading into of the multiple threads of </a:t>
            </a:r>
            <a:br>
              <a:rPr lang="en-CA" sz="3200" dirty="0">
                <a:solidFill>
                  <a:srgbClr val="002060"/>
                </a:solidFill>
              </a:rPr>
            </a:br>
            <a:r>
              <a:rPr lang="en-CA" sz="3200" dirty="0">
                <a:solidFill>
                  <a:srgbClr val="002060"/>
                </a:solidFill>
              </a:rPr>
              <a:t>habitual transgression.</a:t>
            </a:r>
          </a:p>
          <a:p>
            <a:pPr algn="ctr"/>
            <a:r>
              <a:rPr lang="en-CA" sz="3200" dirty="0">
                <a:solidFill>
                  <a:srgbClr val="002060"/>
                </a:solidFill>
              </a:rPr>
              <a:t>Yet by the pardoning mercy of </a:t>
            </a:r>
            <a:r>
              <a:rPr lang="en-CA" sz="3200" b="1" dirty="0">
                <a:solidFill>
                  <a:srgbClr val="0000FF"/>
                </a:solidFill>
                <a:effectLst>
                  <a:glow rad="127000">
                    <a:schemeClr val="accent5">
                      <a:lumMod val="60000"/>
                      <a:lumOff val="40000"/>
                    </a:schemeClr>
                  </a:glow>
                </a:effectLst>
              </a:rPr>
              <a:t>Yahusha, </a:t>
            </a:r>
            <a:r>
              <a:rPr lang="en-CA" sz="3200" dirty="0">
                <a:solidFill>
                  <a:srgbClr val="002060"/>
                </a:solidFill>
              </a:rPr>
              <a:t>the One who has the ability to </a:t>
            </a:r>
            <a:r>
              <a:rPr lang="en-CA" sz="3200" u="sng" dirty="0">
                <a:solidFill>
                  <a:srgbClr val="002060"/>
                </a:solidFill>
              </a:rPr>
              <a:t>REMOVE ALL PERMANENT CRIMSON STAIN</a:t>
            </a:r>
            <a:r>
              <a:rPr lang="en-CA" sz="3200" dirty="0">
                <a:solidFill>
                  <a:srgbClr val="002060"/>
                </a:solidFill>
              </a:rPr>
              <a:t>, our evil record </a:t>
            </a:r>
            <a:r>
              <a:rPr lang="en-CA" sz="3200" u="sng" dirty="0">
                <a:solidFill>
                  <a:srgbClr val="002060"/>
                </a:solidFill>
              </a:rPr>
              <a:t>will become as</a:t>
            </a:r>
            <a:r>
              <a:rPr lang="en-CA" sz="3200" dirty="0">
                <a:solidFill>
                  <a:srgbClr val="002060"/>
                </a:solidFill>
              </a:rPr>
              <a:t> </a:t>
            </a:r>
            <a:r>
              <a:rPr lang="en-CA" sz="3200" b="1" u="sng" dirty="0">
                <a:solidFill>
                  <a:srgbClr val="002060"/>
                </a:solidFill>
                <a:effectLst>
                  <a:glow rad="127000">
                    <a:schemeClr val="tx1">
                      <a:lumMod val="95000"/>
                    </a:schemeClr>
                  </a:glow>
                </a:effectLst>
              </a:rPr>
              <a:t>white</a:t>
            </a:r>
            <a:r>
              <a:rPr lang="en-CA" sz="3200" dirty="0">
                <a:solidFill>
                  <a:srgbClr val="002060"/>
                </a:solidFill>
              </a:rPr>
              <a:t> </a:t>
            </a:r>
            <a:r>
              <a:rPr lang="en-CA" sz="3200" u="sng" dirty="0">
                <a:solidFill>
                  <a:srgbClr val="002060"/>
                </a:solidFill>
              </a:rPr>
              <a:t>as the snow</a:t>
            </a:r>
            <a:r>
              <a:rPr lang="en-CA" sz="3200" dirty="0">
                <a:solidFill>
                  <a:srgbClr val="002060"/>
                </a:solidFill>
              </a:rPr>
              <a:t>.</a:t>
            </a:r>
          </a:p>
          <a:p>
            <a:pPr algn="ctr"/>
            <a:r>
              <a:rPr lang="en-US" sz="3200" b="1" dirty="0" err="1">
                <a:ln>
                  <a:solidFill>
                    <a:srgbClr val="002060"/>
                  </a:solidFill>
                </a:ln>
                <a:solidFill>
                  <a:schemeClr val="accent3">
                    <a:lumMod val="75000"/>
                  </a:schemeClr>
                </a:solidFill>
              </a:rPr>
              <a:t>Psa</a:t>
            </a:r>
            <a:r>
              <a:rPr lang="en-US" sz="3200" b="1" dirty="0">
                <a:ln>
                  <a:solidFill>
                    <a:srgbClr val="002060"/>
                  </a:solidFill>
                </a:ln>
                <a:solidFill>
                  <a:schemeClr val="accent3">
                    <a:lumMod val="75000"/>
                  </a:schemeClr>
                </a:solidFill>
              </a:rPr>
              <a:t> 51:7  </a:t>
            </a:r>
            <a:r>
              <a:rPr lang="en-US" sz="3200" b="1" dirty="0">
                <a:ln>
                  <a:solidFill>
                    <a:srgbClr val="002060"/>
                  </a:solidFill>
                </a:ln>
                <a:solidFill>
                  <a:schemeClr val="bg2">
                    <a:lumMod val="60000"/>
                    <a:lumOff val="40000"/>
                  </a:schemeClr>
                </a:solidFill>
              </a:rPr>
              <a:t>Purge thou me with hyssop and I </a:t>
            </a:r>
            <a:r>
              <a:rPr lang="en-US" sz="3200" b="1" dirty="0" err="1">
                <a:ln>
                  <a:solidFill>
                    <a:srgbClr val="002060"/>
                  </a:solidFill>
                </a:ln>
                <a:solidFill>
                  <a:schemeClr val="bg2">
                    <a:lumMod val="60000"/>
                    <a:lumOff val="40000"/>
                  </a:schemeClr>
                </a:solidFill>
              </a:rPr>
              <a:t>shalbe</a:t>
            </a:r>
            <a:r>
              <a:rPr lang="en-US" sz="3200" b="1" dirty="0">
                <a:ln>
                  <a:solidFill>
                    <a:srgbClr val="002060"/>
                  </a:solidFill>
                </a:ln>
                <a:solidFill>
                  <a:schemeClr val="bg2">
                    <a:lumMod val="60000"/>
                    <a:lumOff val="40000"/>
                  </a:schemeClr>
                </a:solidFill>
              </a:rPr>
              <a:t> </a:t>
            </a:r>
            <a:r>
              <a:rPr lang="en-US" sz="3200" b="1" dirty="0" err="1">
                <a:ln>
                  <a:solidFill>
                    <a:srgbClr val="002060"/>
                  </a:solidFill>
                </a:ln>
                <a:solidFill>
                  <a:schemeClr val="bg2">
                    <a:lumMod val="60000"/>
                    <a:lumOff val="40000"/>
                  </a:schemeClr>
                </a:solidFill>
              </a:rPr>
              <a:t>cleane</a:t>
            </a:r>
            <a:r>
              <a:rPr lang="en-US" sz="3200" b="1" dirty="0">
                <a:ln>
                  <a:solidFill>
                    <a:srgbClr val="002060"/>
                  </a:solidFill>
                </a:ln>
                <a:solidFill>
                  <a:schemeClr val="bg2">
                    <a:lumMod val="60000"/>
                    <a:lumOff val="40000"/>
                  </a:schemeClr>
                </a:solidFill>
              </a:rPr>
              <a:t>: </a:t>
            </a:r>
            <a:r>
              <a:rPr lang="en-US" sz="3200" b="1" dirty="0" err="1">
                <a:ln>
                  <a:solidFill>
                    <a:srgbClr val="002060"/>
                  </a:solidFill>
                </a:ln>
                <a:solidFill>
                  <a:schemeClr val="bg2">
                    <a:lumMod val="60000"/>
                    <a:lumOff val="40000"/>
                  </a:schemeClr>
                </a:solidFill>
              </a:rPr>
              <a:t>washe</a:t>
            </a:r>
            <a:r>
              <a:rPr lang="en-US" sz="3200" b="1" dirty="0">
                <a:ln>
                  <a:solidFill>
                    <a:srgbClr val="002060"/>
                  </a:solidFill>
                </a:ln>
                <a:solidFill>
                  <a:schemeClr val="bg2">
                    <a:lumMod val="60000"/>
                    <a:lumOff val="40000"/>
                  </a:schemeClr>
                </a:solidFill>
              </a:rPr>
              <a:t> thou me, and I </a:t>
            </a:r>
            <a:r>
              <a:rPr lang="en-US" sz="3200" b="1" dirty="0" err="1">
                <a:ln>
                  <a:solidFill>
                    <a:srgbClr val="002060"/>
                  </a:solidFill>
                </a:ln>
                <a:solidFill>
                  <a:schemeClr val="bg2">
                    <a:lumMod val="60000"/>
                    <a:lumOff val="40000"/>
                  </a:schemeClr>
                </a:solidFill>
              </a:rPr>
              <a:t>shalbe</a:t>
            </a:r>
            <a:r>
              <a:rPr lang="en-US" sz="3200" b="1" dirty="0">
                <a:ln>
                  <a:solidFill>
                    <a:srgbClr val="002060"/>
                  </a:solidFill>
                </a:ln>
                <a:solidFill>
                  <a:schemeClr val="bg2">
                    <a:lumMod val="60000"/>
                    <a:lumOff val="40000"/>
                  </a:schemeClr>
                </a:solidFill>
              </a:rPr>
              <a:t> </a:t>
            </a:r>
            <a:r>
              <a:rPr lang="en-US" sz="3200" b="1" dirty="0" err="1">
                <a:ln>
                  <a:solidFill>
                    <a:srgbClr val="002060"/>
                  </a:solidFill>
                </a:ln>
                <a:solidFill>
                  <a:schemeClr val="bg2">
                    <a:lumMod val="60000"/>
                    <a:lumOff val="40000"/>
                  </a:schemeClr>
                </a:solidFill>
              </a:rPr>
              <a:t>whyter</a:t>
            </a:r>
            <a:r>
              <a:rPr lang="en-US" sz="3200" b="1" dirty="0">
                <a:ln>
                  <a:solidFill>
                    <a:srgbClr val="002060"/>
                  </a:solidFill>
                </a:ln>
                <a:solidFill>
                  <a:schemeClr val="bg2">
                    <a:lumMod val="60000"/>
                    <a:lumOff val="40000"/>
                  </a:schemeClr>
                </a:solidFill>
              </a:rPr>
              <a:t> then </a:t>
            </a:r>
            <a:r>
              <a:rPr lang="en-US" sz="3200" b="1" dirty="0" err="1">
                <a:ln>
                  <a:solidFill>
                    <a:srgbClr val="002060"/>
                  </a:solidFill>
                </a:ln>
                <a:solidFill>
                  <a:schemeClr val="bg2">
                    <a:lumMod val="60000"/>
                    <a:lumOff val="40000"/>
                  </a:schemeClr>
                </a:solidFill>
              </a:rPr>
              <a:t>snowe</a:t>
            </a:r>
            <a:r>
              <a:rPr lang="en-US" sz="3200" b="1" dirty="0">
                <a:ln>
                  <a:solidFill>
                    <a:srgbClr val="002060"/>
                  </a:solidFill>
                </a:ln>
                <a:solidFill>
                  <a:schemeClr val="bg2">
                    <a:lumMod val="60000"/>
                    <a:lumOff val="40000"/>
                  </a:schemeClr>
                </a:solidFill>
              </a:rPr>
              <a:t>.</a:t>
            </a:r>
            <a:br>
              <a:rPr lang="en-US" sz="3200" b="1" dirty="0">
                <a:ln>
                  <a:solidFill>
                    <a:srgbClr val="002060"/>
                  </a:solidFill>
                </a:ln>
                <a:solidFill>
                  <a:schemeClr val="bg2">
                    <a:lumMod val="60000"/>
                    <a:lumOff val="40000"/>
                  </a:schemeClr>
                </a:solidFill>
              </a:rPr>
            </a:br>
            <a:r>
              <a:rPr lang="en-US" sz="3200" dirty="0">
                <a:solidFill>
                  <a:schemeClr val="bg2">
                    <a:lumMod val="60000"/>
                    <a:lumOff val="40000"/>
                  </a:schemeClr>
                </a:solidFill>
              </a:rPr>
              <a:t>														</a:t>
            </a:r>
            <a:r>
              <a:rPr lang="en-US" dirty="0">
                <a:solidFill>
                  <a:srgbClr val="002060"/>
                </a:solidFill>
              </a:rPr>
              <a:t>Bishop’s 1538 </a:t>
            </a:r>
            <a:r>
              <a:rPr lang="en-CA" dirty="0">
                <a:solidFill>
                  <a:srgbClr val="002060"/>
                </a:solidFill>
              </a:rPr>
              <a:t>  </a:t>
            </a:r>
          </a:p>
        </p:txBody>
      </p:sp>
      <p:cxnSp>
        <p:nvCxnSpPr>
          <p:cNvPr id="3" name="Straight Connector 2"/>
          <p:cNvCxnSpPr/>
          <p:nvPr/>
        </p:nvCxnSpPr>
        <p:spPr>
          <a:xfrm>
            <a:off x="762000" y="2514600"/>
            <a:ext cx="3454400" cy="84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305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rotWithShape="1">
          <a:gsLst>
            <a:gs pos="20000">
              <a:schemeClr val="accent5">
                <a:lumMod val="40000"/>
                <a:lumOff val="60000"/>
              </a:schemeClr>
            </a:gs>
            <a:gs pos="50000">
              <a:schemeClr val="bg2">
                <a:shade val="100000"/>
                <a:hueMod val="100000"/>
                <a:satMod val="110000"/>
                <a:lumMod val="130000"/>
              </a:schemeClr>
            </a:gs>
            <a:gs pos="100000">
              <a:srgbClr val="00B0F0"/>
            </a:gs>
          </a:gsLst>
          <a:lin ang="252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14304" y="6559235"/>
            <a:ext cx="445139" cy="298765"/>
          </a:xfrm>
        </p:spPr>
        <p:txBody>
          <a:bodyPr/>
          <a:lstStyle/>
          <a:p>
            <a:fld id="{6D22F896-40B5-4ADD-8801-0D06FADFA095}" type="slidenum">
              <a:rPr lang="en-US" sz="1200" smtClean="0"/>
              <a:t>69</a:t>
            </a:fld>
            <a:endParaRPr lang="en-US" sz="1200"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400" y="84667"/>
            <a:ext cx="6595533" cy="6669310"/>
          </a:xfrm>
          <a:prstGeom prst="rect">
            <a:avLst/>
          </a:prstGeom>
        </p:spPr>
      </p:pic>
      <p:sp>
        <p:nvSpPr>
          <p:cNvPr id="2" name="Rounded Rectangle 1"/>
          <p:cNvSpPr/>
          <p:nvPr/>
        </p:nvSpPr>
        <p:spPr>
          <a:xfrm>
            <a:off x="7568075" y="4002311"/>
            <a:ext cx="4368799" cy="2751666"/>
          </a:xfrm>
          <a:prstGeom prst="roundRect">
            <a:avLst>
              <a:gd name="adj" fmla="val 33367"/>
            </a:avLst>
          </a:prstGeom>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u="sng" dirty="0">
                <a:solidFill>
                  <a:srgbClr val="0000FF"/>
                </a:solidFill>
              </a:rPr>
              <a:t>Shani</a:t>
            </a:r>
            <a:r>
              <a:rPr lang="en-CA" sz="3200" dirty="0">
                <a:solidFill>
                  <a:srgbClr val="0000FF"/>
                </a:solidFill>
              </a:rPr>
              <a:t> </a:t>
            </a:r>
            <a:r>
              <a:rPr lang="en-CA" sz="3200" dirty="0"/>
              <a:t>–(</a:t>
            </a:r>
            <a:r>
              <a:rPr lang="en-CA" sz="3200" b="1" dirty="0">
                <a:ln>
                  <a:solidFill>
                    <a:srgbClr val="0000FF"/>
                  </a:solidFill>
                </a:ln>
                <a:solidFill>
                  <a:srgbClr val="FF0000"/>
                </a:solidFill>
              </a:rPr>
              <a:t>double</a:t>
            </a:r>
            <a:r>
              <a:rPr lang="en-CA" sz="3200" dirty="0"/>
              <a:t>) from the lexicon created by W H Barker 1776. </a:t>
            </a:r>
          </a:p>
        </p:txBody>
      </p:sp>
      <p:cxnSp>
        <p:nvCxnSpPr>
          <p:cNvPr id="4" name="Straight Connector 3"/>
          <p:cNvCxnSpPr/>
          <p:nvPr/>
        </p:nvCxnSpPr>
        <p:spPr>
          <a:xfrm>
            <a:off x="1583267" y="1430867"/>
            <a:ext cx="4792133" cy="8466"/>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52067" y="2040467"/>
            <a:ext cx="948266" cy="8466"/>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41400" y="2362200"/>
            <a:ext cx="4732867" cy="1"/>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32667" y="2980267"/>
            <a:ext cx="3767666" cy="8466"/>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41400" y="3285067"/>
            <a:ext cx="3860800" cy="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820333" y="5765800"/>
            <a:ext cx="4030134" cy="8467"/>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041400" y="6079067"/>
            <a:ext cx="4910667" cy="8467"/>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18933" y="6395943"/>
            <a:ext cx="3513667" cy="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41400" y="6688667"/>
            <a:ext cx="1837267" cy="0"/>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583267" y="1735667"/>
            <a:ext cx="787400" cy="8466"/>
          </a:xfrm>
          <a:prstGeom prst="line">
            <a:avLst/>
          </a:prstGeom>
          <a:ln>
            <a:solidFill>
              <a:srgbClr val="00FFFF"/>
            </a:solidFill>
          </a:ln>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7662333" y="339865"/>
            <a:ext cx="4274541" cy="3431023"/>
          </a:xfrm>
          <a:prstGeom prst="wedgeRoundRectCallout">
            <a:avLst>
              <a:gd name="adj1" fmla="val -66646"/>
              <a:gd name="adj2" fmla="val 493"/>
              <a:gd name="adj3" fmla="val 16667"/>
            </a:avLst>
          </a:prstGeom>
          <a:solidFill>
            <a:schemeClr val="accent6">
              <a:lumMod val="40000"/>
              <a:lumOff val="60000"/>
            </a:schemeClr>
          </a:solidFill>
          <a:ln w="57150">
            <a:solidFill>
              <a:schemeClr val="accent5">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Question: In a </a:t>
            </a:r>
            <a:r>
              <a:rPr lang="en-CA" sz="2400" b="1" dirty="0">
                <a:solidFill>
                  <a:srgbClr val="FF0000"/>
                </a:solidFill>
              </a:rPr>
              <a:t>lunar</a:t>
            </a:r>
            <a:r>
              <a:rPr lang="en-CA" sz="2400" dirty="0">
                <a:solidFill>
                  <a:schemeClr val="bg1"/>
                </a:solidFill>
              </a:rPr>
              <a:t> year, do the times and dates return again in the </a:t>
            </a:r>
            <a:r>
              <a:rPr lang="en-CA" sz="2400" u="sng" dirty="0">
                <a:solidFill>
                  <a:schemeClr val="bg1"/>
                </a:solidFill>
              </a:rPr>
              <a:t>exact same time frame</a:t>
            </a:r>
            <a:r>
              <a:rPr lang="en-CA" sz="2400" dirty="0">
                <a:solidFill>
                  <a:schemeClr val="bg1"/>
                </a:solidFill>
              </a:rPr>
              <a:t> as the previous year? </a:t>
            </a:r>
            <a:br>
              <a:rPr lang="en-CA" sz="2400" dirty="0">
                <a:solidFill>
                  <a:schemeClr val="bg1"/>
                </a:solidFill>
              </a:rPr>
            </a:br>
            <a:r>
              <a:rPr lang="en-CA" sz="2400" dirty="0">
                <a:solidFill>
                  <a:schemeClr val="bg1"/>
                </a:solidFill>
              </a:rPr>
              <a:t>Is it even remotely possible that the lunar years can fulfill </a:t>
            </a:r>
            <a:br>
              <a:rPr lang="en-CA" sz="2400" dirty="0">
                <a:solidFill>
                  <a:schemeClr val="bg1"/>
                </a:solidFill>
              </a:rPr>
            </a:br>
            <a:r>
              <a:rPr lang="en-CA" sz="2400" b="1" dirty="0">
                <a:solidFill>
                  <a:srgbClr val="0000FF"/>
                </a:solidFill>
              </a:rPr>
              <a:t>Yahusha’s</a:t>
            </a:r>
            <a:r>
              <a:rPr lang="en-CA" sz="2400" dirty="0">
                <a:solidFill>
                  <a:schemeClr val="bg1"/>
                </a:solidFill>
              </a:rPr>
              <a:t> - </a:t>
            </a:r>
            <a:r>
              <a:rPr lang="en-CA" sz="2800" b="1" dirty="0">
                <a:solidFill>
                  <a:srgbClr val="0000FF"/>
                </a:solidFill>
                <a:effectLst>
                  <a:glow rad="127000">
                    <a:srgbClr val="00FF00"/>
                  </a:glow>
                </a:effectLst>
              </a:rPr>
              <a:t>SHANEH?</a:t>
            </a:r>
          </a:p>
        </p:txBody>
      </p:sp>
    </p:spTree>
    <p:extLst>
      <p:ext uri="{BB962C8B-B14F-4D97-AF65-F5344CB8AC3E}">
        <p14:creationId xmlns:p14="http://schemas.microsoft.com/office/powerpoint/2010/main" val="33962005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76000">
              <a:schemeClr val="accent3">
                <a:alpha val="68000"/>
                <a:lumMod val="62000"/>
                <a:lumOff val="38000"/>
              </a:schemeClr>
            </a:gs>
            <a:gs pos="52000">
              <a:schemeClr val="accent5">
                <a:lumMod val="94000"/>
                <a:lumOff val="6000"/>
              </a:schemeClr>
            </a:gs>
            <a:gs pos="6000">
              <a:srgbClr val="0000FF">
                <a:alpha val="29000"/>
              </a:srgbClr>
            </a:gs>
          </a:gsLst>
          <a:lin ang="16200000" scaled="1"/>
          <a:tileRect/>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65070" y="6580402"/>
            <a:ext cx="345364" cy="277598"/>
          </a:xfrm>
        </p:spPr>
        <p:txBody>
          <a:bodyPr/>
          <a:lstStyle/>
          <a:p>
            <a:fld id="{6D22F896-40B5-4ADD-8801-0D06FADFA095}" type="slidenum">
              <a:rPr lang="en-US" sz="1100" smtClean="0">
                <a:solidFill>
                  <a:schemeClr val="bg1"/>
                </a:solidFill>
              </a:rPr>
              <a:t>7</a:t>
            </a:fld>
            <a:endParaRPr lang="en-US" sz="1100" dirty="0">
              <a:solidFill>
                <a:schemeClr val="bg1"/>
              </a:solidFill>
            </a:endParaRPr>
          </a:p>
        </p:txBody>
      </p:sp>
      <p:sp>
        <p:nvSpPr>
          <p:cNvPr id="2" name="Rectangle 1"/>
          <p:cNvSpPr/>
          <p:nvPr/>
        </p:nvSpPr>
        <p:spPr>
          <a:xfrm>
            <a:off x="266879" y="293511"/>
            <a:ext cx="11695289" cy="65644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r>
              <a:rPr lang="en-US" sz="3600" dirty="0">
                <a:solidFill>
                  <a:srgbClr val="0000FF"/>
                </a:solidFill>
              </a:rPr>
              <a:t>Information on this </a:t>
            </a:r>
            <a:r>
              <a:rPr lang="en-US" sz="3600" b="1" dirty="0">
                <a:ln>
                  <a:solidFill>
                    <a:srgbClr val="0000FF"/>
                  </a:solidFill>
                </a:ln>
                <a:solidFill>
                  <a:srgbClr val="C00000"/>
                </a:solidFill>
              </a:rPr>
              <a:t>SCARLET</a:t>
            </a:r>
            <a:r>
              <a:rPr lang="en-US" sz="3600" dirty="0">
                <a:solidFill>
                  <a:srgbClr val="0000FF"/>
                </a:solidFill>
              </a:rPr>
              <a:t> dye -</a:t>
            </a:r>
          </a:p>
          <a:p>
            <a:r>
              <a:rPr lang="en-US" sz="3600" dirty="0">
                <a:solidFill>
                  <a:srgbClr val="FF0000"/>
                </a:solidFill>
              </a:rPr>
              <a:t>Scarlet</a:t>
            </a:r>
            <a:r>
              <a:rPr lang="en-US" sz="3600" dirty="0">
                <a:solidFill>
                  <a:srgbClr val="002060"/>
                </a:solidFill>
              </a:rPr>
              <a:t> (54 Occurrences)</a:t>
            </a:r>
            <a:br>
              <a:rPr lang="en-US" sz="3600" dirty="0">
                <a:solidFill>
                  <a:srgbClr val="002060"/>
                </a:solidFill>
              </a:rPr>
            </a:br>
            <a:r>
              <a:rPr lang="en-US" sz="3600" dirty="0">
                <a:solidFill>
                  <a:srgbClr val="002060"/>
                </a:solidFill>
              </a:rPr>
              <a:t>... This dye was obtained by the Egyptians from the shell-fish </a:t>
            </a:r>
            <a:r>
              <a:rPr lang="en-US" sz="3600" dirty="0" err="1">
                <a:solidFill>
                  <a:srgbClr val="002060"/>
                </a:solidFill>
              </a:rPr>
              <a:t>Carthamus</a:t>
            </a:r>
            <a:r>
              <a:rPr lang="en-US" sz="3600" dirty="0">
                <a:solidFill>
                  <a:srgbClr val="002060"/>
                </a:solidFill>
              </a:rPr>
              <a:t> </a:t>
            </a:r>
            <a:r>
              <a:rPr lang="en-US" sz="3600" dirty="0" err="1">
                <a:solidFill>
                  <a:srgbClr val="002060"/>
                </a:solidFill>
              </a:rPr>
              <a:t>tinctorius</a:t>
            </a:r>
            <a:r>
              <a:rPr lang="en-US" sz="3600" dirty="0">
                <a:solidFill>
                  <a:srgbClr val="002060"/>
                </a:solidFill>
              </a:rPr>
              <a:t>; </a:t>
            </a:r>
          </a:p>
          <a:p>
            <a:r>
              <a:rPr lang="en-US" sz="3600" dirty="0">
                <a:solidFill>
                  <a:srgbClr val="002060"/>
                </a:solidFill>
                <a:effectLst>
                  <a:glow rad="76200">
                    <a:srgbClr val="FFFF00"/>
                  </a:glow>
                </a:effectLst>
              </a:rPr>
              <a:t>and by the Hebrews from the Coccus </a:t>
            </a:r>
            <a:r>
              <a:rPr lang="en-US" sz="3600" dirty="0" err="1">
                <a:solidFill>
                  <a:srgbClr val="002060"/>
                </a:solidFill>
                <a:effectLst>
                  <a:glow rad="76200">
                    <a:srgbClr val="FFFF00"/>
                  </a:glow>
                </a:effectLst>
              </a:rPr>
              <a:t>ilicis</a:t>
            </a:r>
            <a:r>
              <a:rPr lang="en-US" sz="3600" dirty="0">
                <a:solidFill>
                  <a:srgbClr val="002060"/>
                </a:solidFill>
                <a:effectLst>
                  <a:glow rad="76200">
                    <a:srgbClr val="FFFF00"/>
                  </a:glow>
                </a:effectLst>
              </a:rPr>
              <a:t>, an insect which infests oak trees ...</a:t>
            </a:r>
          </a:p>
          <a:p>
            <a:br>
              <a:rPr lang="en-US" sz="3600" dirty="0">
                <a:solidFill>
                  <a:srgbClr val="002060"/>
                </a:solidFill>
              </a:rPr>
            </a:br>
            <a:r>
              <a:rPr lang="en-US" sz="3600" dirty="0">
                <a:solidFill>
                  <a:srgbClr val="002060"/>
                </a:solidFill>
              </a:rPr>
              <a:t>Worm (22 Occurrences) ... (</a:t>
            </a:r>
            <a:r>
              <a:rPr lang="en-US" sz="3600" dirty="0" err="1">
                <a:solidFill>
                  <a:srgbClr val="002060"/>
                </a:solidFill>
                <a:effectLst>
                  <a:glow rad="127000">
                    <a:srgbClr val="00FF99"/>
                  </a:glow>
                </a:effectLst>
              </a:rPr>
              <a:t>tola</a:t>
            </a:r>
            <a:r>
              <a:rPr lang="en-US" sz="3600" dirty="0" err="1">
                <a:solidFill>
                  <a:srgbClr val="002060"/>
                </a:solidFill>
              </a:rPr>
              <a:t>`ath</a:t>
            </a:r>
            <a:r>
              <a:rPr lang="en-US" sz="3600" dirty="0">
                <a:solidFill>
                  <a:srgbClr val="002060"/>
                </a:solidFill>
              </a:rPr>
              <a:t> </a:t>
            </a:r>
            <a:r>
              <a:rPr lang="en-US" sz="3600" dirty="0" err="1">
                <a:solidFill>
                  <a:srgbClr val="002060"/>
                </a:solidFill>
                <a:effectLst>
                  <a:glow rad="241300">
                    <a:schemeClr val="bg2">
                      <a:lumMod val="60000"/>
                      <a:lumOff val="40000"/>
                    </a:schemeClr>
                  </a:glow>
                </a:effectLst>
              </a:rPr>
              <a:t>shani</a:t>
            </a:r>
            <a:r>
              <a:rPr lang="en-US" sz="3600" dirty="0">
                <a:solidFill>
                  <a:srgbClr val="002060"/>
                </a:solidFill>
              </a:rPr>
              <a:t> (Exodus 25:4, etc.)): </a:t>
            </a:r>
            <a:r>
              <a:rPr lang="en-US" sz="3600" dirty="0" err="1">
                <a:solidFill>
                  <a:srgbClr val="002060"/>
                </a:solidFill>
              </a:rPr>
              <a:t>Cermes</a:t>
            </a:r>
            <a:r>
              <a:rPr lang="en-US" sz="3600" dirty="0">
                <a:solidFill>
                  <a:srgbClr val="002060"/>
                </a:solidFill>
              </a:rPr>
              <a:t> </a:t>
            </a:r>
            <a:r>
              <a:rPr lang="en-US" sz="3600" dirty="0" err="1">
                <a:solidFill>
                  <a:srgbClr val="002060"/>
                </a:solidFill>
              </a:rPr>
              <a:t>vermilio</a:t>
            </a:r>
            <a:r>
              <a:rPr lang="en-US" sz="3600" dirty="0">
                <a:solidFill>
                  <a:srgbClr val="002060"/>
                </a:solidFill>
              </a:rPr>
              <a:t>, </a:t>
            </a:r>
            <a:r>
              <a:rPr lang="en-US" sz="3600" dirty="0">
                <a:solidFill>
                  <a:srgbClr val="002060"/>
                </a:solidFill>
                <a:effectLst>
                  <a:glow rad="76200">
                    <a:schemeClr val="accent6">
                      <a:lumMod val="40000"/>
                      <a:lumOff val="60000"/>
                    </a:schemeClr>
                  </a:glow>
                </a:effectLst>
              </a:rPr>
              <a:t>a scale insect from which</a:t>
            </a:r>
            <a:br>
              <a:rPr lang="en-US" sz="3600" dirty="0">
                <a:solidFill>
                  <a:srgbClr val="002060"/>
                </a:solidFill>
                <a:effectLst>
                  <a:glow rad="76200">
                    <a:schemeClr val="accent6">
                      <a:lumMod val="40000"/>
                      <a:lumOff val="60000"/>
                    </a:schemeClr>
                  </a:glow>
                </a:effectLst>
              </a:rPr>
            </a:br>
            <a:r>
              <a:rPr lang="en-US" sz="3600" dirty="0">
                <a:solidFill>
                  <a:srgbClr val="002060"/>
                </a:solidFill>
                <a:effectLst>
                  <a:glow rad="76200">
                    <a:schemeClr val="accent6">
                      <a:lumMod val="40000"/>
                      <a:lumOff val="60000"/>
                    </a:schemeClr>
                  </a:glow>
                </a:effectLst>
              </a:rPr>
              <a:t>a red dye is obtained. ... The dye is made from the dried bodies of the </a:t>
            </a:r>
            <a:r>
              <a:rPr lang="en-US" sz="3600" u="sng" dirty="0">
                <a:solidFill>
                  <a:srgbClr val="002060"/>
                </a:solidFill>
                <a:effectLst>
                  <a:glow rad="76200">
                    <a:schemeClr val="accent6">
                      <a:lumMod val="40000"/>
                      <a:lumOff val="60000"/>
                    </a:schemeClr>
                  </a:glow>
                </a:effectLst>
              </a:rPr>
              <a:t>females</a:t>
            </a:r>
            <a:r>
              <a:rPr lang="en-US" sz="3600" dirty="0">
                <a:solidFill>
                  <a:srgbClr val="002060"/>
                </a:solidFill>
              </a:rPr>
              <a:t>.</a:t>
            </a:r>
            <a:br>
              <a:rPr lang="en-US" sz="3600" dirty="0">
                <a:solidFill>
                  <a:srgbClr val="002060"/>
                </a:solidFill>
              </a:rPr>
            </a:br>
            <a:r>
              <a:rPr lang="en-US" sz="3600" dirty="0">
                <a:solidFill>
                  <a:srgbClr val="002060"/>
                </a:solidFill>
              </a:rPr>
              <a:t>/w/worm.htm - 21k			</a:t>
            </a:r>
            <a:r>
              <a:rPr lang="en-US" dirty="0">
                <a:solidFill>
                  <a:srgbClr val="002060"/>
                </a:solidFill>
              </a:rPr>
              <a:t>BIBLE HUB</a:t>
            </a:r>
          </a:p>
        </p:txBody>
      </p:sp>
      <p:sp>
        <p:nvSpPr>
          <p:cNvPr id="6" name="Rectangle 5"/>
          <p:cNvSpPr/>
          <p:nvPr/>
        </p:nvSpPr>
        <p:spPr>
          <a:xfrm>
            <a:off x="342899" y="3575755"/>
            <a:ext cx="2952751" cy="609600"/>
          </a:xfrm>
          <a:prstGeom prst="rect">
            <a:avLst/>
          </a:prstGeom>
          <a:solidFill>
            <a:srgbClr val="FF0000"/>
          </a:solidFill>
          <a:ln>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dirty="0">
                <a:solidFill>
                  <a:srgbClr val="002060"/>
                </a:solidFill>
              </a:rPr>
              <a:t>Scarlet.htm -</a:t>
            </a:r>
          </a:p>
        </p:txBody>
      </p:sp>
      <p:sp>
        <p:nvSpPr>
          <p:cNvPr id="7" name="Rounded Rectangular Callout 6"/>
          <p:cNvSpPr/>
          <p:nvPr/>
        </p:nvSpPr>
        <p:spPr>
          <a:xfrm>
            <a:off x="6705600" y="5909577"/>
            <a:ext cx="5105400" cy="738874"/>
          </a:xfrm>
          <a:prstGeom prst="wedgeRoundRectCallout">
            <a:avLst>
              <a:gd name="adj1" fmla="val -59547"/>
              <a:gd name="adj2" fmla="val -21326"/>
              <a:gd name="adj3" fmla="val 16667"/>
            </a:avLst>
          </a:prstGeom>
          <a:solidFill>
            <a:srgbClr val="00FF00"/>
          </a:solidFill>
          <a:ln w="5715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000FF"/>
                </a:solidFill>
              </a:rPr>
              <a:t>Identified as Yahusha?</a:t>
            </a:r>
          </a:p>
        </p:txBody>
      </p:sp>
      <p:sp>
        <p:nvSpPr>
          <p:cNvPr id="9" name="Rounded Rectangular Callout 8"/>
          <p:cNvSpPr/>
          <p:nvPr/>
        </p:nvSpPr>
        <p:spPr>
          <a:xfrm>
            <a:off x="5746135" y="3141681"/>
            <a:ext cx="3552823" cy="738874"/>
          </a:xfrm>
          <a:prstGeom prst="wedgeRoundRectCallout">
            <a:avLst>
              <a:gd name="adj1" fmla="val -25774"/>
              <a:gd name="adj2" fmla="val 81804"/>
              <a:gd name="adj3" fmla="val 16667"/>
            </a:avLst>
          </a:prstGeom>
          <a:solidFill>
            <a:srgbClr val="00FF00"/>
          </a:solid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000FF"/>
                </a:solidFill>
              </a:rPr>
              <a:t>“I am a Worm?”</a:t>
            </a:r>
          </a:p>
        </p:txBody>
      </p:sp>
      <p:sp>
        <p:nvSpPr>
          <p:cNvPr id="10" name="Rounded Rectangular Callout 9"/>
          <p:cNvSpPr/>
          <p:nvPr/>
        </p:nvSpPr>
        <p:spPr>
          <a:xfrm>
            <a:off x="9624087" y="3105150"/>
            <a:ext cx="1962151" cy="1080205"/>
          </a:xfrm>
          <a:prstGeom prst="wedgeRoundRectCallout">
            <a:avLst>
              <a:gd name="adj1" fmla="val -76516"/>
              <a:gd name="adj2" fmla="val 49111"/>
              <a:gd name="adj3" fmla="val 16667"/>
            </a:avLst>
          </a:prstGeom>
          <a:solidFill>
            <a:schemeClr val="bg2">
              <a:lumMod val="60000"/>
              <a:lumOff val="40000"/>
            </a:schemeClr>
          </a:solidFill>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u="sng" dirty="0">
                <a:solidFill>
                  <a:srgbClr val="0000FF"/>
                </a:solidFill>
              </a:rPr>
              <a:t>Double</a:t>
            </a:r>
            <a:r>
              <a:rPr lang="en-CA" sz="3200" dirty="0">
                <a:solidFill>
                  <a:srgbClr val="0000FF"/>
                </a:solidFill>
              </a:rPr>
              <a:t> </a:t>
            </a:r>
            <a:r>
              <a:rPr lang="en-CA" sz="3200" i="1" dirty="0">
                <a:solidFill>
                  <a:srgbClr val="FFFF00"/>
                </a:solidFill>
                <a:latin typeface="Comic Sans MS" panose="030F0702030302020204" pitchFamily="66" charset="0"/>
              </a:rPr>
              <a:t>dipped</a:t>
            </a:r>
          </a:p>
        </p:txBody>
      </p:sp>
    </p:spTree>
    <p:extLst>
      <p:ext uri="{BB962C8B-B14F-4D97-AF65-F5344CB8AC3E}">
        <p14:creationId xmlns:p14="http://schemas.microsoft.com/office/powerpoint/2010/main" val="255303577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circle(in)">
                                      <p:cBhvr>
                                        <p:cTn id="11" dur="125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par>
                          <p:cTn id="17" fill="hold">
                            <p:stCondLst>
                              <p:cond delay="500"/>
                            </p:stCondLst>
                            <p:childTnLst>
                              <p:par>
                                <p:cTn id="18" presetID="3" presetClass="entr" presetSubtype="10" fill="hold" grpId="1"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par>
                          <p:cTn id="21" fill="hold">
                            <p:stCondLst>
                              <p:cond delay="1000"/>
                            </p:stCondLst>
                            <p:childTnLst>
                              <p:par>
                                <p:cTn id="22" presetID="10" presetClass="emph" presetSubtype="0" repeatCount="5000" fill="hold" grpId="2" nodeType="afterEffect">
                                  <p:stCondLst>
                                    <p:cond delay="0"/>
                                  </p:stCondLst>
                                  <p:childTnLst>
                                    <p:anim calcmode="discrete" valueType="str">
                                      <p:cBhvr override="childStyle">
                                        <p:cTn id="23" dur="500" fill="hold"/>
                                        <p:tgtEl>
                                          <p:spTgt spid="1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1" animBg="1"/>
      <p:bldP spid="10" grpId="2"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rotWithShape="1">
          <a:gsLst>
            <a:gs pos="20000">
              <a:schemeClr val="accent5">
                <a:lumMod val="40000"/>
                <a:lumOff val="60000"/>
              </a:schemeClr>
            </a:gs>
            <a:gs pos="50000">
              <a:schemeClr val="bg2">
                <a:shade val="100000"/>
                <a:hueMod val="100000"/>
                <a:satMod val="110000"/>
                <a:lumMod val="130000"/>
              </a:schemeClr>
            </a:gs>
            <a:gs pos="100000">
              <a:srgbClr val="00B0F0"/>
            </a:gs>
          </a:gsLst>
          <a:lin ang="252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14304" y="6559235"/>
            <a:ext cx="445139" cy="298765"/>
          </a:xfrm>
        </p:spPr>
        <p:txBody>
          <a:bodyPr/>
          <a:lstStyle/>
          <a:p>
            <a:fld id="{6D22F896-40B5-4ADD-8801-0D06FADFA095}" type="slidenum">
              <a:rPr lang="en-US" sz="1200" smtClean="0"/>
              <a:t>70</a:t>
            </a:fld>
            <a:endParaRPr lang="en-US" sz="1200" dirty="0"/>
          </a:p>
        </p:txBody>
      </p:sp>
      <p:sp>
        <p:nvSpPr>
          <p:cNvPr id="2" name="Rounded Rectangle 1"/>
          <p:cNvSpPr/>
          <p:nvPr/>
        </p:nvSpPr>
        <p:spPr>
          <a:xfrm>
            <a:off x="3948113" y="271883"/>
            <a:ext cx="4368799" cy="804358"/>
          </a:xfrm>
          <a:prstGeom prst="roundRect">
            <a:avLst>
              <a:gd name="adj" fmla="val 33367"/>
            </a:avLst>
          </a:prstGeom>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u="sng" dirty="0">
                <a:solidFill>
                  <a:srgbClr val="0000FF"/>
                </a:solidFill>
              </a:rPr>
              <a:t>Shani</a:t>
            </a:r>
            <a:r>
              <a:rPr lang="en-CA" sz="3200" dirty="0">
                <a:solidFill>
                  <a:srgbClr val="0000FF"/>
                </a:solidFill>
              </a:rPr>
              <a:t> </a:t>
            </a:r>
            <a:r>
              <a:rPr lang="en-CA" sz="3200" dirty="0"/>
              <a:t>–(</a:t>
            </a:r>
            <a:r>
              <a:rPr lang="en-CA" sz="3200" b="1" dirty="0">
                <a:ln>
                  <a:solidFill>
                    <a:srgbClr val="0000FF"/>
                  </a:solidFill>
                </a:ln>
                <a:solidFill>
                  <a:srgbClr val="FF0000"/>
                </a:solidFill>
              </a:rPr>
              <a:t>double</a:t>
            </a:r>
            <a:r>
              <a:rPr lang="en-CA" sz="3200" dirty="0"/>
              <a:t>)</a:t>
            </a:r>
          </a:p>
        </p:txBody>
      </p:sp>
      <p:sp>
        <p:nvSpPr>
          <p:cNvPr id="3" name="Rounded Rectangular Callout 2"/>
          <p:cNvSpPr/>
          <p:nvPr/>
        </p:nvSpPr>
        <p:spPr>
          <a:xfrm>
            <a:off x="582627" y="1302818"/>
            <a:ext cx="11021352" cy="3070359"/>
          </a:xfrm>
          <a:prstGeom prst="wedgeRoundRectCallout">
            <a:avLst>
              <a:gd name="adj1" fmla="val -12413"/>
              <a:gd name="adj2" fmla="val -60609"/>
              <a:gd name="adj3" fmla="val 16667"/>
            </a:avLst>
          </a:prstGeom>
          <a:solidFill>
            <a:schemeClr val="accent6">
              <a:lumMod val="40000"/>
              <a:lumOff val="60000"/>
            </a:schemeClr>
          </a:solidFill>
          <a:ln w="57150">
            <a:solidFill>
              <a:schemeClr val="accent5">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When </a:t>
            </a:r>
            <a:r>
              <a:rPr lang="en-CA" sz="2400" b="1" u="sng" dirty="0">
                <a:solidFill>
                  <a:schemeClr val="accent5">
                    <a:lumMod val="75000"/>
                  </a:schemeClr>
                </a:solidFill>
              </a:rPr>
              <a:t>DOUBLE DIPPED</a:t>
            </a:r>
            <a:r>
              <a:rPr lang="en-CA" sz="2400" b="1" dirty="0">
                <a:solidFill>
                  <a:schemeClr val="accent5">
                    <a:lumMod val="75000"/>
                  </a:schemeClr>
                </a:solidFill>
              </a:rPr>
              <a:t> </a:t>
            </a:r>
            <a:r>
              <a:rPr lang="en-CA" sz="2400" dirty="0">
                <a:solidFill>
                  <a:schemeClr val="bg1"/>
                </a:solidFill>
              </a:rPr>
              <a:t>to bring forth </a:t>
            </a:r>
            <a:r>
              <a:rPr lang="en-CA" sz="2400" b="1" dirty="0">
                <a:ln>
                  <a:solidFill>
                    <a:srgbClr val="0000FF"/>
                  </a:solidFill>
                </a:ln>
                <a:solidFill>
                  <a:srgbClr val="C00000"/>
                </a:solidFill>
                <a:latin typeface="Arial Black" panose="020B0A04020102020204" pitchFamily="34" charset="0"/>
              </a:rPr>
              <a:t>Scarlet</a:t>
            </a:r>
            <a:r>
              <a:rPr lang="en-CA" sz="2400" dirty="0">
                <a:solidFill>
                  <a:schemeClr val="bg1"/>
                </a:solidFill>
              </a:rPr>
              <a:t> (</a:t>
            </a:r>
            <a:r>
              <a:rPr lang="en-CA" sz="2400" i="1" dirty="0">
                <a:solidFill>
                  <a:schemeClr val="bg1"/>
                </a:solidFill>
              </a:rPr>
              <a:t>a rich deep colour</a:t>
            </a:r>
            <a:r>
              <a:rPr lang="en-CA" sz="2400" dirty="0">
                <a:solidFill>
                  <a:schemeClr val="bg1"/>
                </a:solidFill>
              </a:rPr>
              <a:t>), is the second dipping in an </a:t>
            </a:r>
            <a:r>
              <a:rPr lang="en-CA" sz="2400" u="sng" dirty="0">
                <a:solidFill>
                  <a:schemeClr val="bg1"/>
                </a:solidFill>
              </a:rPr>
              <a:t>elementall</a:t>
            </a:r>
            <a:r>
              <a:rPr lang="en-CA" sz="2400" dirty="0">
                <a:solidFill>
                  <a:schemeClr val="bg1"/>
                </a:solidFill>
              </a:rPr>
              <a:t>y</a:t>
            </a:r>
            <a:r>
              <a:rPr lang="en-CA" sz="2400" u="sng" dirty="0">
                <a:solidFill>
                  <a:schemeClr val="bg1"/>
                </a:solidFill>
              </a:rPr>
              <a:t> different substance</a:t>
            </a:r>
            <a:r>
              <a:rPr lang="en-CA" sz="2400" dirty="0">
                <a:solidFill>
                  <a:schemeClr val="bg1"/>
                </a:solidFill>
              </a:rPr>
              <a:t>?</a:t>
            </a:r>
            <a:br>
              <a:rPr lang="en-CA" sz="2400" dirty="0">
                <a:solidFill>
                  <a:schemeClr val="bg1"/>
                </a:solidFill>
              </a:rPr>
            </a:br>
            <a:r>
              <a:rPr lang="en-CA" sz="1200" dirty="0">
                <a:solidFill>
                  <a:schemeClr val="bg1"/>
                </a:solidFill>
              </a:rPr>
              <a:t> </a:t>
            </a:r>
            <a:br>
              <a:rPr lang="en-CA" sz="2400" dirty="0">
                <a:solidFill>
                  <a:schemeClr val="bg1"/>
                </a:solidFill>
              </a:rPr>
            </a:br>
            <a:r>
              <a:rPr lang="en-CA" sz="2400" b="1" dirty="0">
                <a:solidFill>
                  <a:schemeClr val="bg1"/>
                </a:solidFill>
                <a:latin typeface="Arial Black" panose="020B0A04020102020204" pitchFamily="34" charset="0"/>
              </a:rPr>
              <a:t>Or</a:t>
            </a:r>
            <a:r>
              <a:rPr lang="en-CA" sz="2400" dirty="0">
                <a:solidFill>
                  <a:schemeClr val="bg1"/>
                </a:solidFill>
              </a:rPr>
              <a:t> is it dipped once again in the </a:t>
            </a:r>
            <a:r>
              <a:rPr lang="en-CA" sz="2400" b="1" dirty="0">
                <a:solidFill>
                  <a:schemeClr val="bg1"/>
                </a:solidFill>
                <a:effectLst>
                  <a:glow rad="127000">
                    <a:srgbClr val="FFFF00"/>
                  </a:glow>
                </a:effectLst>
              </a:rPr>
              <a:t>exact same source of richness?</a:t>
            </a:r>
            <a:br>
              <a:rPr lang="en-CA" sz="2400" b="1" dirty="0">
                <a:solidFill>
                  <a:schemeClr val="bg1"/>
                </a:solidFill>
                <a:effectLst>
                  <a:glow rad="127000">
                    <a:srgbClr val="FFFF00"/>
                  </a:glow>
                </a:effectLst>
              </a:rPr>
            </a:br>
            <a:r>
              <a:rPr lang="en-CA" sz="2400" dirty="0">
                <a:solidFill>
                  <a:schemeClr val="bg1"/>
                </a:solidFill>
              </a:rPr>
              <a:t>So it is with the </a:t>
            </a:r>
            <a:r>
              <a:rPr lang="en-CA" sz="2400" b="1" u="sng" dirty="0">
                <a:solidFill>
                  <a:srgbClr val="0000FF"/>
                </a:solidFill>
              </a:rPr>
              <a:t>Shaneh</a:t>
            </a:r>
            <a:r>
              <a:rPr lang="en-CA" sz="2400" dirty="0">
                <a:solidFill>
                  <a:schemeClr val="bg1"/>
                </a:solidFill>
              </a:rPr>
              <a:t> (year) of </a:t>
            </a:r>
            <a:r>
              <a:rPr lang="en-CA" sz="2400" b="1" dirty="0">
                <a:solidFill>
                  <a:srgbClr val="0000FF"/>
                </a:solidFill>
              </a:rPr>
              <a:t>Yahuah.</a:t>
            </a:r>
            <a:r>
              <a:rPr lang="en-CA" sz="2400" dirty="0">
                <a:solidFill>
                  <a:schemeClr val="bg1"/>
                </a:solidFill>
              </a:rPr>
              <a:t> The </a:t>
            </a:r>
            <a:r>
              <a:rPr lang="en-CA" sz="2400" dirty="0">
                <a:solidFill>
                  <a:srgbClr val="0000FF"/>
                </a:solidFill>
              </a:rPr>
              <a:t>Shaneh</a:t>
            </a:r>
            <a:r>
              <a:rPr lang="en-CA" sz="2400" dirty="0">
                <a:solidFill>
                  <a:schemeClr val="bg1"/>
                </a:solidFill>
              </a:rPr>
              <a:t> is </a:t>
            </a:r>
            <a:r>
              <a:rPr lang="en-CA" sz="2400" b="1" u="sng" dirty="0">
                <a:solidFill>
                  <a:srgbClr val="0000FF"/>
                </a:solidFill>
              </a:rPr>
              <a:t>DOUBLE DIPPED </a:t>
            </a:r>
            <a:r>
              <a:rPr lang="en-CA" sz="2400" dirty="0">
                <a:solidFill>
                  <a:schemeClr val="bg1"/>
                </a:solidFill>
              </a:rPr>
              <a:t>(IF YOU WILL) bringing forth a richness so deeply entrenched </a:t>
            </a:r>
            <a:r>
              <a:rPr lang="en-CA" sz="2400" u="sng" dirty="0">
                <a:solidFill>
                  <a:schemeClr val="bg1"/>
                </a:solidFill>
              </a:rPr>
              <a:t>in time</a:t>
            </a:r>
            <a:r>
              <a:rPr lang="en-CA" sz="2400" dirty="0">
                <a:solidFill>
                  <a:schemeClr val="bg1"/>
                </a:solidFill>
              </a:rPr>
              <a:t>, that the following year is a </a:t>
            </a:r>
            <a:r>
              <a:rPr lang="en-CA" sz="2400" b="1" i="1" u="sng" dirty="0">
                <a:solidFill>
                  <a:schemeClr val="bg1"/>
                </a:solidFill>
              </a:rPr>
              <a:t>com</a:t>
            </a:r>
            <a:r>
              <a:rPr lang="en-CA" sz="2400" b="1" i="1" dirty="0">
                <a:solidFill>
                  <a:schemeClr val="bg1"/>
                </a:solidFill>
              </a:rPr>
              <a:t>p</a:t>
            </a:r>
            <a:r>
              <a:rPr lang="en-CA" sz="2400" b="1" i="1" u="sng" dirty="0">
                <a:solidFill>
                  <a:schemeClr val="bg1"/>
                </a:solidFill>
              </a:rPr>
              <a:t>lete exact len</a:t>
            </a:r>
            <a:r>
              <a:rPr lang="en-CA" sz="2400" b="1" i="1" dirty="0">
                <a:solidFill>
                  <a:schemeClr val="bg1"/>
                </a:solidFill>
              </a:rPr>
              <a:t>g</a:t>
            </a:r>
            <a:r>
              <a:rPr lang="en-CA" sz="2400" b="1" i="1" u="sng" dirty="0">
                <a:solidFill>
                  <a:schemeClr val="bg1"/>
                </a:solidFill>
              </a:rPr>
              <a:t>th du</a:t>
            </a:r>
            <a:r>
              <a:rPr lang="en-CA" sz="2400" b="1" i="1" dirty="0">
                <a:solidFill>
                  <a:schemeClr val="bg1"/>
                </a:solidFill>
              </a:rPr>
              <a:t>p</a:t>
            </a:r>
            <a:r>
              <a:rPr lang="en-CA" sz="2400" b="1" i="1" u="sng" dirty="0">
                <a:solidFill>
                  <a:schemeClr val="bg1"/>
                </a:solidFill>
              </a:rPr>
              <a:t>lication o</a:t>
            </a:r>
            <a:r>
              <a:rPr lang="en-CA" sz="2400" b="1" i="1" dirty="0">
                <a:solidFill>
                  <a:schemeClr val="bg1"/>
                </a:solidFill>
              </a:rPr>
              <a:t>f</a:t>
            </a:r>
            <a:r>
              <a:rPr lang="en-CA" sz="2400" b="1" i="1" u="sng" dirty="0">
                <a:solidFill>
                  <a:schemeClr val="bg1"/>
                </a:solidFill>
              </a:rPr>
              <a:t> the </a:t>
            </a:r>
            <a:r>
              <a:rPr lang="en-CA" sz="2400" b="1" i="1" dirty="0">
                <a:solidFill>
                  <a:schemeClr val="bg1"/>
                </a:solidFill>
              </a:rPr>
              <a:t>f</a:t>
            </a:r>
            <a:r>
              <a:rPr lang="en-CA" sz="2400" b="1" i="1" u="sng" dirty="0">
                <a:solidFill>
                  <a:schemeClr val="bg1"/>
                </a:solidFill>
              </a:rPr>
              <a:t>irst</a:t>
            </a:r>
            <a:r>
              <a:rPr lang="en-CA" sz="2400" dirty="0">
                <a:solidFill>
                  <a:schemeClr val="bg1"/>
                </a:solidFill>
              </a:rPr>
              <a:t>.  </a:t>
            </a:r>
            <a:endParaRPr lang="en-CA" sz="2800" b="1" dirty="0">
              <a:solidFill>
                <a:srgbClr val="0000FF"/>
              </a:solidFill>
              <a:effectLst>
                <a:glow rad="127000">
                  <a:srgbClr val="00FF00"/>
                </a:glow>
              </a:effectLst>
            </a:endParaRPr>
          </a:p>
        </p:txBody>
      </p:sp>
      <p:sp>
        <p:nvSpPr>
          <p:cNvPr id="16" name="Rounded Rectangular Callout 15"/>
          <p:cNvSpPr/>
          <p:nvPr/>
        </p:nvSpPr>
        <p:spPr>
          <a:xfrm>
            <a:off x="582627" y="4657286"/>
            <a:ext cx="11021352" cy="1699648"/>
          </a:xfrm>
          <a:prstGeom prst="wedgeRoundRectCallout">
            <a:avLst>
              <a:gd name="adj1" fmla="val -1987"/>
              <a:gd name="adj2" fmla="val -49054"/>
              <a:gd name="adj3" fmla="val 16667"/>
            </a:avLst>
          </a:prstGeom>
          <a:solidFill>
            <a:srgbClr val="FFFF99"/>
          </a:solidFill>
          <a:ln w="5715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effectLst/>
              </a:rPr>
              <a:t>Anything less than an </a:t>
            </a:r>
            <a:r>
              <a:rPr lang="en-CA" sz="2800" b="1" u="sng" dirty="0">
                <a:solidFill>
                  <a:schemeClr val="bg1"/>
                </a:solidFill>
                <a:effectLst/>
              </a:rPr>
              <a:t>exact duplication</a:t>
            </a:r>
            <a:r>
              <a:rPr lang="en-CA" sz="2800" b="1" dirty="0">
                <a:solidFill>
                  <a:schemeClr val="bg1"/>
                </a:solidFill>
                <a:effectLst/>
              </a:rPr>
              <a:t> is an </a:t>
            </a:r>
            <a:r>
              <a:rPr lang="en-CA" sz="2800" b="1" dirty="0">
                <a:solidFill>
                  <a:schemeClr val="bg1"/>
                </a:solidFill>
                <a:effectLst>
                  <a:glow rad="127000">
                    <a:srgbClr val="00FF00"/>
                  </a:glow>
                </a:effectLst>
              </a:rPr>
              <a:t>IMPOSTER SUBSTANCE WHICH REGRESSES TO A DEEP DECEPTION!</a:t>
            </a:r>
            <a:br>
              <a:rPr lang="en-CA" sz="2800" b="1" dirty="0">
                <a:solidFill>
                  <a:srgbClr val="0000FF"/>
                </a:solidFill>
                <a:effectLst>
                  <a:glow rad="127000">
                    <a:srgbClr val="00FF00"/>
                  </a:glow>
                </a:effectLst>
              </a:rPr>
            </a:br>
            <a:r>
              <a:rPr lang="en-CA" sz="2800" b="1" dirty="0">
                <a:solidFill>
                  <a:srgbClr val="0000FF"/>
                </a:solidFill>
                <a:effectLst>
                  <a:glow rad="127000">
                    <a:srgbClr val="00FF00"/>
                  </a:glow>
                </a:effectLst>
              </a:rPr>
              <a:t>My being HATES YOUR NEW MOONS &amp; YOUR APPOINTED TIMES…</a:t>
            </a:r>
          </a:p>
        </p:txBody>
      </p:sp>
      <p:sp>
        <p:nvSpPr>
          <p:cNvPr id="6" name="Rounded Rectangle 5"/>
          <p:cNvSpPr/>
          <p:nvPr/>
        </p:nvSpPr>
        <p:spPr>
          <a:xfrm>
            <a:off x="5153376" y="6259509"/>
            <a:ext cx="1958273" cy="413334"/>
          </a:xfrm>
          <a:prstGeom prst="roundRect">
            <a:avLst>
              <a:gd name="adj" fmla="val 50000"/>
            </a:avLst>
          </a:prstGeom>
          <a:solidFill>
            <a:srgbClr val="FF33CC"/>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Isaiah 1:14</a:t>
            </a:r>
          </a:p>
        </p:txBody>
      </p:sp>
    </p:spTree>
    <p:extLst>
      <p:ext uri="{BB962C8B-B14F-4D97-AF65-F5344CB8AC3E}">
        <p14:creationId xmlns:p14="http://schemas.microsoft.com/office/powerpoint/2010/main" val="289694034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65467" y="6455212"/>
            <a:ext cx="445139" cy="298765"/>
          </a:xfrm>
        </p:spPr>
        <p:txBody>
          <a:bodyPr/>
          <a:lstStyle/>
          <a:p>
            <a:fld id="{6D22F896-40B5-4ADD-8801-0D06FADFA095}" type="slidenum">
              <a:rPr lang="en-US" sz="1200" smtClean="0">
                <a:solidFill>
                  <a:schemeClr val="bg1"/>
                </a:solidFill>
              </a:rPr>
              <a:t>71</a:t>
            </a:fld>
            <a:endParaRPr lang="en-US" sz="1200" dirty="0">
              <a:solidFill>
                <a:schemeClr val="bg1"/>
              </a:solidFill>
            </a:endParaRPr>
          </a:p>
        </p:txBody>
      </p:sp>
      <p:sp>
        <p:nvSpPr>
          <p:cNvPr id="2" name="Rounded Rectangle 1"/>
          <p:cNvSpPr/>
          <p:nvPr/>
        </p:nvSpPr>
        <p:spPr>
          <a:xfrm>
            <a:off x="2386738" y="448269"/>
            <a:ext cx="9623868" cy="1141346"/>
          </a:xfrm>
          <a:prstGeom prst="roundRect">
            <a:avLst>
              <a:gd name="adj" fmla="val 50000"/>
            </a:avLst>
          </a:prstGeom>
          <a:noFill/>
          <a:ln w="28575">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800" dirty="0">
                <a:solidFill>
                  <a:schemeClr val="bg1"/>
                </a:solidFill>
              </a:rPr>
              <a:t>The “</a:t>
            </a:r>
            <a:r>
              <a:rPr lang="en-CA" sz="4800" dirty="0">
                <a:ln>
                  <a:solidFill>
                    <a:srgbClr val="0000FF"/>
                  </a:solidFill>
                </a:ln>
                <a:solidFill>
                  <a:srgbClr val="C00000"/>
                </a:solidFill>
                <a:effectLst>
                  <a:glow rad="127000">
                    <a:srgbClr val="FFFF00"/>
                  </a:glow>
                </a:effectLst>
              </a:rPr>
              <a:t>Blood</a:t>
            </a:r>
            <a:r>
              <a:rPr lang="en-CA" sz="4800" dirty="0">
                <a:solidFill>
                  <a:schemeClr val="bg1"/>
                </a:solidFill>
              </a:rPr>
              <a:t>” of the </a:t>
            </a:r>
            <a:r>
              <a:rPr lang="en-CA" sz="4800" u="sng" dirty="0">
                <a:ln>
                  <a:solidFill>
                    <a:schemeClr val="bg1"/>
                  </a:solidFill>
                </a:ln>
                <a:solidFill>
                  <a:schemeClr val="accent1">
                    <a:lumMod val="75000"/>
                  </a:schemeClr>
                </a:solidFill>
              </a:rPr>
              <a:t>Golden Calf</a:t>
            </a:r>
            <a:r>
              <a:rPr lang="en-CA" sz="4800" dirty="0">
                <a:ln>
                  <a:solidFill>
                    <a:schemeClr val="bg1"/>
                  </a:solidFill>
                </a:ln>
                <a:solidFill>
                  <a:schemeClr val="accent1">
                    <a:lumMod val="75000"/>
                  </a:schemeClr>
                </a:solidFill>
              </a:rPr>
              <a:t>!</a:t>
            </a:r>
          </a:p>
        </p:txBody>
      </p:sp>
      <p:sp>
        <p:nvSpPr>
          <p:cNvPr id="4" name="Rounded Rectangle 3"/>
          <p:cNvSpPr/>
          <p:nvPr/>
        </p:nvSpPr>
        <p:spPr>
          <a:xfrm rot="20035894">
            <a:off x="389177" y="878751"/>
            <a:ext cx="1800668" cy="646745"/>
          </a:xfrm>
          <a:prstGeom prst="roundRect">
            <a:avLst>
              <a:gd name="adj" fmla="val 33367"/>
            </a:avLst>
          </a:prstGeom>
          <a:ln>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CA" sz="3200" b="1" spc="150" dirty="0">
                <a:ln w="11430"/>
                <a:solidFill>
                  <a:srgbClr val="F8F8F8"/>
                </a:solidFill>
                <a:effectLst>
                  <a:outerShdw blurRad="25400" algn="tl" rotWithShape="0">
                    <a:srgbClr val="000000">
                      <a:alpha val="43000"/>
                    </a:srgbClr>
                  </a:outerShdw>
                </a:effectLst>
              </a:rPr>
              <a:t>Next -</a:t>
            </a:r>
          </a:p>
        </p:txBody>
      </p:sp>
      <p:sp>
        <p:nvSpPr>
          <p:cNvPr id="6" name="Rounded Rectangle 5"/>
          <p:cNvSpPr/>
          <p:nvPr/>
        </p:nvSpPr>
        <p:spPr>
          <a:xfrm>
            <a:off x="1329971" y="4215949"/>
            <a:ext cx="9571567" cy="1640451"/>
          </a:xfrm>
          <a:prstGeom prst="roundRect">
            <a:avLst>
              <a:gd name="adj" fmla="val 50000"/>
            </a:avLst>
          </a:prstGeom>
          <a:noFill/>
          <a:ln w="28575">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800" dirty="0">
                <a:solidFill>
                  <a:schemeClr val="bg1"/>
                </a:solidFill>
              </a:rPr>
              <a:t>How could the </a:t>
            </a:r>
            <a:br>
              <a:rPr lang="en-CA" sz="4800" dirty="0">
                <a:solidFill>
                  <a:schemeClr val="bg1"/>
                </a:solidFill>
              </a:rPr>
            </a:br>
            <a:r>
              <a:rPr lang="en-CA" sz="4800" u="sng" dirty="0">
                <a:ln>
                  <a:solidFill>
                    <a:schemeClr val="bg1"/>
                  </a:solidFill>
                </a:ln>
                <a:solidFill>
                  <a:schemeClr val="accent1">
                    <a:lumMod val="75000"/>
                  </a:schemeClr>
                </a:solidFill>
              </a:rPr>
              <a:t>Golden Calf</a:t>
            </a:r>
            <a:r>
              <a:rPr lang="en-CA" sz="4800" dirty="0">
                <a:solidFill>
                  <a:schemeClr val="bg1"/>
                </a:solidFill>
              </a:rPr>
              <a:t> </a:t>
            </a:r>
            <a:r>
              <a:rPr lang="en-CA" sz="4800" dirty="0">
                <a:solidFill>
                  <a:prstClr val="black"/>
                </a:solidFill>
              </a:rPr>
              <a:t>contain </a:t>
            </a:r>
            <a:r>
              <a:rPr lang="en-CA" sz="4800" b="1" dirty="0">
                <a:ln>
                  <a:solidFill>
                    <a:srgbClr val="0000FF"/>
                  </a:solidFill>
                </a:ln>
                <a:solidFill>
                  <a:srgbClr val="C00000"/>
                </a:solidFill>
                <a:effectLst>
                  <a:glow rad="127000">
                    <a:srgbClr val="FFFF00"/>
                  </a:glow>
                </a:effectLst>
              </a:rPr>
              <a:t>Blood?</a:t>
            </a:r>
            <a:endParaRPr lang="en-CA" sz="4800" dirty="0">
              <a:ln>
                <a:solidFill>
                  <a:schemeClr val="bg1"/>
                </a:solidFill>
              </a:ln>
              <a:solidFill>
                <a:schemeClr val="bg1"/>
              </a:solidFill>
            </a:endParaRPr>
          </a:p>
        </p:txBody>
      </p:sp>
    </p:spTree>
    <p:extLst>
      <p:ext uri="{BB962C8B-B14F-4D97-AF65-F5344CB8AC3E}">
        <p14:creationId xmlns:p14="http://schemas.microsoft.com/office/powerpoint/2010/main" val="377592480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750"/>
                            </p:stCondLst>
                            <p:childTnLst>
                              <p:par>
                                <p:cTn id="9" presetID="14" presetClass="entr" presetSubtype="10" fill="hold" grpId="0" nodeType="afterEffect">
                                  <p:stCondLst>
                                    <p:cond delay="75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75869" y="6615392"/>
            <a:ext cx="509590" cy="166408"/>
          </a:xfrm>
        </p:spPr>
        <p:txBody>
          <a:bodyPr/>
          <a:lstStyle/>
          <a:p>
            <a:fld id="{6D22F896-40B5-4ADD-8801-0D06FADFA095}" type="slidenum">
              <a:rPr lang="en-US" sz="1200" smtClean="0"/>
              <a:t>72</a:t>
            </a:fld>
            <a:endParaRPr lang="en-US" sz="1200" dirty="0"/>
          </a:p>
        </p:txBody>
      </p:sp>
      <p:sp>
        <p:nvSpPr>
          <p:cNvPr id="2" name="Rectangle 1"/>
          <p:cNvSpPr/>
          <p:nvPr/>
        </p:nvSpPr>
        <p:spPr>
          <a:xfrm>
            <a:off x="438113" y="177525"/>
            <a:ext cx="11229604" cy="65365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nSpc>
                <a:spcPct val="107000"/>
              </a:lnSpc>
              <a:spcAft>
                <a:spcPts val="1200"/>
              </a:spcAft>
            </a:pP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 have learned quite clearly that it is the </a:t>
            </a:r>
            <a:r>
              <a:rPr lang="en-CA" sz="3200" b="1" u="sng"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BLOOD</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that has a direct connection to </a:t>
            </a:r>
            <a:r>
              <a:rPr lang="en-CA" sz="32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cleansin</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a:t>
            </a:r>
            <a:r>
              <a:rPr lang="en-CA" sz="32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purifyin</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g. The two primary examples being the </a:t>
            </a:r>
            <a:r>
              <a:rPr lang="en-CA" sz="3200" b="1"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blood</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the red heifer sacrifice being very essential to the sacrifice, and the most important example being the </a:t>
            </a:r>
            <a:r>
              <a:rPr lang="en-CA" sz="3200" b="1"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blood</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a:t>
            </a:r>
            <a:r>
              <a:rPr lang="en-CA" sz="3200" dirty="0" err="1">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being shed for Atonement for our Salvation.</a:t>
            </a:r>
          </a:p>
          <a:p>
            <a:pPr>
              <a:lnSpc>
                <a:spcPct val="107000"/>
              </a:lnSpc>
              <a:spcAft>
                <a:spcPts val="1200"/>
              </a:spcAft>
            </a:pP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 these factors have any connection to Mosheh grinding up the golden calf to fine powder and causing the sinful people to ingest the “</a:t>
            </a:r>
            <a:r>
              <a:rPr lang="en-CA" sz="3200" b="1" u="sng"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BLOOD</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mixture? </a:t>
            </a:r>
          </a:p>
          <a:p>
            <a:pPr>
              <a:lnSpc>
                <a:spcPct val="107000"/>
              </a:lnSpc>
              <a:spcAft>
                <a:spcPts val="1200"/>
              </a:spcAft>
            </a:pP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was it about the </a:t>
            </a:r>
            <a:r>
              <a:rPr lang="en-CA" sz="3200" dirty="0">
                <a:solidFill>
                  <a:schemeClr val="bg1"/>
                </a:solidFill>
                <a:effectLst>
                  <a:glow rad="127000">
                    <a:srgbClr val="00FF99"/>
                  </a:glow>
                </a:effectLst>
                <a:latin typeface="Calibri" panose="020F0502020204030204" pitchFamily="34" charset="0"/>
                <a:ea typeface="Calibri" panose="020F0502020204030204" pitchFamily="34" charset="0"/>
                <a:cs typeface="Times New Roman" panose="02020603050405020304" pitchFamily="18" charset="0"/>
              </a:rPr>
              <a:t>gold/water mixture </a:t>
            </a:r>
            <a:r>
              <a:rPr lang="en-CA"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was so significant?</a:t>
            </a:r>
          </a:p>
          <a:p>
            <a:pPr algn="ctr">
              <a:lnSpc>
                <a:spcPct val="107000"/>
              </a:lnSpc>
              <a:spcAft>
                <a:spcPts val="1200"/>
              </a:spcAft>
            </a:pPr>
            <a:r>
              <a:rPr lang="en-CA" sz="3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We have seen a link from the </a:t>
            </a:r>
            <a:r>
              <a:rPr lang="en-CA" sz="3200" b="1"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BLOOD</a:t>
            </a:r>
            <a:r>
              <a:rPr lang="en-CA" sz="3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of the red heifer, to Yahusha!</a:t>
            </a:r>
          </a:p>
          <a:p>
            <a:pPr algn="ctr">
              <a:lnSpc>
                <a:spcPct val="107000"/>
              </a:lnSpc>
              <a:spcAft>
                <a:spcPts val="1200"/>
              </a:spcAft>
            </a:pPr>
            <a:r>
              <a:rPr lang="en-CA"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WHAT ABOUT THE “</a:t>
            </a:r>
            <a:r>
              <a:rPr lang="en-CA" sz="3200" b="1" dirty="0">
                <a:ln>
                  <a:solidFill>
                    <a:srgbClr val="0000FF"/>
                  </a:solidFill>
                </a:ln>
                <a:solidFill>
                  <a:srgbClr val="C00000"/>
                </a:solidFill>
                <a:latin typeface="Calibri" panose="020F0502020204030204" pitchFamily="34" charset="0"/>
                <a:ea typeface="Calibri" panose="020F0502020204030204" pitchFamily="34" charset="0"/>
                <a:cs typeface="Times New Roman" panose="02020603050405020304" pitchFamily="18" charset="0"/>
              </a:rPr>
              <a:t>BLOOD</a:t>
            </a:r>
            <a:r>
              <a:rPr lang="en-CA"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 OF THE </a:t>
            </a:r>
            <a:r>
              <a:rPr lang="en-CA" sz="32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GOLDEN CALF</a:t>
            </a:r>
            <a:r>
              <a:rPr lang="en-CA" sz="3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632757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bg>
      <p:bgPr>
        <a:pattFill prst="pct80">
          <a:fgClr>
            <a:srgbClr val="66FFCC"/>
          </a:fgClr>
          <a:bgClr>
            <a:schemeClr val="bg1"/>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97743" y="6615392"/>
            <a:ext cx="509590" cy="166408"/>
          </a:xfrm>
        </p:spPr>
        <p:txBody>
          <a:bodyPr/>
          <a:lstStyle/>
          <a:p>
            <a:fld id="{6D22F896-40B5-4ADD-8801-0D06FADFA095}" type="slidenum">
              <a:rPr lang="en-US" sz="1200" smtClean="0">
                <a:solidFill>
                  <a:srgbClr val="0000FF"/>
                </a:solidFill>
              </a:rPr>
              <a:t>73</a:t>
            </a:fld>
            <a:endParaRPr lang="en-US" sz="1200" dirty="0">
              <a:solidFill>
                <a:srgbClr val="0000FF"/>
              </a:solidFill>
            </a:endParaRPr>
          </a:p>
        </p:txBody>
      </p:sp>
      <p:sp>
        <p:nvSpPr>
          <p:cNvPr id="2" name="Rectangle 1"/>
          <p:cNvSpPr/>
          <p:nvPr/>
        </p:nvSpPr>
        <p:spPr>
          <a:xfrm>
            <a:off x="1354083" y="308603"/>
            <a:ext cx="9556859" cy="3399797"/>
          </a:xfrm>
          <a:prstGeom prst="rect">
            <a:avLst/>
          </a:prstGeom>
          <a:solidFill>
            <a:srgbClr val="FFFF00">
              <a:alpha val="54000"/>
            </a:srgbClr>
          </a:solidFill>
          <a:ln w="7620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lnSpc>
                <a:spcPct val="107000"/>
              </a:lnSpc>
              <a:spcAft>
                <a:spcPts val="1200"/>
              </a:spcAft>
              <a:tabLst>
                <a:tab pos="9331325" algn="l"/>
              </a:tabLst>
            </a:pPr>
            <a:r>
              <a:rPr lang="en-CA" sz="4000" dirty="0">
                <a:solidFill>
                  <a:srgbClr val="333333"/>
                </a:solidFill>
                <a:latin typeface="&amp;quot"/>
                <a:ea typeface="Times New Roman" panose="02020603050405020304" pitchFamily="18" charset="0"/>
                <a:cs typeface="Times New Roman" panose="02020603050405020304" pitchFamily="18" charset="0"/>
              </a:rPr>
              <a:t>In the Song of Solomon, </a:t>
            </a:r>
            <a:r>
              <a:rPr lang="en-CA" sz="4000" dirty="0">
                <a:solidFill>
                  <a:srgbClr val="0000FF"/>
                </a:solidFill>
                <a:latin typeface="&amp;quot"/>
                <a:ea typeface="Times New Roman" panose="02020603050405020304" pitchFamily="18" charset="0"/>
                <a:cs typeface="Times New Roman" panose="02020603050405020304" pitchFamily="18" charset="0"/>
              </a:rPr>
              <a:t>Yahusha</a:t>
            </a:r>
            <a:r>
              <a:rPr lang="en-CA" sz="4000" dirty="0">
                <a:solidFill>
                  <a:srgbClr val="333333"/>
                </a:solidFill>
                <a:latin typeface="&amp;quot"/>
                <a:ea typeface="Times New Roman" panose="02020603050405020304" pitchFamily="18" charset="0"/>
                <a:cs typeface="Times New Roman" panose="02020603050405020304" pitchFamily="18" charset="0"/>
              </a:rPr>
              <a:t> the Bridegroom declares to His Bride,</a:t>
            </a:r>
          </a:p>
          <a:p>
            <a:pPr>
              <a:lnSpc>
                <a:spcPct val="107000"/>
              </a:lnSpc>
              <a:spcAft>
                <a:spcPts val="1200"/>
              </a:spcAft>
              <a:tabLst>
                <a:tab pos="9331325" algn="l"/>
              </a:tabLst>
            </a:pPr>
            <a:r>
              <a:rPr lang="en-CA" sz="1200" dirty="0">
                <a:solidFill>
                  <a:srgbClr val="333333"/>
                </a:solidFill>
                <a:latin typeface="&amp;quot"/>
                <a:ea typeface="Times New Roman" panose="02020603050405020304" pitchFamily="18" charset="0"/>
                <a:cs typeface="Times New Roman" panose="02020603050405020304" pitchFamily="18" charset="0"/>
              </a:rPr>
              <a:t> </a:t>
            </a:r>
            <a:br>
              <a:rPr lang="en-CA" sz="4000" dirty="0">
                <a:solidFill>
                  <a:srgbClr val="333333"/>
                </a:solidFill>
                <a:latin typeface="&amp;quot"/>
                <a:ea typeface="Times New Roman" panose="02020603050405020304" pitchFamily="18" charset="0"/>
                <a:cs typeface="Times New Roman" panose="02020603050405020304" pitchFamily="18" charset="0"/>
              </a:rPr>
            </a:br>
            <a:r>
              <a:rPr lang="en-CA" sz="4000" i="1" dirty="0">
                <a:solidFill>
                  <a:srgbClr val="333333"/>
                </a:solidFill>
                <a:latin typeface="&amp;quot"/>
                <a:ea typeface="Times New Roman" panose="02020603050405020304" pitchFamily="18" charset="0"/>
                <a:cs typeface="Times New Roman" panose="02020603050405020304" pitchFamily="18" charset="0"/>
              </a:rPr>
              <a:t>“</a:t>
            </a:r>
            <a:r>
              <a:rPr lang="en-CA" sz="4000" i="1" dirty="0">
                <a:solidFill>
                  <a:srgbClr val="333333"/>
                </a:solidFill>
                <a:effectLst>
                  <a:glow rad="127000">
                    <a:srgbClr val="00FF99"/>
                  </a:glow>
                </a:effectLst>
                <a:latin typeface="&amp;quot"/>
                <a:ea typeface="Times New Roman" panose="02020603050405020304" pitchFamily="18" charset="0"/>
                <a:cs typeface="Times New Roman" panose="02020603050405020304" pitchFamily="18" charset="0"/>
              </a:rPr>
              <a:t>Your </a:t>
            </a:r>
            <a:r>
              <a:rPr lang="en-CA" sz="4000" i="1" u="sng" dirty="0">
                <a:solidFill>
                  <a:srgbClr val="333333"/>
                </a:solidFill>
                <a:effectLst>
                  <a:glow rad="127000">
                    <a:srgbClr val="00FFFF"/>
                  </a:glow>
                </a:effectLst>
                <a:latin typeface="Arial Black" panose="020B0A04020102020204" pitchFamily="34" charset="0"/>
                <a:ea typeface="Times New Roman" panose="02020603050405020304" pitchFamily="18" charset="0"/>
                <a:cs typeface="Times New Roman" panose="02020603050405020304" pitchFamily="18" charset="0"/>
              </a:rPr>
              <a:t>LIPS</a:t>
            </a:r>
            <a:r>
              <a:rPr lang="en-CA" sz="4000" i="1" dirty="0">
                <a:solidFill>
                  <a:srgbClr val="333333"/>
                </a:solidFill>
                <a:effectLst>
                  <a:glow rad="127000">
                    <a:srgbClr val="00FF99"/>
                  </a:glow>
                </a:effectLst>
                <a:latin typeface="&amp;quot"/>
                <a:ea typeface="Times New Roman" panose="02020603050405020304" pitchFamily="18" charset="0"/>
                <a:cs typeface="Times New Roman" panose="02020603050405020304" pitchFamily="18" charset="0"/>
              </a:rPr>
              <a:t> are like a </a:t>
            </a:r>
            <a:r>
              <a:rPr lang="en-CA" sz="4000" b="1" i="1" dirty="0">
                <a:solidFill>
                  <a:srgbClr val="C00000"/>
                </a:solidFill>
                <a:effectLst>
                  <a:glow rad="127000">
                    <a:srgbClr val="00FF99"/>
                  </a:glow>
                </a:effectLst>
                <a:latin typeface="&amp;quot"/>
                <a:ea typeface="Times New Roman" panose="02020603050405020304" pitchFamily="18" charset="0"/>
                <a:cs typeface="Times New Roman" panose="02020603050405020304" pitchFamily="18" charset="0"/>
              </a:rPr>
              <a:t>SCARLET</a:t>
            </a:r>
            <a:r>
              <a:rPr lang="en-CA" sz="4000" i="1" dirty="0">
                <a:solidFill>
                  <a:srgbClr val="333333"/>
                </a:solidFill>
                <a:effectLst>
                  <a:glow rad="127000">
                    <a:srgbClr val="00FF99"/>
                  </a:glow>
                </a:effectLst>
                <a:latin typeface="&amp;quot"/>
                <a:ea typeface="Times New Roman" panose="02020603050405020304" pitchFamily="18" charset="0"/>
                <a:cs typeface="Times New Roman" panose="02020603050405020304" pitchFamily="18" charset="0"/>
              </a:rPr>
              <a:t> thread, and your mouth is lovely</a:t>
            </a:r>
            <a:r>
              <a:rPr lang="en-CA" sz="4000" i="1" dirty="0">
                <a:solidFill>
                  <a:srgbClr val="333333"/>
                </a:solidFill>
                <a:latin typeface="&amp;quot"/>
                <a:ea typeface="Times New Roman" panose="02020603050405020304" pitchFamily="18" charset="0"/>
                <a:cs typeface="Times New Roman" panose="02020603050405020304" pitchFamily="18" charset="0"/>
              </a:rPr>
              <a:t>”</a:t>
            </a:r>
            <a:r>
              <a:rPr lang="en-CA" sz="4000" dirty="0">
                <a:solidFill>
                  <a:srgbClr val="333333"/>
                </a:solidFill>
                <a:latin typeface="&amp;quot"/>
                <a:ea typeface="Times New Roman" panose="02020603050405020304" pitchFamily="18" charset="0"/>
                <a:cs typeface="Times New Roman" panose="02020603050405020304" pitchFamily="18" charset="0"/>
              </a:rPr>
              <a:t> </a:t>
            </a:r>
            <a:r>
              <a:rPr lang="en-CA" sz="2400" dirty="0">
                <a:solidFill>
                  <a:srgbClr val="333333"/>
                </a:solidFill>
                <a:latin typeface="&amp;quot"/>
                <a:ea typeface="Times New Roman" panose="02020603050405020304" pitchFamily="18" charset="0"/>
                <a:cs typeface="Times New Roman" panose="02020603050405020304" pitchFamily="18" charset="0"/>
              </a:rPr>
              <a:t>(</a:t>
            </a:r>
            <a:r>
              <a:rPr lang="en-CA" sz="2400" u="sng" dirty="0">
                <a:solidFill>
                  <a:srgbClr val="00B050"/>
                </a:solidFill>
                <a:latin typeface="&amp;quot"/>
                <a:ea typeface="Times New Roman" panose="02020603050405020304" pitchFamily="18" charset="0"/>
                <a:cs typeface="Times New Roman" panose="02020603050405020304" pitchFamily="18" charset="0"/>
                <a:hlinkClick r:id="rId2"/>
              </a:rPr>
              <a:t>Son</a:t>
            </a:r>
            <a:r>
              <a:rPr lang="en-CA" sz="2400" dirty="0">
                <a:solidFill>
                  <a:srgbClr val="00B050"/>
                </a:solidFill>
                <a:latin typeface="&amp;quot"/>
                <a:ea typeface="Times New Roman" panose="02020603050405020304" pitchFamily="18" charset="0"/>
                <a:cs typeface="Times New Roman" panose="02020603050405020304" pitchFamily="18" charset="0"/>
                <a:hlinkClick r:id="rId2"/>
              </a:rPr>
              <a:t>g</a:t>
            </a:r>
            <a:r>
              <a:rPr lang="en-CA" sz="2400" u="sng" dirty="0">
                <a:solidFill>
                  <a:srgbClr val="00B050"/>
                </a:solidFill>
                <a:latin typeface="&amp;quot"/>
                <a:ea typeface="Times New Roman" panose="02020603050405020304" pitchFamily="18" charset="0"/>
                <a:cs typeface="Times New Roman" panose="02020603050405020304" pitchFamily="18" charset="0"/>
                <a:hlinkClick r:id="rId2"/>
              </a:rPr>
              <a:t> of Solomon 4:3</a:t>
            </a:r>
            <a:r>
              <a:rPr lang="en-CA" sz="2400" dirty="0">
                <a:solidFill>
                  <a:srgbClr val="333333"/>
                </a:solidFill>
                <a:latin typeface="&amp;quot"/>
                <a:ea typeface="Times New Roman" panose="02020603050405020304" pitchFamily="18" charset="0"/>
                <a:cs typeface="Times New Roman" panose="02020603050405020304" pitchFamily="18" charset="0"/>
              </a:rPr>
              <a:t>).</a:t>
            </a:r>
            <a:endParaRPr lang="en-CA"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91067" y="3996267"/>
            <a:ext cx="11235265" cy="2514600"/>
          </a:xfrm>
          <a:prstGeom prst="rect">
            <a:avLst/>
          </a:prstGeom>
          <a:solidFill>
            <a:schemeClr val="accent2"/>
          </a:solidFill>
          <a:ln w="76200">
            <a:solidFill>
              <a:srgbClr val="99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nSpc>
                <a:spcPct val="107000"/>
              </a:lnSpc>
              <a:spcAft>
                <a:spcPts val="1200"/>
              </a:spcAft>
              <a:tabLst>
                <a:tab pos="9331325" algn="l"/>
              </a:tabLst>
            </a:pPr>
            <a:r>
              <a:rPr lang="en-CA"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 this verse, is the Bridegroom (</a:t>
            </a:r>
            <a:r>
              <a:rPr lang="en-CA" sz="3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Yahusha</a:t>
            </a:r>
            <a:r>
              <a:rPr lang="en-CA"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declaring –</a:t>
            </a:r>
          </a:p>
          <a:p>
            <a:pPr algn="ctr">
              <a:lnSpc>
                <a:spcPct val="107000"/>
              </a:lnSpc>
              <a:spcAft>
                <a:spcPts val="1200"/>
              </a:spcAft>
              <a:tabLst>
                <a:tab pos="9331325" algn="l"/>
              </a:tabLst>
            </a:pPr>
            <a:r>
              <a:rPr lang="en-CA"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His Bride (the chosen ones) are those who speak only of - </a:t>
            </a:r>
            <a:br>
              <a:rPr lang="en-CA" sz="32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en-CA" sz="3200" b="1" dirty="0">
                <a:solidFill>
                  <a:srgbClr val="0000FF"/>
                </a:solidFill>
                <a:effectLst>
                  <a:glow rad="419100">
                    <a:srgbClr val="00FFFF"/>
                  </a:glow>
                </a:effectLst>
                <a:latin typeface="Calibri" panose="020F0502020204030204" pitchFamily="34" charset="0"/>
                <a:ea typeface="Calibri" panose="020F0502020204030204" pitchFamily="34" charset="0"/>
                <a:cs typeface="Times New Roman" panose="02020603050405020304" pitchFamily="18" charset="0"/>
              </a:rPr>
              <a:t>Salvation</a:t>
            </a:r>
            <a:r>
              <a:rPr lang="en-CA" sz="3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 </a:t>
            </a:r>
            <a:r>
              <a:rPr lang="en-CA" sz="3200" b="1" dirty="0">
                <a:solidFill>
                  <a:srgbClr val="0000FF"/>
                </a:solidFill>
                <a:effectLst>
                  <a:glow rad="279400">
                    <a:srgbClr val="00FF00"/>
                  </a:glow>
                </a:effectLst>
                <a:latin typeface="Calibri" panose="020F0502020204030204" pitchFamily="34" charset="0"/>
                <a:ea typeface="Calibri" panose="020F0502020204030204" pitchFamily="34" charset="0"/>
                <a:cs typeface="Times New Roman" panose="02020603050405020304" pitchFamily="18" charset="0"/>
              </a:rPr>
              <a:t>through the </a:t>
            </a:r>
            <a:r>
              <a:rPr lang="en-CA" sz="3200" b="1" dirty="0">
                <a:ln>
                  <a:solidFill>
                    <a:srgbClr val="0000FF"/>
                  </a:solidFill>
                </a:ln>
                <a:solidFill>
                  <a:srgbClr val="FF0000"/>
                </a:solidFill>
                <a:effectLst>
                  <a:glow rad="279400">
                    <a:srgbClr val="00FF00"/>
                  </a:glow>
                </a:effectLst>
                <a:latin typeface="Calibri" panose="020F0502020204030204" pitchFamily="34" charset="0"/>
                <a:ea typeface="Calibri" panose="020F0502020204030204" pitchFamily="34" charset="0"/>
                <a:cs typeface="Times New Roman" panose="02020603050405020304" pitchFamily="18" charset="0"/>
              </a:rPr>
              <a:t>Blood Sacrifice </a:t>
            </a:r>
            <a:r>
              <a:rPr lang="en-CA" sz="3200" b="1" dirty="0">
                <a:solidFill>
                  <a:srgbClr val="0000FF"/>
                </a:solidFill>
                <a:effectLst>
                  <a:glow rad="279400">
                    <a:srgbClr val="00FF00"/>
                  </a:glow>
                </a:effectLst>
                <a:latin typeface="Calibri" panose="020F0502020204030204" pitchFamily="34" charset="0"/>
                <a:ea typeface="Calibri" panose="020F0502020204030204" pitchFamily="34" charset="0"/>
                <a:cs typeface="Times New Roman" panose="02020603050405020304" pitchFamily="18" charset="0"/>
              </a:rPr>
              <a:t>of Yahusha! </a:t>
            </a:r>
          </a:p>
        </p:txBody>
      </p:sp>
    </p:spTree>
    <p:extLst>
      <p:ext uri="{BB962C8B-B14F-4D97-AF65-F5344CB8AC3E}">
        <p14:creationId xmlns:p14="http://schemas.microsoft.com/office/powerpoint/2010/main" val="96078608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21125" y="6481342"/>
            <a:ext cx="370875" cy="376658"/>
          </a:xfrm>
        </p:spPr>
        <p:txBody>
          <a:bodyPr/>
          <a:lstStyle/>
          <a:p>
            <a:fld id="{6D22F896-40B5-4ADD-8801-0D06FADFA095}" type="slidenum">
              <a:rPr lang="en-US" sz="1200" smtClean="0"/>
              <a:t>74</a:t>
            </a:fld>
            <a:endParaRPr lang="en-US" sz="1200" dirty="0"/>
          </a:p>
        </p:txBody>
      </p:sp>
      <p:sp>
        <p:nvSpPr>
          <p:cNvPr id="2" name="Rectangle 1"/>
          <p:cNvSpPr/>
          <p:nvPr/>
        </p:nvSpPr>
        <p:spPr>
          <a:xfrm>
            <a:off x="542925" y="471068"/>
            <a:ext cx="11043961" cy="6010274"/>
          </a:xfrm>
          <a:prstGeom prst="rect">
            <a:avLst/>
          </a:prstGeom>
          <a:solidFill>
            <a:schemeClr val="accent5">
              <a:lumMod val="20000"/>
              <a:lumOff val="80000"/>
              <a:alpha val="6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marL="342900" marR="304800" lvl="0" indent="-342900">
              <a:lnSpc>
                <a:spcPct val="107000"/>
              </a:lnSpc>
              <a:spcAft>
                <a:spcPts val="0"/>
              </a:spcAft>
              <a:buSzPts val="1000"/>
              <a:buFont typeface="Symbol" panose="05050102010706020507" pitchFamily="18" charset="2"/>
              <a:buChar char=""/>
              <a:tabLst>
                <a:tab pos="457200" algn="l"/>
              </a:tabLst>
            </a:pPr>
            <a:r>
              <a:rPr lang="en-CA" sz="2400" dirty="0">
                <a:solidFill>
                  <a:srgbClr val="C00000"/>
                </a:solidFill>
                <a:latin typeface="&amp;quot"/>
                <a:ea typeface="Times New Roman" panose="02020603050405020304" pitchFamily="18" charset="0"/>
                <a:cs typeface="Times New Roman" panose="02020603050405020304" pitchFamily="18" charset="0"/>
              </a:rPr>
              <a:t>Isa 1:18  </a:t>
            </a:r>
            <a:r>
              <a:rPr lang="en-CA" sz="2400" dirty="0">
                <a:solidFill>
                  <a:schemeClr val="bg1"/>
                </a:solidFill>
                <a:latin typeface="&amp;quot"/>
                <a:ea typeface="Times New Roman" panose="02020603050405020304" pitchFamily="18" charset="0"/>
                <a:cs typeface="Times New Roman" panose="02020603050405020304" pitchFamily="18" charset="0"/>
              </a:rPr>
              <a:t>sins</a:t>
            </a:r>
            <a:r>
              <a:rPr lang="en-CA" sz="2400" dirty="0">
                <a:solidFill>
                  <a:srgbClr val="0000FF"/>
                </a:solidFill>
                <a:latin typeface="&amp;quot"/>
                <a:ea typeface="Times New Roman" panose="02020603050405020304" pitchFamily="18" charset="0"/>
                <a:cs typeface="Times New Roman" panose="02020603050405020304" pitchFamily="18" charset="0"/>
              </a:rPr>
              <a:t> </a:t>
            </a:r>
            <a:r>
              <a:rPr lang="en-CA" sz="2400" dirty="0">
                <a:solidFill>
                  <a:srgbClr val="333333"/>
                </a:solidFill>
                <a:latin typeface="&amp;quot"/>
                <a:ea typeface="Times New Roman" panose="02020603050405020304" pitchFamily="18" charset="0"/>
                <a:cs typeface="Times New Roman" panose="02020603050405020304" pitchFamily="18" charset="0"/>
              </a:rPr>
              <a:t>as </a:t>
            </a:r>
            <a:r>
              <a:rPr lang="en-CA" sz="2400" dirty="0">
                <a:solidFill>
                  <a:srgbClr val="C00000"/>
                </a:solidFill>
                <a:latin typeface="&amp;quot"/>
                <a:ea typeface="Times New Roman" panose="02020603050405020304" pitchFamily="18" charset="0"/>
                <a:cs typeface="Times New Roman" panose="02020603050405020304" pitchFamily="18" charset="0"/>
              </a:rPr>
              <a:t>scarlet</a:t>
            </a:r>
            <a:endParaRPr lang="en-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marR="304800" lvl="0" indent="-342900">
              <a:lnSpc>
                <a:spcPct val="107000"/>
              </a:lnSpc>
              <a:spcAft>
                <a:spcPts val="0"/>
              </a:spcAft>
              <a:buSzPts val="1000"/>
              <a:buFont typeface="Symbol" panose="05050102010706020507" pitchFamily="18" charset="2"/>
              <a:buChar char=""/>
              <a:tabLst>
                <a:tab pos="457200" algn="l"/>
              </a:tabLst>
            </a:pPr>
            <a:r>
              <a:rPr lang="en-CA" sz="2400" dirty="0">
                <a:solidFill>
                  <a:srgbClr val="C00000"/>
                </a:solidFill>
                <a:latin typeface="&amp;quot"/>
                <a:ea typeface="Times New Roman" panose="02020603050405020304" pitchFamily="18" charset="0"/>
                <a:cs typeface="Times New Roman" panose="02020603050405020304" pitchFamily="18" charset="0"/>
              </a:rPr>
              <a:t>Rev 17:3 </a:t>
            </a:r>
            <a:r>
              <a:rPr lang="en-CA" sz="2400" dirty="0">
                <a:solidFill>
                  <a:srgbClr val="333333"/>
                </a:solidFill>
                <a:latin typeface="&amp;quot"/>
                <a:ea typeface="Times New Roman" panose="02020603050405020304" pitchFamily="18" charset="0"/>
                <a:cs typeface="Times New Roman" panose="02020603050405020304" pitchFamily="18" charset="0"/>
              </a:rPr>
              <a:t>a harlot (Mystery Babylon) </a:t>
            </a:r>
            <a:r>
              <a:rPr lang="en-CA" sz="2400" u="sng" dirty="0">
                <a:solidFill>
                  <a:srgbClr val="333333"/>
                </a:solidFill>
                <a:latin typeface="&amp;quot"/>
                <a:ea typeface="Times New Roman" panose="02020603050405020304" pitchFamily="18" charset="0"/>
                <a:cs typeface="Times New Roman" panose="02020603050405020304" pitchFamily="18" charset="0"/>
              </a:rPr>
              <a:t>sittin</a:t>
            </a:r>
            <a:r>
              <a:rPr lang="en-CA" sz="2400" dirty="0">
                <a:solidFill>
                  <a:srgbClr val="333333"/>
                </a:solidFill>
                <a:latin typeface="&amp;quot"/>
                <a:ea typeface="Times New Roman" panose="02020603050405020304" pitchFamily="18" charset="0"/>
                <a:cs typeface="Times New Roman" panose="02020603050405020304" pitchFamily="18" charset="0"/>
              </a:rPr>
              <a:t>g</a:t>
            </a:r>
            <a:r>
              <a:rPr lang="en-CA" sz="2400" u="sng" dirty="0">
                <a:solidFill>
                  <a:srgbClr val="333333"/>
                </a:solidFill>
                <a:latin typeface="&amp;quot"/>
                <a:ea typeface="Times New Roman" panose="02020603050405020304" pitchFamily="18" charset="0"/>
                <a:cs typeface="Times New Roman" panose="02020603050405020304" pitchFamily="18" charset="0"/>
              </a:rPr>
              <a:t> on</a:t>
            </a:r>
            <a:r>
              <a:rPr lang="en-CA" sz="2400" dirty="0">
                <a:solidFill>
                  <a:srgbClr val="333333"/>
                </a:solidFill>
                <a:latin typeface="&amp;quot"/>
                <a:ea typeface="Times New Roman" panose="02020603050405020304" pitchFamily="18" charset="0"/>
                <a:cs typeface="Times New Roman" panose="02020603050405020304" pitchFamily="18" charset="0"/>
              </a:rPr>
              <a:t> a </a:t>
            </a:r>
            <a:r>
              <a:rPr lang="en-CA" sz="2400" dirty="0">
                <a:solidFill>
                  <a:srgbClr val="C00000"/>
                </a:solidFill>
                <a:latin typeface="&amp;quot"/>
                <a:ea typeface="Times New Roman" panose="02020603050405020304" pitchFamily="18" charset="0"/>
                <a:cs typeface="Times New Roman" panose="02020603050405020304" pitchFamily="18" charset="0"/>
              </a:rPr>
              <a:t>scarlet</a:t>
            </a:r>
            <a:r>
              <a:rPr lang="en-CA" sz="2400" dirty="0">
                <a:solidFill>
                  <a:srgbClr val="333333"/>
                </a:solidFill>
                <a:latin typeface="&amp;quot"/>
                <a:ea typeface="Times New Roman" panose="02020603050405020304" pitchFamily="18" charset="0"/>
                <a:cs typeface="Times New Roman" panose="02020603050405020304" pitchFamily="18" charset="0"/>
              </a:rPr>
              <a:t> beast</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marL="342900" marR="304800" lvl="0" indent="-342900">
              <a:lnSpc>
                <a:spcPct val="107000"/>
              </a:lnSpc>
              <a:spcAft>
                <a:spcPts val="0"/>
              </a:spcAft>
              <a:buSzPts val="1000"/>
              <a:buFont typeface="Symbol" panose="05050102010706020507" pitchFamily="18" charset="2"/>
              <a:buChar char=""/>
              <a:tabLst>
                <a:tab pos="457200" algn="l"/>
              </a:tabLst>
            </a:pPr>
            <a:r>
              <a:rPr lang="en-CA" sz="2400" dirty="0">
                <a:solidFill>
                  <a:srgbClr val="C00000"/>
                </a:solidFill>
                <a:latin typeface="&amp;quot"/>
                <a:ea typeface="Times New Roman" panose="02020603050405020304" pitchFamily="18" charset="0"/>
                <a:cs typeface="Times New Roman" panose="02020603050405020304" pitchFamily="18" charset="0"/>
              </a:rPr>
              <a:t>Rev 17:4 </a:t>
            </a:r>
            <a:r>
              <a:rPr lang="en-CA" sz="2400" dirty="0">
                <a:solidFill>
                  <a:srgbClr val="333333"/>
                </a:solidFill>
                <a:latin typeface="&amp;quot"/>
                <a:ea typeface="Times New Roman" panose="02020603050405020304" pitchFamily="18" charset="0"/>
                <a:cs typeface="Times New Roman" panose="02020603050405020304" pitchFamily="18" charset="0"/>
              </a:rPr>
              <a:t>the same harlot </a:t>
            </a:r>
            <a:r>
              <a:rPr lang="en-CA" sz="2400" u="sng" dirty="0">
                <a:solidFill>
                  <a:srgbClr val="333333"/>
                </a:solidFill>
                <a:latin typeface="&amp;quot"/>
                <a:ea typeface="Times New Roman" panose="02020603050405020304" pitchFamily="18" charset="0"/>
                <a:cs typeface="Times New Roman" panose="02020603050405020304" pitchFamily="18" charset="0"/>
              </a:rPr>
              <a:t>clothed</a:t>
            </a:r>
            <a:r>
              <a:rPr lang="en-CA" sz="2400" dirty="0">
                <a:solidFill>
                  <a:srgbClr val="333333"/>
                </a:solidFill>
                <a:latin typeface="&amp;quot"/>
                <a:ea typeface="Times New Roman" panose="02020603050405020304" pitchFamily="18" charset="0"/>
                <a:cs typeface="Times New Roman" panose="02020603050405020304" pitchFamily="18" charset="0"/>
              </a:rPr>
              <a:t> in </a:t>
            </a:r>
            <a:r>
              <a:rPr lang="en-CA" sz="2400" dirty="0">
                <a:solidFill>
                  <a:srgbClr val="C00000"/>
                </a:solidFill>
                <a:latin typeface="&amp;quot"/>
                <a:ea typeface="Times New Roman" panose="02020603050405020304" pitchFamily="18" charset="0"/>
                <a:cs typeface="Times New Roman" panose="02020603050405020304" pitchFamily="18" charset="0"/>
              </a:rPr>
              <a:t>scarlet</a:t>
            </a:r>
            <a:endParaRPr lang="en-CA"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CA" sz="2400" dirty="0">
                <a:solidFill>
                  <a:srgbClr val="333333"/>
                </a:solidFill>
                <a:latin typeface="&amp;quot"/>
                <a:ea typeface="Times New Roman" panose="02020603050405020304" pitchFamily="18" charset="0"/>
                <a:cs typeface="Times New Roman" panose="02020603050405020304" pitchFamily="18" charset="0"/>
              </a:rPr>
              <a:t>The use of the word </a:t>
            </a:r>
            <a:r>
              <a:rPr lang="en-CA" sz="2400" i="1" dirty="0">
                <a:solidFill>
                  <a:srgbClr val="C00000"/>
                </a:solidFill>
                <a:latin typeface="&amp;quot"/>
                <a:ea typeface="Times New Roman" panose="02020603050405020304" pitchFamily="18" charset="0"/>
                <a:cs typeface="Times New Roman" panose="02020603050405020304" pitchFamily="18" charset="0"/>
              </a:rPr>
              <a:t>scarlet</a:t>
            </a:r>
            <a:r>
              <a:rPr lang="en-CA" sz="2400" dirty="0">
                <a:solidFill>
                  <a:srgbClr val="333333"/>
                </a:solidFill>
                <a:latin typeface="&amp;quot"/>
                <a:ea typeface="Times New Roman" panose="02020603050405020304" pitchFamily="18" charset="0"/>
                <a:cs typeface="Times New Roman" panose="02020603050405020304" pitchFamily="18" charset="0"/>
              </a:rPr>
              <a:t> to describe the harlot’s clothing </a:t>
            </a:r>
            <a:r>
              <a:rPr lang="en-CA" sz="2400" dirty="0">
                <a:solidFill>
                  <a:srgbClr val="333333"/>
                </a:solidFill>
                <a:effectLst>
                  <a:glow rad="127000">
                    <a:srgbClr val="FFFF00"/>
                  </a:glow>
                </a:effectLst>
                <a:latin typeface="&amp;quot"/>
                <a:ea typeface="Times New Roman" panose="02020603050405020304" pitchFamily="18" charset="0"/>
                <a:cs typeface="Times New Roman" panose="02020603050405020304" pitchFamily="18" charset="0"/>
              </a:rPr>
              <a:t>symbolizes that she </a:t>
            </a:r>
            <a:r>
              <a:rPr lang="en-CA" sz="4000" b="1" i="1" u="sng" dirty="0">
                <a:ln>
                  <a:solidFill>
                    <a:sysClr val="windowText" lastClr="000000"/>
                  </a:solidFill>
                </a:ln>
                <a:solidFill>
                  <a:srgbClr val="FF33CC"/>
                </a:solidFill>
                <a:effectLst>
                  <a:glow rad="127000">
                    <a:srgbClr val="FFFF00"/>
                  </a:glow>
                </a:effectLst>
                <a:latin typeface="&amp;quot"/>
                <a:ea typeface="Times New Roman" panose="02020603050405020304" pitchFamily="18" charset="0"/>
                <a:cs typeface="Times New Roman" panose="02020603050405020304" pitchFamily="18" charset="0"/>
              </a:rPr>
              <a:t>APPEARS</a:t>
            </a:r>
            <a:r>
              <a:rPr lang="en-CA" sz="2400" dirty="0">
                <a:solidFill>
                  <a:srgbClr val="333333"/>
                </a:solidFill>
                <a:effectLst>
                  <a:glow rad="127000">
                    <a:srgbClr val="FFFF00"/>
                  </a:glow>
                </a:effectLst>
                <a:latin typeface="&amp;quot"/>
                <a:ea typeface="Times New Roman" panose="02020603050405020304" pitchFamily="18" charset="0"/>
                <a:cs typeface="Times New Roman" panose="02020603050405020304" pitchFamily="18" charset="0"/>
              </a:rPr>
              <a:t>  to possess something of the life of Yahusha,</a:t>
            </a:r>
            <a:r>
              <a:rPr lang="en-CA" sz="2400" dirty="0">
                <a:solidFill>
                  <a:srgbClr val="333333"/>
                </a:solidFill>
                <a:latin typeface="&amp;quot"/>
                <a:ea typeface="Times New Roman" panose="02020603050405020304" pitchFamily="18" charset="0"/>
                <a:cs typeface="Times New Roman" panose="02020603050405020304" pitchFamily="18" charset="0"/>
              </a:rPr>
              <a:t> but she is a harlot and is not interested in making Him her divine Husband.  She </a:t>
            </a:r>
            <a:r>
              <a:rPr lang="en-CA" sz="2400" u="sng" dirty="0">
                <a:solidFill>
                  <a:srgbClr val="333333"/>
                </a:solidFill>
                <a:latin typeface="&amp;quot"/>
                <a:ea typeface="Times New Roman" panose="02020603050405020304" pitchFamily="18" charset="0"/>
                <a:cs typeface="Times New Roman" panose="02020603050405020304" pitchFamily="18" charset="0"/>
              </a:rPr>
              <a:t>onl</a:t>
            </a:r>
            <a:r>
              <a:rPr lang="en-CA" sz="2400" dirty="0">
                <a:solidFill>
                  <a:srgbClr val="333333"/>
                </a:solidFill>
                <a:latin typeface="&amp;quot"/>
                <a:ea typeface="Times New Roman" panose="02020603050405020304" pitchFamily="18" charset="0"/>
                <a:cs typeface="Times New Roman" panose="02020603050405020304" pitchFamily="18" charset="0"/>
              </a:rPr>
              <a:t>y</a:t>
            </a:r>
            <a:r>
              <a:rPr lang="en-CA" sz="2400" u="sng" dirty="0">
                <a:solidFill>
                  <a:srgbClr val="333333"/>
                </a:solidFill>
                <a:latin typeface="&amp;quot"/>
                <a:ea typeface="Times New Roman" panose="02020603050405020304" pitchFamily="18" charset="0"/>
                <a:cs typeface="Times New Roman" panose="02020603050405020304" pitchFamily="18" charset="0"/>
              </a:rPr>
              <a:t> wants</a:t>
            </a:r>
            <a:r>
              <a:rPr lang="en-CA" sz="2400" dirty="0">
                <a:solidFill>
                  <a:srgbClr val="333333"/>
                </a:solidFill>
                <a:latin typeface="&amp;quot"/>
                <a:ea typeface="Times New Roman" panose="02020603050405020304" pitchFamily="18" charset="0"/>
                <a:cs typeface="Times New Roman" panose="02020603050405020304" pitchFamily="18" charset="0"/>
              </a:rPr>
              <a:t> to</a:t>
            </a:r>
            <a:r>
              <a:rPr lang="en-CA" sz="2400" dirty="0">
                <a:solidFill>
                  <a:srgbClr val="333333"/>
                </a:solidFill>
                <a:effectLst>
                  <a:glow rad="127000">
                    <a:srgbClr val="66FFCC"/>
                  </a:glow>
                </a:effectLst>
                <a:latin typeface="&amp;quot"/>
                <a:ea typeface="Times New Roman" panose="02020603050405020304" pitchFamily="18" charset="0"/>
                <a:cs typeface="Times New Roman" panose="02020603050405020304" pitchFamily="18" charset="0"/>
              </a:rPr>
              <a:t> </a:t>
            </a:r>
            <a:r>
              <a:rPr lang="en-CA" sz="2400" b="1" i="1" u="sng" dirty="0">
                <a:solidFill>
                  <a:srgbClr val="333333"/>
                </a:solidFill>
                <a:effectLst>
                  <a:glow rad="127000">
                    <a:srgbClr val="66FFCC"/>
                  </a:glow>
                </a:effectLst>
                <a:latin typeface="&amp;quot"/>
                <a:ea typeface="Times New Roman" panose="02020603050405020304" pitchFamily="18" charset="0"/>
                <a:cs typeface="Times New Roman" panose="02020603050405020304" pitchFamily="18" charset="0"/>
              </a:rPr>
              <a:t>look</a:t>
            </a:r>
            <a:r>
              <a:rPr lang="en-CA" sz="2400" b="1" i="1" u="sng" dirty="0">
                <a:solidFill>
                  <a:srgbClr val="333333"/>
                </a:solidFill>
                <a:effectLst/>
                <a:latin typeface="&amp;quot"/>
                <a:ea typeface="Times New Roman" panose="02020603050405020304" pitchFamily="18" charset="0"/>
                <a:cs typeface="Times New Roman" panose="02020603050405020304" pitchFamily="18" charset="0"/>
              </a:rPr>
              <a:t> </a:t>
            </a:r>
            <a:r>
              <a:rPr lang="en-CA" sz="2400" b="1" i="1" u="sng" dirty="0">
                <a:solidFill>
                  <a:srgbClr val="333333"/>
                </a:solidFill>
                <a:latin typeface="&amp;quot"/>
                <a:ea typeface="Times New Roman" panose="02020603050405020304" pitchFamily="18" charset="0"/>
                <a:cs typeface="Times New Roman" panose="02020603050405020304" pitchFamily="18" charset="0"/>
              </a:rPr>
              <a:t>like Him</a:t>
            </a:r>
            <a:r>
              <a:rPr lang="en-CA" sz="2400" b="1" dirty="0">
                <a:solidFill>
                  <a:srgbClr val="333333"/>
                </a:solidFill>
                <a:latin typeface="&amp;quot"/>
                <a:ea typeface="Times New Roman" panose="02020603050405020304" pitchFamily="18" charset="0"/>
                <a:cs typeface="Times New Roman" panose="02020603050405020304" pitchFamily="18" charset="0"/>
              </a:rPr>
              <a:t> </a:t>
            </a:r>
            <a:r>
              <a:rPr lang="en-CA" sz="2400" dirty="0">
                <a:solidFill>
                  <a:srgbClr val="333333"/>
                </a:solidFill>
                <a:latin typeface="&amp;quot"/>
                <a:ea typeface="Times New Roman" panose="02020603050405020304" pitchFamily="18" charset="0"/>
                <a:cs typeface="Times New Roman" panose="02020603050405020304" pitchFamily="18" charset="0"/>
              </a:rPr>
              <a:t>while playing the harlot with all the kings of the earth.</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CA" sz="2400" dirty="0">
                <a:solidFill>
                  <a:srgbClr val="333333"/>
                </a:solidFill>
                <a:latin typeface="&amp;quot"/>
                <a:ea typeface="Times New Roman" panose="02020603050405020304" pitchFamily="18" charset="0"/>
                <a:cs typeface="Times New Roman" panose="02020603050405020304" pitchFamily="18" charset="0"/>
              </a:rPr>
              <a:t>What a difference between the harlot and the sun-clad, star-crowned woman of </a:t>
            </a:r>
            <a:r>
              <a:rPr lang="en-CA" sz="2400" dirty="0">
                <a:solidFill>
                  <a:srgbClr val="C00000"/>
                </a:solidFill>
                <a:latin typeface="&amp;quot"/>
                <a:ea typeface="Times New Roman" panose="02020603050405020304" pitchFamily="18" charset="0"/>
                <a:cs typeface="Times New Roman" panose="02020603050405020304" pitchFamily="18" charset="0"/>
              </a:rPr>
              <a:t>Revelation 12 </a:t>
            </a:r>
            <a:r>
              <a:rPr lang="en-CA" sz="2400" dirty="0">
                <a:solidFill>
                  <a:srgbClr val="333333"/>
                </a:solidFill>
                <a:latin typeface="&amp;quot"/>
                <a:ea typeface="Times New Roman" panose="02020603050405020304" pitchFamily="18" charset="0"/>
                <a:cs typeface="Times New Roman" panose="02020603050405020304" pitchFamily="18" charset="0"/>
              </a:rPr>
              <a:t>who, as the one true corporate Bride of Yahusha, is the one whose </a:t>
            </a:r>
            <a:r>
              <a:rPr lang="en-CA" sz="2400" b="1" i="1" dirty="0">
                <a:solidFill>
                  <a:srgbClr val="C00000"/>
                </a:solidFill>
                <a:effectLst>
                  <a:glow rad="127000">
                    <a:srgbClr val="FFFF00"/>
                  </a:glow>
                </a:effectLst>
                <a:latin typeface="&amp;quot"/>
                <a:ea typeface="Times New Roman" panose="02020603050405020304" pitchFamily="18" charset="0"/>
                <a:cs typeface="Times New Roman" panose="02020603050405020304" pitchFamily="18" charset="0"/>
              </a:rPr>
              <a:t>lips are like a scarlet thread.</a:t>
            </a:r>
            <a:r>
              <a:rPr lang="en-CA" sz="2400" dirty="0">
                <a:solidFill>
                  <a:srgbClr val="333333"/>
                </a:solidFill>
                <a:latin typeface="&amp;quot"/>
                <a:ea typeface="Times New Roman" panose="02020603050405020304" pitchFamily="18" charset="0"/>
                <a:cs typeface="Times New Roman" panose="02020603050405020304" pitchFamily="18" charset="0"/>
              </a:rPr>
              <a:t>  She wants to be truly married to </a:t>
            </a:r>
            <a:r>
              <a:rPr lang="en-CA" sz="2400" dirty="0">
                <a:solidFill>
                  <a:srgbClr val="0000FF"/>
                </a:solidFill>
                <a:latin typeface="&amp;quot"/>
                <a:ea typeface="Times New Roman" panose="02020603050405020304" pitchFamily="18" charset="0"/>
                <a:cs typeface="Times New Roman" panose="02020603050405020304" pitchFamily="18" charset="0"/>
              </a:rPr>
              <a:t>Yahusha Ha Mashiach, </a:t>
            </a:r>
            <a:r>
              <a:rPr lang="en-CA" sz="2400" dirty="0">
                <a:solidFill>
                  <a:srgbClr val="333333"/>
                </a:solidFill>
                <a:latin typeface="&amp;quot"/>
                <a:ea typeface="Times New Roman" panose="02020603050405020304" pitchFamily="18" charset="0"/>
                <a:cs typeface="Times New Roman" panose="02020603050405020304" pitchFamily="18" charset="0"/>
              </a:rPr>
              <a:t>joined in an </a:t>
            </a:r>
            <a:r>
              <a:rPr lang="en-CA" sz="2400" b="1" dirty="0">
                <a:ln>
                  <a:solidFill>
                    <a:srgbClr val="0000FF"/>
                  </a:solidFill>
                </a:ln>
                <a:solidFill>
                  <a:srgbClr val="FF33CC"/>
                </a:solidFill>
                <a:latin typeface="&amp;quot"/>
                <a:ea typeface="Times New Roman" panose="02020603050405020304" pitchFamily="18" charset="0"/>
                <a:cs typeface="Times New Roman" panose="02020603050405020304" pitchFamily="18" charset="0"/>
              </a:rPr>
              <a:t>eternal union </a:t>
            </a:r>
            <a:r>
              <a:rPr lang="en-CA" sz="2400" dirty="0">
                <a:solidFill>
                  <a:srgbClr val="333333"/>
                </a:solidFill>
                <a:latin typeface="&amp;quot"/>
                <a:ea typeface="Times New Roman" panose="02020603050405020304" pitchFamily="18" charset="0"/>
                <a:cs typeface="Times New Roman" panose="02020603050405020304" pitchFamily="18" charset="0"/>
              </a:rPr>
              <a:t>with Him, </a:t>
            </a:r>
            <a:r>
              <a:rPr lang="en-CA" sz="2400" b="1" dirty="0">
                <a:ln>
                  <a:solidFill>
                    <a:srgbClr val="0000FF"/>
                  </a:solidFill>
                </a:ln>
                <a:solidFill>
                  <a:srgbClr val="FF33CC"/>
                </a:solidFill>
                <a:latin typeface="&amp;quot"/>
                <a:ea typeface="Times New Roman" panose="02020603050405020304" pitchFamily="18" charset="0"/>
                <a:cs typeface="Times New Roman" panose="02020603050405020304" pitchFamily="18" charset="0"/>
              </a:rPr>
              <a:t>looking just like Him. </a:t>
            </a:r>
            <a:br>
              <a:rPr lang="en-CA" sz="2400" dirty="0">
                <a:solidFill>
                  <a:srgbClr val="333333"/>
                </a:solidFill>
                <a:latin typeface="&amp;quot"/>
                <a:ea typeface="Times New Roman" panose="02020603050405020304" pitchFamily="18" charset="0"/>
                <a:cs typeface="Times New Roman" panose="02020603050405020304" pitchFamily="18" charset="0"/>
              </a:rPr>
            </a:br>
            <a:r>
              <a:rPr lang="en-CA" sz="2400" dirty="0">
                <a:solidFill>
                  <a:srgbClr val="333333"/>
                </a:solidFill>
                <a:latin typeface="&amp;quot"/>
                <a:ea typeface="Times New Roman" panose="02020603050405020304" pitchFamily="18" charset="0"/>
                <a:cs typeface="Times New Roman" panose="02020603050405020304" pitchFamily="18" charset="0"/>
              </a:rPr>
              <a:t>					</a:t>
            </a:r>
            <a:r>
              <a:rPr lang="en-CA" sz="2400" b="1" dirty="0">
                <a:solidFill>
                  <a:srgbClr val="0000FF"/>
                </a:solidFill>
                <a:latin typeface="&amp;quot"/>
                <a:ea typeface="Times New Roman" panose="02020603050405020304" pitchFamily="18" charset="0"/>
                <a:cs typeface="Times New Roman" panose="02020603050405020304" pitchFamily="18" charset="0"/>
              </a:rPr>
              <a:t>Yahusha’s Bride </a:t>
            </a:r>
            <a:r>
              <a:rPr lang="en-CA" sz="2400" dirty="0">
                <a:solidFill>
                  <a:srgbClr val="333333"/>
                </a:solidFill>
                <a:latin typeface="&amp;quot"/>
                <a:ea typeface="Times New Roman" panose="02020603050405020304" pitchFamily="18" charset="0"/>
                <a:cs typeface="Times New Roman" panose="02020603050405020304" pitchFamily="18" charset="0"/>
              </a:rPr>
              <a:t>is fully and completely  - </a:t>
            </a:r>
          </a:p>
          <a:p>
            <a:pPr>
              <a:lnSpc>
                <a:spcPct val="107000"/>
              </a:lnSpc>
              <a:spcAft>
                <a:spcPts val="0"/>
              </a:spcAft>
            </a:pPr>
            <a:r>
              <a:rPr lang="en-CA" sz="2400" dirty="0">
                <a:solidFill>
                  <a:srgbClr val="333333"/>
                </a:solidFill>
                <a:latin typeface="&amp;quot"/>
                <a:ea typeface="Times New Roman" panose="02020603050405020304" pitchFamily="18" charset="0"/>
                <a:cs typeface="Times New Roman" panose="02020603050405020304" pitchFamily="18" charset="0"/>
              </a:rPr>
              <a:t> </a:t>
            </a:r>
            <a:r>
              <a:rPr lang="en-CA" sz="2400" b="1" dirty="0">
                <a:ln>
                  <a:solidFill>
                    <a:srgbClr val="FF33CC"/>
                  </a:solidFill>
                </a:ln>
                <a:solidFill>
                  <a:srgbClr val="333333"/>
                </a:solidFill>
                <a:effectLst>
                  <a:glow rad="101600">
                    <a:srgbClr val="00FF00"/>
                  </a:glow>
                </a:effectLst>
                <a:latin typeface="&amp;quot"/>
                <a:ea typeface="Times New Roman" panose="02020603050405020304" pitchFamily="18" charset="0"/>
                <a:cs typeface="Times New Roman" panose="02020603050405020304" pitchFamily="18" charset="0"/>
              </a:rPr>
              <a:t>DIAMETRICALLY OPPOSED TO THE SUPERFICIAL WAY OF THE HARLOT.</a:t>
            </a:r>
          </a:p>
        </p:txBody>
      </p:sp>
      <p:cxnSp>
        <p:nvCxnSpPr>
          <p:cNvPr id="4" name="Straight Connector 3"/>
          <p:cNvCxnSpPr/>
          <p:nvPr/>
        </p:nvCxnSpPr>
        <p:spPr>
          <a:xfrm>
            <a:off x="6064905" y="6238875"/>
            <a:ext cx="1964670" cy="0"/>
          </a:xfrm>
          <a:prstGeom prst="line">
            <a:avLst/>
          </a:prstGeom>
          <a:ln w="762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29282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bg>
      <p:bgPr>
        <a:pattFill prst="pct5">
          <a:fgClr>
            <a:srgbClr val="00FF99"/>
          </a:fgClr>
          <a:bgClr>
            <a:schemeClr val="bg1"/>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89733" y="6502973"/>
            <a:ext cx="537180" cy="355027"/>
          </a:xfrm>
        </p:spPr>
        <p:txBody>
          <a:bodyPr/>
          <a:lstStyle/>
          <a:p>
            <a:fld id="{6D22F896-40B5-4ADD-8801-0D06FADFA095}" type="slidenum">
              <a:rPr lang="en-US" sz="1200" smtClean="0"/>
              <a:t>75</a:t>
            </a:fld>
            <a:endParaRPr lang="en-US" sz="1200" dirty="0"/>
          </a:p>
        </p:txBody>
      </p:sp>
      <p:sp>
        <p:nvSpPr>
          <p:cNvPr id="2" name="Rectangle 1"/>
          <p:cNvSpPr/>
          <p:nvPr/>
        </p:nvSpPr>
        <p:spPr>
          <a:xfrm>
            <a:off x="118449" y="963560"/>
            <a:ext cx="11988800" cy="4935795"/>
          </a:xfrm>
          <a:prstGeom prst="rect">
            <a:avLst/>
          </a:prstGeom>
          <a:solidFill>
            <a:srgbClr val="00FF99"/>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nSpc>
                <a:spcPct val="107000"/>
              </a:lnSpc>
              <a:spcAft>
                <a:spcPts val="0"/>
              </a:spcAft>
            </a:pPr>
            <a:endParaRPr lang="en-CA" sz="2400" dirty="0">
              <a:solidFill>
                <a:srgbClr val="333333"/>
              </a:solidFill>
              <a:effectLst/>
              <a:latin typeface="&amp;quot"/>
              <a:ea typeface="Calibri" panose="020F0502020204030204" pitchFamily="34" charset="0"/>
              <a:cs typeface="Times New Roman" panose="02020603050405020304" pitchFamily="18" charset="0"/>
            </a:endParaRPr>
          </a:p>
          <a:p>
            <a:pPr>
              <a:lnSpc>
                <a:spcPct val="107000"/>
              </a:lnSpc>
              <a:spcAft>
                <a:spcPts val="0"/>
              </a:spcAft>
            </a:pPr>
            <a:r>
              <a:rPr lang="en-CA" sz="2400" dirty="0">
                <a:solidFill>
                  <a:srgbClr val="333333"/>
                </a:solidFill>
                <a:latin typeface="&amp;quot"/>
                <a:ea typeface="Calibri" panose="020F0502020204030204" pitchFamily="34" charset="0"/>
                <a:cs typeface="Times New Roman" panose="02020603050405020304" pitchFamily="18" charset="0"/>
              </a:rPr>
              <a:t>We read that </a:t>
            </a:r>
            <a:r>
              <a:rPr lang="en-CA" sz="2400" dirty="0">
                <a:solidFill>
                  <a:schemeClr val="accent6">
                    <a:lumMod val="75000"/>
                  </a:schemeClr>
                </a:solidFill>
                <a:latin typeface="&amp;quot"/>
                <a:ea typeface="Calibri" panose="020F0502020204030204" pitchFamily="34" charset="0"/>
                <a:cs typeface="Times New Roman" panose="02020603050405020304" pitchFamily="18" charset="0"/>
              </a:rPr>
              <a:t>Isa 1:18 </a:t>
            </a:r>
            <a:r>
              <a:rPr lang="en-CA" sz="2400" dirty="0">
                <a:solidFill>
                  <a:srgbClr val="333333"/>
                </a:solidFill>
                <a:latin typeface="&amp;quot"/>
                <a:ea typeface="Calibri" panose="020F0502020204030204" pitchFamily="34" charset="0"/>
                <a:cs typeface="Times New Roman" panose="02020603050405020304" pitchFamily="18" charset="0"/>
              </a:rPr>
              <a:t>declares the </a:t>
            </a:r>
            <a:r>
              <a:rPr lang="en-CA" sz="2400" b="1" u="sng" dirty="0">
                <a:solidFill>
                  <a:srgbClr val="333333"/>
                </a:solidFill>
                <a:latin typeface="&amp;quot"/>
                <a:ea typeface="Calibri" panose="020F0502020204030204" pitchFamily="34" charset="0"/>
                <a:cs typeface="Times New Roman" panose="02020603050405020304" pitchFamily="18" charset="0"/>
              </a:rPr>
              <a:t>sins are as </a:t>
            </a:r>
            <a:r>
              <a:rPr lang="en-CA" sz="2400" b="1" u="sng" dirty="0">
                <a:solidFill>
                  <a:srgbClr val="C00000"/>
                </a:solidFill>
                <a:latin typeface="&amp;quot"/>
                <a:ea typeface="Calibri" panose="020F0502020204030204" pitchFamily="34" charset="0"/>
                <a:cs typeface="Times New Roman" panose="02020603050405020304" pitchFamily="18" charset="0"/>
              </a:rPr>
              <a:t>scarlet</a:t>
            </a:r>
            <a:r>
              <a:rPr lang="en-CA" sz="2400" dirty="0">
                <a:solidFill>
                  <a:srgbClr val="C00000"/>
                </a:solidFill>
                <a:latin typeface="&amp;quot"/>
                <a:ea typeface="Calibri" panose="020F0502020204030204" pitchFamily="34" charset="0"/>
                <a:cs typeface="Times New Roman" panose="02020603050405020304" pitchFamily="18" charset="0"/>
              </a:rPr>
              <a:t>.</a:t>
            </a:r>
            <a:r>
              <a:rPr lang="en-CA" sz="2400" dirty="0">
                <a:solidFill>
                  <a:srgbClr val="333333"/>
                </a:solidFill>
                <a:latin typeface="&amp;quot"/>
                <a:ea typeface="Calibri" panose="020F0502020204030204" pitchFamily="34" charset="0"/>
                <a:cs typeface="Times New Roman" panose="02020603050405020304" pitchFamily="18" charset="0"/>
              </a:rPr>
              <a:t> </a:t>
            </a:r>
          </a:p>
          <a:p>
            <a:pPr>
              <a:lnSpc>
                <a:spcPct val="107000"/>
              </a:lnSpc>
              <a:spcAft>
                <a:spcPts val="0"/>
              </a:spcAft>
            </a:pPr>
            <a:endParaRPr lang="en-CA" sz="2400" dirty="0">
              <a:solidFill>
                <a:srgbClr val="333333"/>
              </a:solidFill>
              <a:latin typeface="&amp;quot"/>
              <a:ea typeface="Calibri" panose="020F0502020204030204" pitchFamily="34" charset="0"/>
              <a:cs typeface="Times New Roman" panose="02020603050405020304" pitchFamily="18" charset="0"/>
            </a:endParaRPr>
          </a:p>
          <a:p>
            <a:pPr>
              <a:lnSpc>
                <a:spcPct val="107000"/>
              </a:lnSpc>
              <a:spcAft>
                <a:spcPts val="0"/>
              </a:spcAft>
            </a:pPr>
            <a:r>
              <a:rPr lang="en-CA" sz="4800" b="1"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t>WHAT was the </a:t>
            </a:r>
            <a:r>
              <a:rPr lang="en-CA" sz="4800" b="1" u="sng" dirty="0">
                <a:solidFill>
                  <a:srgbClr val="0000FF"/>
                </a:solidFill>
                <a:effectLst>
                  <a:glow rad="127000">
                    <a:srgbClr val="FFFF00"/>
                  </a:glow>
                </a:effectLst>
                <a:latin typeface="&amp;quot"/>
                <a:ea typeface="Calibri" panose="020F0502020204030204" pitchFamily="34" charset="0"/>
                <a:cs typeface="Times New Roman" panose="02020603050405020304" pitchFamily="18" charset="0"/>
              </a:rPr>
              <a:t>COLOUR</a:t>
            </a:r>
            <a:r>
              <a:rPr lang="en-CA" sz="4800" b="1"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t> of SIN </a:t>
            </a:r>
            <a:br>
              <a:rPr lang="en-CA" sz="4800" b="1"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br>
            <a:r>
              <a:rPr lang="en-CA" sz="4800" b="1"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t>		</a:t>
            </a:r>
            <a:r>
              <a:rPr lang="en-CA" sz="4800" b="1" dirty="0">
                <a:solidFill>
                  <a:srgbClr val="333333"/>
                </a:solidFill>
                <a:effectLst/>
                <a:latin typeface="&amp;quot"/>
                <a:ea typeface="Calibri" panose="020F0502020204030204" pitchFamily="34" charset="0"/>
                <a:cs typeface="Times New Roman" panose="02020603050405020304" pitchFamily="18" charset="0"/>
              </a:rPr>
              <a:t>when the </a:t>
            </a:r>
            <a:br>
              <a:rPr lang="en-CA" sz="4800" b="1"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br>
            <a:r>
              <a:rPr lang="en-CA" sz="4800" b="1"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t>				GOLDEN CALF INCIDENT 											</a:t>
            </a:r>
            <a:r>
              <a:rPr lang="en-CA" sz="4800" b="1" u="sng"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t>SHATTERED THE COVENANT</a:t>
            </a:r>
            <a:r>
              <a:rPr lang="en-CA" sz="4800" b="1" dirty="0">
                <a:solidFill>
                  <a:srgbClr val="333333"/>
                </a:solidFill>
                <a:effectLst>
                  <a:glow rad="127000">
                    <a:srgbClr val="FFFF00"/>
                  </a:glow>
                </a:effectLst>
                <a:latin typeface="&amp;quot"/>
                <a:ea typeface="Calibri" panose="020F0502020204030204" pitchFamily="34" charset="0"/>
                <a:cs typeface="Times New Roman" panose="02020603050405020304" pitchFamily="18" charset="0"/>
              </a:rPr>
              <a:t>?</a:t>
            </a:r>
            <a:endParaRPr lang="en-CA" sz="4800" b="1" dirty="0">
              <a:effectLst>
                <a:glow rad="127000">
                  <a:srgbClr val="FFFF00"/>
                </a:glo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See the source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86865" y="276787"/>
            <a:ext cx="3200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264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20945" y="6483927"/>
            <a:ext cx="471055" cy="280730"/>
          </a:xfrm>
        </p:spPr>
        <p:txBody>
          <a:bodyPr/>
          <a:lstStyle/>
          <a:p>
            <a:fld id="{6D22F896-40B5-4ADD-8801-0D06FADFA095}" type="slidenum">
              <a:rPr lang="en-US" sz="1200" smtClean="0"/>
              <a:t>76</a:t>
            </a:fld>
            <a:endParaRPr lang="en-US" sz="1200"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6885" y="71252"/>
            <a:ext cx="11126471" cy="6693405"/>
          </a:xfrm>
          <a:prstGeom prst="rect">
            <a:avLst/>
          </a:prstGeom>
          <a:ln>
            <a:solidFill>
              <a:srgbClr val="7E002A"/>
            </a:solidFill>
          </a:ln>
        </p:spPr>
      </p:pic>
      <p:cxnSp>
        <p:nvCxnSpPr>
          <p:cNvPr id="6" name="Straight Connector 5"/>
          <p:cNvCxnSpPr/>
          <p:nvPr/>
        </p:nvCxnSpPr>
        <p:spPr>
          <a:xfrm flipV="1">
            <a:off x="3784600" y="1515533"/>
            <a:ext cx="7213600" cy="8467"/>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784600" y="1778001"/>
            <a:ext cx="2912533" cy="8466"/>
          </a:xfrm>
          <a:prstGeom prst="line">
            <a:avLst/>
          </a:prstGeom>
          <a:ln w="28575">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45133" y="2912533"/>
            <a:ext cx="1608667" cy="84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76133" y="3183467"/>
            <a:ext cx="2347913" cy="8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97200" y="5334001"/>
            <a:ext cx="7882467" cy="84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36467" y="6197601"/>
            <a:ext cx="299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1933" y="6475460"/>
            <a:ext cx="17526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13914" y="6491026"/>
            <a:ext cx="5113867" cy="326890"/>
          </a:xfrm>
          <a:prstGeom prst="rect">
            <a:avLst/>
          </a:prstGeom>
          <a:noFill/>
          <a:ln w="5715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5427133" y="5083309"/>
            <a:ext cx="778934" cy="25915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84200" y="3076131"/>
            <a:ext cx="2921000" cy="818746"/>
          </a:xfrm>
          <a:prstGeom prst="rect">
            <a:avLst/>
          </a:prstGeom>
          <a:no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76951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alpha val="31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63320" y="6618502"/>
            <a:ext cx="436673" cy="298764"/>
          </a:xfrm>
        </p:spPr>
        <p:txBody>
          <a:bodyPr/>
          <a:lstStyle/>
          <a:p>
            <a:fld id="{6D22F896-40B5-4ADD-8801-0D06FADFA095}" type="slidenum">
              <a:rPr lang="en-US" sz="1100" smtClean="0">
                <a:solidFill>
                  <a:schemeClr val="bg1"/>
                </a:solidFill>
              </a:rPr>
              <a:t>77</a:t>
            </a:fld>
            <a:endParaRPr lang="en-US" sz="1100" dirty="0">
              <a:solidFill>
                <a:schemeClr val="bg1"/>
              </a:solidFill>
            </a:endParaRPr>
          </a:p>
        </p:txBody>
      </p:sp>
      <p:sp>
        <p:nvSpPr>
          <p:cNvPr id="2" name="Rectangle 1"/>
          <p:cNvSpPr/>
          <p:nvPr/>
        </p:nvSpPr>
        <p:spPr>
          <a:xfrm>
            <a:off x="501706" y="1244601"/>
            <a:ext cx="11261614" cy="4428065"/>
          </a:xfrm>
          <a:prstGeom prst="rect">
            <a:avLst/>
          </a:prstGeom>
          <a:solidFill>
            <a:schemeClr val="tx1">
              <a:lumMod val="85000"/>
            </a:schemeClr>
          </a:solidFill>
          <a:ln w="57150">
            <a:solidFill>
              <a:schemeClr val="accent1">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br>
              <a:rPr lang="en-US" sz="2000" dirty="0">
                <a:solidFill>
                  <a:srgbClr val="444444"/>
                </a:solidFill>
                <a:latin typeface="Segoe UI" panose="020B0502040204020203" pitchFamily="34" charset="0"/>
              </a:rPr>
            </a:br>
            <a:r>
              <a:rPr lang="en-US" sz="2000" dirty="0">
                <a:solidFill>
                  <a:srgbClr val="444444"/>
                </a:solidFill>
                <a:latin typeface="Segoe UI" panose="020B0502040204020203" pitchFamily="34" charset="0"/>
              </a:rPr>
              <a:t>Colloidal gold is a sol or colloidal suspension of nanoparticles of gold in a fluid, usually water. </a:t>
            </a:r>
            <a:br>
              <a:rPr lang="en-US" sz="2000" dirty="0">
                <a:solidFill>
                  <a:srgbClr val="444444"/>
                </a:solidFill>
                <a:latin typeface="Segoe UI" panose="020B0502040204020203" pitchFamily="34" charset="0"/>
              </a:rPr>
            </a:br>
            <a:r>
              <a:rPr lang="en-US" sz="3200" dirty="0">
                <a:solidFill>
                  <a:srgbClr val="444444"/>
                </a:solidFill>
                <a:latin typeface="Segoe UI" panose="020B0502040204020203" pitchFamily="34" charset="0"/>
              </a:rPr>
              <a:t>The colloid is usually either an </a:t>
            </a:r>
            <a:r>
              <a:rPr lang="en-US" sz="3200" b="1" dirty="0">
                <a:solidFill>
                  <a:srgbClr val="FF0000"/>
                </a:solidFill>
                <a:latin typeface="Segoe UI" panose="020B0502040204020203" pitchFamily="34" charset="0"/>
              </a:rPr>
              <a:t>intense</a:t>
            </a:r>
            <a:r>
              <a:rPr lang="en-US" sz="3200" dirty="0">
                <a:solidFill>
                  <a:srgbClr val="444444"/>
                </a:solidFill>
                <a:latin typeface="Segoe UI" panose="020B0502040204020203" pitchFamily="34" charset="0"/>
              </a:rPr>
              <a:t> </a:t>
            </a:r>
            <a:r>
              <a:rPr lang="en-US" sz="3200" b="1" dirty="0">
                <a:solidFill>
                  <a:srgbClr val="FF0000"/>
                </a:solidFill>
                <a:latin typeface="Segoe UI" panose="020B0502040204020203" pitchFamily="34" charset="0"/>
              </a:rPr>
              <a:t>red </a:t>
            </a:r>
            <a:r>
              <a:rPr lang="en-US" sz="3200" b="1" dirty="0" err="1">
                <a:solidFill>
                  <a:srgbClr val="FF0000"/>
                </a:solidFill>
                <a:latin typeface="Segoe UI" panose="020B0502040204020203" pitchFamily="34" charset="0"/>
              </a:rPr>
              <a:t>colour</a:t>
            </a:r>
            <a:r>
              <a:rPr lang="en-US" sz="3200" b="1" dirty="0">
                <a:solidFill>
                  <a:srgbClr val="FF0000"/>
                </a:solidFill>
                <a:latin typeface="Segoe UI" panose="020B0502040204020203" pitchFamily="34" charset="0"/>
              </a:rPr>
              <a:t> </a:t>
            </a:r>
            <a:r>
              <a:rPr lang="en-US" sz="2000" dirty="0">
                <a:solidFill>
                  <a:srgbClr val="444444"/>
                </a:solidFill>
                <a:latin typeface="Segoe UI" panose="020B0502040204020203" pitchFamily="34" charset="0"/>
              </a:rPr>
              <a:t>(for spherical particles less than 100 nm) </a:t>
            </a:r>
            <a:r>
              <a:rPr lang="en-US" sz="3200" dirty="0">
                <a:solidFill>
                  <a:srgbClr val="444444"/>
                </a:solidFill>
                <a:latin typeface="Segoe UI" panose="020B0502040204020203" pitchFamily="34" charset="0"/>
              </a:rPr>
              <a:t>or </a:t>
            </a:r>
            <a:r>
              <a:rPr lang="en-US" sz="3200" b="1" dirty="0">
                <a:solidFill>
                  <a:srgbClr val="0000FF"/>
                </a:solidFill>
                <a:latin typeface="Segoe UI" panose="020B0502040204020203" pitchFamily="34" charset="0"/>
              </a:rPr>
              <a:t>blue</a:t>
            </a:r>
            <a:r>
              <a:rPr lang="en-US" sz="3200" b="1" dirty="0">
                <a:solidFill>
                  <a:srgbClr val="444444"/>
                </a:solidFill>
                <a:latin typeface="Segoe UI" panose="020B0502040204020203" pitchFamily="34" charset="0"/>
              </a:rPr>
              <a:t>/</a:t>
            </a:r>
            <a:r>
              <a:rPr lang="en-US" sz="3200" b="1" dirty="0">
                <a:solidFill>
                  <a:srgbClr val="7030A0"/>
                </a:solidFill>
                <a:latin typeface="Segoe UI" panose="020B0502040204020203" pitchFamily="34" charset="0"/>
              </a:rPr>
              <a:t>purple</a:t>
            </a:r>
            <a:r>
              <a:rPr lang="en-US" sz="3200" dirty="0">
                <a:solidFill>
                  <a:srgbClr val="444444"/>
                </a:solidFill>
                <a:latin typeface="Segoe UI" panose="020B0502040204020203" pitchFamily="34" charset="0"/>
              </a:rPr>
              <a:t> </a:t>
            </a:r>
            <a:r>
              <a:rPr lang="en-US" sz="2000" dirty="0">
                <a:solidFill>
                  <a:srgbClr val="444444"/>
                </a:solidFill>
                <a:latin typeface="Segoe UI" panose="020B0502040204020203" pitchFamily="34" charset="0"/>
              </a:rPr>
              <a:t>(for larger spherical particles or </a:t>
            </a:r>
            <a:r>
              <a:rPr lang="en-US" sz="2000" dirty="0" err="1">
                <a:solidFill>
                  <a:srgbClr val="444444"/>
                </a:solidFill>
                <a:latin typeface="Segoe UI" panose="020B0502040204020203" pitchFamily="34" charset="0"/>
              </a:rPr>
              <a:t>nanorods</a:t>
            </a:r>
            <a:r>
              <a:rPr lang="en-US" sz="2000" dirty="0">
                <a:solidFill>
                  <a:srgbClr val="444444"/>
                </a:solidFill>
                <a:latin typeface="Segoe UI" panose="020B0502040204020203" pitchFamily="34" charset="0"/>
              </a:rPr>
              <a:t>). Due to their optical, electronic, and molecular-recognition properties, gold nanoparticles are the subject of substantial research, with many potential or promised applications in a wide variety of areas, including electron microscopy, electronics, nanotechnology, materials science, and biomedicine.</a:t>
            </a:r>
          </a:p>
          <a:p>
            <a:r>
              <a:rPr lang="en-US" sz="2000" b="1" dirty="0">
                <a:solidFill>
                  <a:srgbClr val="660099"/>
                </a:solidFill>
                <a:effectLst>
                  <a:glow rad="127000">
                    <a:srgbClr val="002060"/>
                  </a:glow>
                </a:effectLst>
                <a:latin typeface="Roboto"/>
                <a:hlinkClick r:id="rId2"/>
              </a:rPr>
              <a:t>Colloidal gold - Wikipedia</a:t>
            </a:r>
            <a:endParaRPr lang="en-US" sz="2000" b="1" dirty="0">
              <a:solidFill>
                <a:srgbClr val="111111"/>
              </a:solidFill>
              <a:effectLst>
                <a:glow rad="127000">
                  <a:srgbClr val="002060"/>
                </a:glow>
              </a:effectLst>
              <a:latin typeface="Roboto"/>
            </a:endParaRPr>
          </a:p>
          <a:p>
            <a:r>
              <a:rPr lang="en-US" sz="2000" dirty="0">
                <a:solidFill>
                  <a:srgbClr val="006621"/>
                </a:solidFill>
                <a:latin typeface="Roboto"/>
              </a:rPr>
              <a:t>https://en.wikipedia.org/wiki/Colloidal_gold</a:t>
            </a:r>
            <a:endParaRPr lang="en-US" sz="2000" b="0" i="0" dirty="0">
              <a:solidFill>
                <a:srgbClr val="767676"/>
              </a:solidFill>
              <a:effectLst/>
              <a:latin typeface="Roboto"/>
            </a:endParaRPr>
          </a:p>
        </p:txBody>
      </p:sp>
    </p:spTree>
    <p:extLst>
      <p:ext uri="{BB962C8B-B14F-4D97-AF65-F5344CB8AC3E}">
        <p14:creationId xmlns:p14="http://schemas.microsoft.com/office/powerpoint/2010/main" val="7697986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bg>
      <p:bgPr>
        <a:pattFill prst="pct20">
          <a:fgClr>
            <a:schemeClr val="accent5">
              <a:lumMod val="20000"/>
              <a:lumOff val="80000"/>
            </a:schemeClr>
          </a:fgClr>
          <a:bgClr>
            <a:schemeClr val="accent1">
              <a:lumMod val="40000"/>
              <a:lumOff val="60000"/>
            </a:schemeClr>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38394" y="6652369"/>
            <a:ext cx="453606" cy="205631"/>
          </a:xfrm>
        </p:spPr>
        <p:txBody>
          <a:bodyPr/>
          <a:lstStyle/>
          <a:p>
            <a:fld id="{6D22F896-40B5-4ADD-8801-0D06FADFA095}" type="slidenum">
              <a:rPr lang="en-US" sz="1200" smtClean="0">
                <a:solidFill>
                  <a:srgbClr val="002060"/>
                </a:solidFill>
              </a:rPr>
              <a:t>78</a:t>
            </a:fld>
            <a:endParaRPr lang="en-US" sz="1200" dirty="0">
              <a:solidFill>
                <a:srgbClr val="002060"/>
              </a:solidFill>
            </a:endParaRPr>
          </a:p>
        </p:txBody>
      </p:sp>
      <p:sp>
        <p:nvSpPr>
          <p:cNvPr id="2" name="Rectangle 1"/>
          <p:cNvSpPr/>
          <p:nvPr/>
        </p:nvSpPr>
        <p:spPr>
          <a:xfrm>
            <a:off x="659876" y="383113"/>
            <a:ext cx="10871724" cy="4106333"/>
          </a:xfrm>
          <a:prstGeom prst="rect">
            <a:avLst/>
          </a:prstGeom>
          <a:noFill/>
          <a:ln w="57150">
            <a:solidFill>
              <a:srgbClr val="A4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marL="342900" marR="304800" lvl="0" indent="-342900">
              <a:lnSpc>
                <a:spcPct val="107000"/>
              </a:lnSpc>
              <a:spcAft>
                <a:spcPts val="0"/>
              </a:spcAft>
              <a:buSzPts val="1000"/>
              <a:buFont typeface="Symbol" panose="05050102010706020507" pitchFamily="18" charset="2"/>
              <a:buChar char=""/>
              <a:tabLst>
                <a:tab pos="457200" algn="l"/>
              </a:tabLst>
            </a:pPr>
            <a:r>
              <a:rPr lang="en-US" sz="2000" b="1" dirty="0">
                <a:solidFill>
                  <a:srgbClr val="000000"/>
                </a:solidFill>
                <a:latin typeface="Geneva"/>
              </a:rPr>
              <a:t>Ionic gold</a:t>
            </a:r>
            <a:r>
              <a:rPr lang="en-US" sz="2000" dirty="0">
                <a:solidFill>
                  <a:srgbClr val="000000"/>
                </a:solidFill>
                <a:latin typeface="Geneva"/>
              </a:rPr>
              <a:t> is what some producers call their non-colloidal gold supplements. </a:t>
            </a:r>
            <a:br>
              <a:rPr lang="en-US" sz="2000" dirty="0">
                <a:solidFill>
                  <a:srgbClr val="000000"/>
                </a:solidFill>
                <a:latin typeface="Geneva"/>
              </a:rPr>
            </a:br>
            <a:r>
              <a:rPr lang="en-US" sz="2000" i="1" dirty="0">
                <a:solidFill>
                  <a:srgbClr val="000000"/>
                </a:solidFill>
                <a:latin typeface="Geneva"/>
              </a:rPr>
              <a:t>Ionic gold</a:t>
            </a:r>
            <a:r>
              <a:rPr lang="en-US" sz="2000" dirty="0">
                <a:solidFill>
                  <a:srgbClr val="000000"/>
                </a:solidFill>
                <a:latin typeface="Geneva"/>
              </a:rPr>
              <a:t> is a gold salt that is dissolved in water.  Products labeled as </a:t>
            </a:r>
            <a:r>
              <a:rPr lang="en-US" sz="2000" b="1" i="1" dirty="0">
                <a:solidFill>
                  <a:srgbClr val="000000"/>
                </a:solidFill>
                <a:latin typeface="Geneva"/>
              </a:rPr>
              <a:t>ionic gold</a:t>
            </a:r>
            <a:r>
              <a:rPr lang="en-US" sz="2000" dirty="0">
                <a:solidFill>
                  <a:srgbClr val="000000"/>
                </a:solidFill>
                <a:latin typeface="Geneva"/>
              </a:rPr>
              <a:t> are really </a:t>
            </a:r>
            <a:r>
              <a:rPr lang="en-US" sz="2000" b="1" dirty="0">
                <a:solidFill>
                  <a:srgbClr val="000000"/>
                </a:solidFill>
                <a:latin typeface="Geneva"/>
              </a:rPr>
              <a:t>gold chloride, </a:t>
            </a:r>
            <a:r>
              <a:rPr lang="en-US" sz="2000" dirty="0">
                <a:solidFill>
                  <a:srgbClr val="000000"/>
                </a:solidFill>
                <a:latin typeface="Geneva"/>
              </a:rPr>
              <a:t>also called </a:t>
            </a:r>
            <a:r>
              <a:rPr lang="en-US" sz="2000" dirty="0" err="1">
                <a:solidFill>
                  <a:srgbClr val="000000"/>
                </a:solidFill>
                <a:latin typeface="Geneva"/>
              </a:rPr>
              <a:t>Chlorauric</a:t>
            </a:r>
            <a:r>
              <a:rPr lang="en-US" sz="2000" dirty="0">
                <a:solidFill>
                  <a:srgbClr val="000000"/>
                </a:solidFill>
                <a:latin typeface="Geneva"/>
              </a:rPr>
              <a:t> acid, a water soluble gold salt. The reason you don't see </a:t>
            </a:r>
            <a:r>
              <a:rPr lang="en-US" sz="2000" b="1" i="1" dirty="0">
                <a:solidFill>
                  <a:srgbClr val="000000"/>
                </a:solidFill>
                <a:latin typeface="Geneva"/>
              </a:rPr>
              <a:t>gold chloride</a:t>
            </a:r>
            <a:r>
              <a:rPr lang="en-US" sz="2000" dirty="0">
                <a:solidFill>
                  <a:srgbClr val="000000"/>
                </a:solidFill>
                <a:latin typeface="Geneva"/>
              </a:rPr>
              <a:t> on the label or mentioned in the ads is because </a:t>
            </a:r>
            <a:r>
              <a:rPr lang="en-US" sz="2000" u="sng" dirty="0">
                <a:solidFill>
                  <a:srgbClr val="000000"/>
                </a:solidFill>
                <a:latin typeface="Geneva"/>
              </a:rPr>
              <a:t>gold chloride</a:t>
            </a:r>
            <a:r>
              <a:rPr lang="en-US" sz="2000" dirty="0">
                <a:solidFill>
                  <a:srgbClr val="000000"/>
                </a:solidFill>
                <a:latin typeface="Geneva"/>
              </a:rPr>
              <a:t> is known to be potentially </a:t>
            </a:r>
            <a:r>
              <a:rPr lang="en-US" sz="2000" b="1" dirty="0">
                <a:solidFill>
                  <a:srgbClr val="000000"/>
                </a:solidFill>
                <a:latin typeface="Geneva"/>
              </a:rPr>
              <a:t>toxic to humans</a:t>
            </a:r>
            <a:r>
              <a:rPr lang="en-US" sz="2000" dirty="0">
                <a:solidFill>
                  <a:srgbClr val="000000"/>
                </a:solidFill>
                <a:latin typeface="Geneva"/>
              </a:rPr>
              <a:t>.  Gold chloride has been known to cause Peripheral Neuropathy.  For more details read the </a:t>
            </a:r>
            <a:r>
              <a:rPr lang="en-US" sz="2000" b="1" dirty="0">
                <a:solidFill>
                  <a:srgbClr val="7E2425"/>
                </a:solidFill>
                <a:latin typeface="Geneva"/>
                <a:hlinkClick r:id="rId2"/>
              </a:rPr>
              <a:t>Truth About Ionic Gold</a:t>
            </a:r>
            <a:r>
              <a:rPr lang="en-US" sz="2000" b="1" dirty="0">
                <a:solidFill>
                  <a:srgbClr val="000000"/>
                </a:solidFill>
                <a:latin typeface="Geneva"/>
              </a:rPr>
              <a:t>.</a:t>
            </a:r>
          </a:p>
          <a:p>
            <a:pPr marL="342900" marR="304800" lvl="0" indent="-342900">
              <a:lnSpc>
                <a:spcPct val="107000"/>
              </a:lnSpc>
              <a:spcAft>
                <a:spcPts val="0"/>
              </a:spcAft>
              <a:buSzPts val="1000"/>
              <a:buFont typeface="Symbol" panose="05050102010706020507" pitchFamily="18" charset="2"/>
              <a:buChar char=""/>
              <a:tabLst>
                <a:tab pos="457200" algn="l"/>
              </a:tabLst>
            </a:pPr>
            <a:endParaRPr lang="en-US" sz="2000" dirty="0">
              <a:solidFill>
                <a:srgbClr val="000000"/>
              </a:solidFill>
              <a:latin typeface="Geneva"/>
            </a:endParaRPr>
          </a:p>
          <a:p>
            <a:pPr marL="342900" marR="304800" lvl="0" indent="-342900">
              <a:lnSpc>
                <a:spcPct val="107000"/>
              </a:lnSpc>
              <a:spcAft>
                <a:spcPts val="0"/>
              </a:spcAft>
              <a:buSzPts val="1000"/>
              <a:buFont typeface="Symbol" panose="05050102010706020507" pitchFamily="18" charset="2"/>
              <a:buChar char=""/>
              <a:tabLst>
                <a:tab pos="457200" algn="l"/>
              </a:tabLst>
            </a:pPr>
            <a:r>
              <a:rPr lang="en-US" sz="2000" dirty="0">
                <a:solidFill>
                  <a:srgbClr val="000000"/>
                </a:solidFill>
                <a:latin typeface="Geneva"/>
              </a:rPr>
              <a:t>Ionic gold is actually </a:t>
            </a:r>
            <a:r>
              <a:rPr lang="en-US" sz="2000" b="1" dirty="0">
                <a:solidFill>
                  <a:srgbClr val="000000"/>
                </a:solidFill>
                <a:latin typeface="Geneva"/>
              </a:rPr>
              <a:t>neurotoxic</a:t>
            </a:r>
            <a:r>
              <a:rPr lang="en-US" sz="2000" dirty="0">
                <a:solidFill>
                  <a:srgbClr val="000000"/>
                </a:solidFill>
                <a:latin typeface="Geneva"/>
              </a:rPr>
              <a:t> meaning it is toxic to nerve cells. </a:t>
            </a:r>
            <a:br>
              <a:rPr lang="en-US" sz="2000" dirty="0">
                <a:solidFill>
                  <a:srgbClr val="000000"/>
                </a:solidFill>
                <a:latin typeface="Geneva"/>
              </a:rPr>
            </a:br>
            <a:r>
              <a:rPr lang="en-US" sz="2000" dirty="0">
                <a:solidFill>
                  <a:srgbClr val="000000"/>
                </a:solidFill>
                <a:latin typeface="Geneva"/>
              </a:rPr>
              <a:t>Ionic gold is easy to visually identify because it is </a:t>
            </a:r>
            <a:r>
              <a:rPr lang="en-US" sz="2000" b="1" u="sng" dirty="0">
                <a:solidFill>
                  <a:srgbClr val="000000"/>
                </a:solidFill>
                <a:latin typeface="Geneva"/>
              </a:rPr>
              <a:t>clear liquid and looks like water</a:t>
            </a:r>
            <a:r>
              <a:rPr lang="en-US" sz="2000" b="1" dirty="0">
                <a:solidFill>
                  <a:srgbClr val="000000"/>
                </a:solidFill>
                <a:latin typeface="Geneva"/>
              </a:rPr>
              <a:t>.</a:t>
            </a:r>
            <a:r>
              <a:rPr lang="en-US" sz="2000" dirty="0">
                <a:solidFill>
                  <a:srgbClr val="000000"/>
                </a:solidFill>
                <a:latin typeface="Geneva"/>
              </a:rPr>
              <a:t> </a:t>
            </a:r>
            <a:br>
              <a:rPr lang="en-US" sz="2000" dirty="0">
                <a:solidFill>
                  <a:srgbClr val="000000"/>
                </a:solidFill>
                <a:latin typeface="Geneva"/>
              </a:rPr>
            </a:br>
            <a:br>
              <a:rPr lang="en-US" sz="2000" dirty="0">
                <a:solidFill>
                  <a:srgbClr val="000000"/>
                </a:solidFill>
                <a:latin typeface="Geneva"/>
              </a:rPr>
            </a:br>
            <a:r>
              <a:rPr lang="en-US" sz="2000" dirty="0">
                <a:solidFill>
                  <a:srgbClr val="000000"/>
                </a:solidFill>
                <a:latin typeface="Geneva"/>
              </a:rPr>
              <a:t>If it isn't </a:t>
            </a:r>
            <a:r>
              <a:rPr lang="en-US" sz="2000" b="1" i="1" u="sng" dirty="0">
                <a:solidFill>
                  <a:srgbClr val="FF0000"/>
                </a:solidFill>
                <a:latin typeface="Geneva"/>
              </a:rPr>
              <a:t>RUBY RED</a:t>
            </a:r>
            <a:r>
              <a:rPr lang="en-US" sz="2000" b="1" i="1" dirty="0">
                <a:solidFill>
                  <a:srgbClr val="000000"/>
                </a:solidFill>
                <a:latin typeface="Geneva"/>
              </a:rPr>
              <a:t> </a:t>
            </a:r>
            <a:r>
              <a:rPr lang="en-US" sz="2000" dirty="0">
                <a:solidFill>
                  <a:srgbClr val="000000"/>
                </a:solidFill>
                <a:latin typeface="Geneva"/>
              </a:rPr>
              <a:t>it is not the highest quality colloidal gold.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1040989" y="4604333"/>
            <a:ext cx="9956800" cy="2106087"/>
          </a:xfrm>
          <a:prstGeom prst="roundRect">
            <a:avLst>
              <a:gd name="adj" fmla="val 37915"/>
            </a:avLst>
          </a:prstGeom>
          <a:ln w="57150">
            <a:solidFill>
              <a:srgbClr val="FFFF00"/>
            </a:solidFill>
          </a:ln>
          <a:effectLst>
            <a:outerShdw blurRad="190500" dist="228600" dir="2700000" algn="ctr">
              <a:srgbClr val="000000">
                <a:alpha val="30000"/>
              </a:srgb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2800" dirty="0">
                <a:solidFill>
                  <a:schemeClr val="bg1"/>
                </a:solidFill>
              </a:rPr>
              <a:t>Mosheh would not force them to ingest a neurotoxin! </a:t>
            </a:r>
          </a:p>
          <a:p>
            <a:pPr algn="ctr"/>
            <a:r>
              <a:rPr lang="en-CA" sz="2800" b="1" dirty="0"/>
              <a:t>Most likely the gold dust and water mixture </a:t>
            </a:r>
            <a:br>
              <a:rPr lang="en-CA" sz="2800" b="1" dirty="0"/>
            </a:br>
            <a:r>
              <a:rPr lang="en-CA" sz="2800" b="1" dirty="0"/>
              <a:t>turned a </a:t>
            </a:r>
            <a:r>
              <a:rPr lang="en-CA" sz="2800" b="1" dirty="0">
                <a:solidFill>
                  <a:srgbClr val="FF0000"/>
                </a:solidFill>
              </a:rPr>
              <a:t>RUBY RED </a:t>
            </a:r>
            <a:r>
              <a:rPr lang="en-CA" sz="2800" b="1" dirty="0"/>
              <a:t>colour!</a:t>
            </a:r>
          </a:p>
          <a:p>
            <a:pPr algn="ctr"/>
            <a:r>
              <a:rPr lang="en-CA" sz="2800" b="1" dirty="0"/>
              <a:t>But what was the </a:t>
            </a:r>
            <a:r>
              <a:rPr lang="en-CA" sz="2800" b="1" dirty="0">
                <a:solidFill>
                  <a:srgbClr val="0000FF"/>
                </a:solidFill>
              </a:rPr>
              <a:t>purpose</a:t>
            </a:r>
            <a:r>
              <a:rPr lang="en-CA" sz="2800" b="1" dirty="0"/>
              <a:t> of their gold consumption?? </a:t>
            </a:r>
          </a:p>
        </p:txBody>
      </p:sp>
    </p:spTree>
    <p:extLst>
      <p:ext uri="{BB962C8B-B14F-4D97-AF65-F5344CB8AC3E}">
        <p14:creationId xmlns:p14="http://schemas.microsoft.com/office/powerpoint/2010/main" val="282420258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45286" y="6601569"/>
            <a:ext cx="394339" cy="180231"/>
          </a:xfrm>
        </p:spPr>
        <p:txBody>
          <a:bodyPr/>
          <a:lstStyle/>
          <a:p>
            <a:fld id="{6D22F896-40B5-4ADD-8801-0D06FADFA095}" type="slidenum">
              <a:rPr lang="en-US" sz="1050" smtClean="0"/>
              <a:t>79</a:t>
            </a:fld>
            <a:endParaRPr lang="en-US" sz="1050" dirty="0"/>
          </a:p>
        </p:txBody>
      </p:sp>
      <p:sp>
        <p:nvSpPr>
          <p:cNvPr id="2" name="Rectangle 1"/>
          <p:cNvSpPr/>
          <p:nvPr/>
        </p:nvSpPr>
        <p:spPr>
          <a:xfrm>
            <a:off x="211667" y="127000"/>
            <a:ext cx="11679128" cy="6654800"/>
          </a:xfrm>
          <a:prstGeom prst="rect">
            <a:avLst/>
          </a:prstGeom>
          <a:solidFill>
            <a:srgbClr val="00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000" dirty="0">
                <a:solidFill>
                  <a:srgbClr val="7E002A"/>
                </a:solidFill>
                <a:latin typeface="Geneva"/>
              </a:rPr>
              <a:t>Colloidal Gold was first prepared in a pure state in 1857 by the distinguished English chemist, </a:t>
            </a:r>
            <a:br>
              <a:rPr lang="en-US" sz="2000" dirty="0">
                <a:solidFill>
                  <a:srgbClr val="7E002A"/>
                </a:solidFill>
                <a:latin typeface="Geneva"/>
              </a:rPr>
            </a:br>
            <a:r>
              <a:rPr lang="en-US" sz="2000" dirty="0">
                <a:solidFill>
                  <a:srgbClr val="7E002A"/>
                </a:solidFill>
                <a:latin typeface="Geneva"/>
              </a:rPr>
              <a:t>Michael Faraday. Many uses were found for the amazing solutions of "activated gold."</a:t>
            </a:r>
          </a:p>
          <a:p>
            <a:pPr algn="ctr"/>
            <a:r>
              <a:rPr lang="en-US" sz="2000" dirty="0">
                <a:solidFill>
                  <a:srgbClr val="7E002A"/>
                </a:solidFill>
                <a:latin typeface="Geneva"/>
              </a:rPr>
              <a:t>In the nineteenth century, Colloidal Gold was commonly used in the United States to cure alcoholism (then called </a:t>
            </a:r>
            <a:r>
              <a:rPr lang="en-US" sz="2000" i="1" dirty="0">
                <a:solidFill>
                  <a:srgbClr val="7E002A"/>
                </a:solidFill>
                <a:latin typeface="Geneva"/>
              </a:rPr>
              <a:t>dipsomania</a:t>
            </a:r>
            <a:r>
              <a:rPr lang="en-US" sz="2000" dirty="0">
                <a:solidFill>
                  <a:srgbClr val="7E002A"/>
                </a:solidFill>
                <a:latin typeface="Geneva"/>
              </a:rPr>
              <a:t>, defined as the uncontrollable craving for alcoholic liquors), and today it is used to reduce dependency on alcohol, caffeine, nicotine, and carbohydrates.</a:t>
            </a:r>
          </a:p>
          <a:p>
            <a:pPr algn="ctr"/>
            <a:r>
              <a:rPr lang="en-US" sz="2000" dirty="0">
                <a:solidFill>
                  <a:srgbClr val="002060"/>
                </a:solidFill>
                <a:latin typeface="Geneva"/>
              </a:rPr>
              <a:t>In the United States, as far back as 1885, gold had been known for its healing capabilities for the heart and improved blood circulation. And gold has been used to treat arthritis continuously since 1927.</a:t>
            </a:r>
          </a:p>
          <a:p>
            <a:pPr algn="ctr"/>
            <a:r>
              <a:rPr lang="en-US" sz="2000" b="1" dirty="0">
                <a:solidFill>
                  <a:srgbClr val="0070C0"/>
                </a:solidFill>
                <a:latin typeface="Geneva"/>
              </a:rPr>
              <a:t>Europeans have long been aware of the benefits of gold in the system and have been buying </a:t>
            </a:r>
            <a:br>
              <a:rPr lang="en-US" sz="2000" b="1" dirty="0">
                <a:solidFill>
                  <a:srgbClr val="0070C0"/>
                </a:solidFill>
                <a:latin typeface="Geneva"/>
              </a:rPr>
            </a:br>
            <a:r>
              <a:rPr lang="en-US" sz="2000" b="1" dirty="0">
                <a:solidFill>
                  <a:srgbClr val="0070C0"/>
                </a:solidFill>
                <a:latin typeface="Geneva"/>
              </a:rPr>
              <a:t>gold-coated pills and 'Gold Water' over the counter for well over 100 years.</a:t>
            </a:r>
          </a:p>
          <a:p>
            <a:pPr algn="ctr"/>
            <a:r>
              <a:rPr lang="en-US" sz="2000" dirty="0">
                <a:solidFill>
                  <a:srgbClr val="000000"/>
                </a:solidFill>
                <a:latin typeface="Geneva"/>
              </a:rPr>
              <a:t>In July of 1935, </a:t>
            </a:r>
            <a:r>
              <a:rPr lang="en-US" sz="2000" i="1" dirty="0">
                <a:solidFill>
                  <a:srgbClr val="000000"/>
                </a:solidFill>
                <a:latin typeface="Geneva"/>
              </a:rPr>
              <a:t>Clinical, Medicine &amp; Surgery</a:t>
            </a:r>
            <a:r>
              <a:rPr lang="en-US" sz="2000" dirty="0">
                <a:solidFill>
                  <a:srgbClr val="000000"/>
                </a:solidFill>
                <a:latin typeface="Geneva"/>
              </a:rPr>
              <a:t> had an article entitled "Colloidal Gold in Inoperable Cancer" written by Edward H. </a:t>
            </a:r>
            <a:r>
              <a:rPr lang="en-US" sz="2000" dirty="0" err="1">
                <a:solidFill>
                  <a:srgbClr val="000000"/>
                </a:solidFill>
                <a:latin typeface="Geneva"/>
              </a:rPr>
              <a:t>Ochsner</a:t>
            </a:r>
            <a:r>
              <a:rPr lang="en-US" sz="2000" dirty="0">
                <a:solidFill>
                  <a:srgbClr val="000000"/>
                </a:solidFill>
                <a:latin typeface="Geneva"/>
              </a:rPr>
              <a:t>, M.D., B.S., F.A.C.S. which stated, "</a:t>
            </a:r>
            <a:r>
              <a:rPr lang="en-US" sz="2000" i="1" dirty="0">
                <a:solidFill>
                  <a:srgbClr val="000000"/>
                </a:solidFill>
                <a:latin typeface="Geneva"/>
              </a:rPr>
              <a:t>When the condition is hopeless, Colloidal Gold helps prolong life and makes life much more bearable, both to the patient and to those about them, because it shortens the period of terminal cachexia (general physical wasting and malnutrition usually associated with chronic disease) and greatly reduces pain and discomfort and the need of opiates (narcotics) in a majority of instances.“</a:t>
            </a:r>
          </a:p>
          <a:p>
            <a:pPr algn="ctr"/>
            <a:r>
              <a:rPr lang="en-US" sz="2000" dirty="0">
                <a:solidFill>
                  <a:srgbClr val="7E002A"/>
                </a:solidFill>
                <a:latin typeface="Geneva"/>
              </a:rPr>
              <a:t>Gold has been known down through the ages to have a direct effect on the activities of the heart, </a:t>
            </a:r>
            <a:br>
              <a:rPr lang="en-US" sz="2000" dirty="0">
                <a:solidFill>
                  <a:srgbClr val="7E002A"/>
                </a:solidFill>
                <a:latin typeface="Geneva"/>
              </a:rPr>
            </a:br>
            <a:r>
              <a:rPr lang="en-US" sz="2000" dirty="0">
                <a:solidFill>
                  <a:srgbClr val="7E002A"/>
                </a:solidFill>
                <a:latin typeface="Geneva"/>
              </a:rPr>
              <a:t>and helps to improve blood circulation. It is beneficial for rejuvenating sluggish organs,</a:t>
            </a:r>
            <a:br>
              <a:rPr lang="en-US" sz="2000" dirty="0">
                <a:solidFill>
                  <a:srgbClr val="7E002A"/>
                </a:solidFill>
                <a:latin typeface="Geneva"/>
              </a:rPr>
            </a:br>
            <a:r>
              <a:rPr lang="en-US" sz="2000" dirty="0">
                <a:solidFill>
                  <a:srgbClr val="7E002A"/>
                </a:solidFill>
                <a:latin typeface="Geneva"/>
              </a:rPr>
              <a:t> especially the brain and digestive system, and has been used in cases of glandular </a:t>
            </a:r>
            <a:br>
              <a:rPr lang="en-US" sz="2000" dirty="0">
                <a:solidFill>
                  <a:srgbClr val="7E002A"/>
                </a:solidFill>
                <a:latin typeface="Geneva"/>
              </a:rPr>
            </a:br>
            <a:r>
              <a:rPr lang="en-US" sz="2000" dirty="0">
                <a:solidFill>
                  <a:srgbClr val="7E002A"/>
                </a:solidFill>
                <a:latin typeface="Geneva"/>
              </a:rPr>
              <a:t>and nervous congestion and lack of coordination.</a:t>
            </a:r>
          </a:p>
          <a:p>
            <a:pPr algn="ctr"/>
            <a:r>
              <a:rPr lang="en-US" sz="2000" dirty="0">
                <a:solidFill>
                  <a:srgbClr val="000000"/>
                </a:solidFill>
                <a:latin typeface="Geneva"/>
              </a:rPr>
              <a:t>The body's temperature stabilizing mechanism is restored to balance with gold, </a:t>
            </a:r>
            <a:br>
              <a:rPr lang="en-US" sz="2000" dirty="0">
                <a:solidFill>
                  <a:srgbClr val="000000"/>
                </a:solidFill>
                <a:latin typeface="Geneva"/>
              </a:rPr>
            </a:br>
            <a:r>
              <a:rPr lang="en-US" sz="2000" dirty="0">
                <a:solidFill>
                  <a:srgbClr val="000000"/>
                </a:solidFill>
                <a:latin typeface="Geneva"/>
              </a:rPr>
              <a:t>particularly in cases of chills, hot flashes, and night sweats.</a:t>
            </a:r>
          </a:p>
        </p:txBody>
      </p:sp>
      <p:cxnSp>
        <p:nvCxnSpPr>
          <p:cNvPr id="4" name="Straight Connector 3"/>
          <p:cNvCxnSpPr/>
          <p:nvPr/>
        </p:nvCxnSpPr>
        <p:spPr>
          <a:xfrm flipV="1">
            <a:off x="9982199" y="1456267"/>
            <a:ext cx="1574800" cy="8466"/>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18733" y="1769535"/>
            <a:ext cx="8644467" cy="8466"/>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
        <p:nvSpPr>
          <p:cNvPr id="8" name="Right Bracket 7"/>
          <p:cNvSpPr/>
          <p:nvPr/>
        </p:nvSpPr>
        <p:spPr>
          <a:xfrm flipH="1">
            <a:off x="76199" y="1769535"/>
            <a:ext cx="220133" cy="4936064"/>
          </a:xfrm>
          <a:prstGeom prst="rightBracket">
            <a:avLst>
              <a:gd name="adj" fmla="val 74122"/>
            </a:avLst>
          </a:prstGeom>
          <a:solidFill>
            <a:schemeClr val="accent5">
              <a:lumMod val="60000"/>
              <a:lumOff val="40000"/>
            </a:schemeClr>
          </a:solidFill>
          <a:ln w="28575">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88553064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rgbClr val="99CCFF"/>
            </a:gs>
            <a:gs pos="91000">
              <a:srgbClr val="CCD9CC"/>
            </a:gs>
            <a:gs pos="13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1" name="Picture 3" descr="C:\Users\Rae\Desktop\crimson work now 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5334" y="5301208"/>
            <a:ext cx="2142879" cy="15567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Title 28"/>
          <p:cNvSpPr>
            <a:spLocks noGrp="1"/>
          </p:cNvSpPr>
          <p:nvPr>
            <p:ph type="title"/>
          </p:nvPr>
        </p:nvSpPr>
        <p:spPr>
          <a:xfrm>
            <a:off x="335360" y="221109"/>
            <a:ext cx="11521280" cy="903635"/>
          </a:xfrm>
        </p:spPr>
        <p:txBody>
          <a:bodyPr>
            <a:noAutofit/>
            <a:scene3d>
              <a:camera prst="orthographicFront"/>
              <a:lightRig rig="threePt" dir="t"/>
            </a:scene3d>
            <a:sp3d extrusionH="57150">
              <a:bevelT h="25400" prst="softRound"/>
            </a:sp3d>
          </a:bodyPr>
          <a:lstStyle/>
          <a:p>
            <a:pPr algn="ctr"/>
            <a:r>
              <a:rPr lang="en-US" sz="4800" b="1" dirty="0">
                <a:ln>
                  <a:solidFill>
                    <a:srgbClr val="350E6C"/>
                  </a:solidFill>
                </a:ln>
                <a:solidFill>
                  <a:srgbClr val="9966FF"/>
                </a:solidFill>
                <a:latin typeface="Comic Sans MS" panose="030F0702030302020204" pitchFamily="66" charset="0"/>
              </a:rPr>
              <a:t>The </a:t>
            </a:r>
            <a:r>
              <a:rPr lang="en-US" sz="4800" b="1" u="sng" dirty="0">
                <a:ln>
                  <a:solidFill>
                    <a:srgbClr val="350E6C"/>
                  </a:solidFill>
                </a:ln>
                <a:solidFill>
                  <a:srgbClr val="9966FF"/>
                </a:solidFill>
                <a:latin typeface="Comic Sans MS" panose="030F0702030302020204" pitchFamily="66" charset="0"/>
              </a:rPr>
              <a:t>Sacrifice</a:t>
            </a:r>
            <a:r>
              <a:rPr lang="en-US" sz="4800" b="1" dirty="0">
                <a:ln>
                  <a:solidFill>
                    <a:srgbClr val="350E6C"/>
                  </a:solidFill>
                </a:ln>
                <a:solidFill>
                  <a:srgbClr val="9966FF"/>
                </a:solidFill>
                <a:latin typeface="Comic Sans MS" panose="030F0702030302020204" pitchFamily="66" charset="0"/>
              </a:rPr>
              <a:t> by the </a:t>
            </a:r>
            <a:r>
              <a:rPr lang="en-US" sz="4800" b="1" dirty="0">
                <a:ln>
                  <a:solidFill>
                    <a:srgbClr val="350E6C"/>
                  </a:solidFill>
                </a:ln>
                <a:solidFill>
                  <a:srgbClr val="C00000"/>
                </a:solidFill>
                <a:latin typeface="Comic Sans MS" panose="030F0702030302020204" pitchFamily="66" charset="0"/>
              </a:rPr>
              <a:t>“Crimson Worm”</a:t>
            </a:r>
            <a:endParaRPr lang="en-US" sz="4800" dirty="0"/>
          </a:p>
        </p:txBody>
      </p:sp>
      <p:sp>
        <p:nvSpPr>
          <p:cNvPr id="1024" name="Content Placeholder 1023"/>
          <p:cNvSpPr>
            <a:spLocks noGrp="1"/>
          </p:cNvSpPr>
          <p:nvPr>
            <p:ph sz="half" idx="2"/>
          </p:nvPr>
        </p:nvSpPr>
        <p:spPr>
          <a:xfrm>
            <a:off x="6096000" y="1124744"/>
            <a:ext cx="5976664" cy="5472608"/>
          </a:xfrm>
        </p:spPr>
        <p:txBody>
          <a:bodyPr>
            <a:normAutofit/>
            <a:scene3d>
              <a:camera prst="orthographicFront"/>
              <a:lightRig rig="threePt" dir="t"/>
            </a:scene3d>
            <a:sp3d extrusionH="57150">
              <a:bevelT h="25400" prst="softRound"/>
            </a:sp3d>
          </a:bodyPr>
          <a:lstStyle/>
          <a:p>
            <a:pPr marL="514350" indent="-514350">
              <a:buFont typeface="+mj-lt"/>
              <a:buAutoNum type="arabicPeriod" startAt="6"/>
            </a:pPr>
            <a:r>
              <a:rPr lang="en-US" b="1" dirty="0">
                <a:ln w="1905"/>
                <a:solidFill>
                  <a:schemeClr val="accent6">
                    <a:lumMod val="50000"/>
                  </a:schemeClr>
                </a:solidFill>
                <a:effectLst>
                  <a:innerShdw blurRad="69850" dist="43180" dir="5400000">
                    <a:srgbClr val="000000">
                      <a:alpha val="65000"/>
                    </a:srgbClr>
                  </a:innerShdw>
                </a:effectLst>
              </a:rPr>
              <a:t>When the young can survive on their own the mother </a:t>
            </a:r>
            <a:r>
              <a:rPr lang="en-US" b="1" u="sng" dirty="0">
                <a:ln w="1905"/>
                <a:solidFill>
                  <a:schemeClr val="accent6">
                    <a:lumMod val="50000"/>
                  </a:schemeClr>
                </a:solidFill>
                <a:effectLst>
                  <a:innerShdw blurRad="69850" dist="43180" dir="5400000">
                    <a:srgbClr val="000000">
                      <a:alpha val="65000"/>
                    </a:srgbClr>
                  </a:innerShdw>
                </a:effectLst>
              </a:rPr>
              <a:t>DIES</a:t>
            </a:r>
            <a:r>
              <a:rPr lang="en-US" b="1" dirty="0">
                <a:ln w="1905"/>
                <a:solidFill>
                  <a:schemeClr val="accent6">
                    <a:lumMod val="50000"/>
                  </a:schemeClr>
                </a:solidFill>
                <a:effectLst>
                  <a:innerShdw blurRad="69850" dist="43180" dir="5400000">
                    <a:srgbClr val="000000">
                      <a:alpha val="65000"/>
                    </a:srgbClr>
                  </a:innerShdw>
                </a:effectLst>
              </a:rPr>
              <a:t>.</a:t>
            </a:r>
          </a:p>
          <a:p>
            <a:pPr marL="514350" indent="-514350">
              <a:buFont typeface="+mj-lt"/>
              <a:buAutoNum type="arabicPeriod" startAt="6"/>
            </a:pPr>
            <a:r>
              <a:rPr lang="en-US" b="1" dirty="0">
                <a:ln w="1905"/>
                <a:solidFill>
                  <a:srgbClr val="C00000"/>
                </a:solidFill>
                <a:effectLst>
                  <a:innerShdw blurRad="69850" dist="43180" dir="5400000">
                    <a:srgbClr val="000000">
                      <a:alpha val="65000"/>
                    </a:srgbClr>
                  </a:innerShdw>
                </a:effectLst>
              </a:rPr>
              <a:t>As Crimson mother worm dies, she oozes a crimson or scarlet red dye which not only </a:t>
            </a:r>
            <a:r>
              <a:rPr lang="en-US" b="1" u="sng" dirty="0">
                <a:ln w="1905"/>
                <a:solidFill>
                  <a:srgbClr val="C00000"/>
                </a:solidFill>
                <a:effectLst>
                  <a:innerShdw blurRad="69850" dist="43180" dir="5400000">
                    <a:srgbClr val="000000">
                      <a:alpha val="65000"/>
                    </a:srgbClr>
                  </a:innerShdw>
                </a:effectLst>
              </a:rPr>
              <a:t>STAINS THE  WOOD SHE IS ATTACHED TO</a:t>
            </a:r>
            <a:r>
              <a:rPr lang="en-US" b="1" dirty="0">
                <a:ln w="1905"/>
                <a:solidFill>
                  <a:srgbClr val="C00000"/>
                </a:solidFill>
                <a:effectLst>
                  <a:innerShdw blurRad="69850" dist="43180" dir="5400000">
                    <a:srgbClr val="000000">
                      <a:alpha val="65000"/>
                    </a:srgbClr>
                  </a:innerShdw>
                </a:effectLst>
              </a:rPr>
              <a:t>, but also her young are stained.</a:t>
            </a:r>
          </a:p>
          <a:p>
            <a:pPr marL="514350" indent="-514350">
              <a:buFont typeface="+mj-lt"/>
              <a:buAutoNum type="arabicPeriod" startAt="6"/>
            </a:pPr>
            <a:r>
              <a:rPr lang="en-US" b="1" dirty="0">
                <a:ln w="1905"/>
                <a:solidFill>
                  <a:srgbClr val="FF0000"/>
                </a:solidFill>
                <a:effectLst>
                  <a:innerShdw blurRad="69850" dist="43180" dir="5400000">
                    <a:srgbClr val="000000">
                      <a:alpha val="65000"/>
                    </a:srgbClr>
                  </a:innerShdw>
                </a:effectLst>
              </a:rPr>
              <a:t>The young are colored </a:t>
            </a:r>
            <a:r>
              <a:rPr lang="en-US" b="1" u="sng" dirty="0">
                <a:ln w="1905"/>
                <a:solidFill>
                  <a:srgbClr val="FF0000"/>
                </a:solidFill>
                <a:effectLst>
                  <a:innerShdw blurRad="69850" dist="43180" dir="5400000">
                    <a:srgbClr val="000000">
                      <a:alpha val="65000"/>
                    </a:srgbClr>
                  </a:innerShdw>
                </a:effectLst>
              </a:rPr>
              <a:t>SCARLET</a:t>
            </a:r>
            <a:r>
              <a:rPr lang="en-US" b="1" dirty="0">
                <a:ln w="1905"/>
                <a:solidFill>
                  <a:srgbClr val="FF0000"/>
                </a:solidFill>
                <a:effectLst>
                  <a:innerShdw blurRad="69850" dist="43180" dir="5400000">
                    <a:srgbClr val="000000">
                      <a:alpha val="65000"/>
                    </a:srgbClr>
                  </a:innerShdw>
                </a:effectLst>
              </a:rPr>
              <a:t> </a:t>
            </a:r>
            <a:br>
              <a:rPr lang="en-US" b="1" dirty="0">
                <a:ln w="1905"/>
                <a:solidFill>
                  <a:srgbClr val="FF0000"/>
                </a:solidFill>
                <a:effectLst>
                  <a:innerShdw blurRad="69850" dist="43180" dir="5400000">
                    <a:srgbClr val="000000">
                      <a:alpha val="65000"/>
                    </a:srgbClr>
                  </a:innerShdw>
                </a:effectLst>
              </a:rPr>
            </a:br>
            <a:r>
              <a:rPr lang="en-US" b="1" dirty="0">
                <a:ln w="1905"/>
                <a:solidFill>
                  <a:srgbClr val="FF0000"/>
                </a:solidFill>
                <a:effectLst>
                  <a:innerShdw blurRad="69850" dist="43180" dir="5400000">
                    <a:srgbClr val="000000">
                      <a:alpha val="65000"/>
                    </a:srgbClr>
                  </a:innerShdw>
                </a:effectLst>
              </a:rPr>
              <a:t>for </a:t>
            </a:r>
            <a:r>
              <a:rPr lang="en-US" b="1" u="sng" dirty="0">
                <a:ln w="1905"/>
                <a:solidFill>
                  <a:srgbClr val="FF0000"/>
                </a:solidFill>
                <a:effectLst>
                  <a:innerShdw blurRad="69850" dist="43180" dir="5400000">
                    <a:srgbClr val="000000">
                      <a:alpha val="65000"/>
                    </a:srgbClr>
                  </a:innerShdw>
                </a:effectLst>
              </a:rPr>
              <a:t>THE REST OF THEIR LIVES</a:t>
            </a:r>
            <a:r>
              <a:rPr lang="en-US" b="1" dirty="0">
                <a:ln w="1905"/>
                <a:solidFill>
                  <a:srgbClr val="FF0000"/>
                </a:solidFill>
                <a:effectLst>
                  <a:innerShdw blurRad="69850" dist="43180" dir="5400000">
                    <a:srgbClr val="000000">
                      <a:alpha val="65000"/>
                    </a:srgbClr>
                  </a:innerShdw>
                </a:effectLst>
              </a:rPr>
              <a:t>.</a:t>
            </a:r>
            <a:r>
              <a:rPr lang="en-US" b="1" dirty="0">
                <a:ln w="1905"/>
                <a:solidFill>
                  <a:srgbClr val="C00000"/>
                </a:solidFill>
                <a:effectLst>
                  <a:innerShdw blurRad="69850" dist="43180" dir="5400000">
                    <a:srgbClr val="000000">
                      <a:alpha val="65000"/>
                    </a:srgbClr>
                  </a:innerShdw>
                </a:effectLst>
              </a:rPr>
              <a:t>   </a:t>
            </a:r>
          </a:p>
          <a:p>
            <a:pPr marL="514350" indent="-514350">
              <a:buFont typeface="+mj-lt"/>
              <a:buAutoNum type="arabicPeriod" startAt="6"/>
            </a:pPr>
            <a:r>
              <a:rPr lang="en-US" b="1" dirty="0">
                <a:ln w="1905"/>
                <a:solidFill>
                  <a:srgbClr val="0070C0"/>
                </a:solidFill>
                <a:effectLst>
                  <a:innerShdw blurRad="69850" dist="43180" dir="5400000">
                    <a:srgbClr val="000000">
                      <a:alpha val="65000"/>
                    </a:srgbClr>
                  </a:innerShdw>
                </a:effectLst>
              </a:rPr>
              <a:t>After </a:t>
            </a:r>
            <a:r>
              <a:rPr lang="en-US" b="1" u="sng" dirty="0">
                <a:ln w="1905"/>
                <a:solidFill>
                  <a:srgbClr val="0070C0"/>
                </a:solidFill>
                <a:effectLst>
                  <a:innerShdw blurRad="69850" dist="43180" dir="5400000">
                    <a:srgbClr val="000000">
                      <a:alpha val="65000"/>
                    </a:srgbClr>
                  </a:innerShdw>
                </a:effectLst>
              </a:rPr>
              <a:t>THREE DAYS</a:t>
            </a:r>
            <a:r>
              <a:rPr lang="en-US" b="1" dirty="0">
                <a:ln w="1905"/>
                <a:solidFill>
                  <a:srgbClr val="0070C0"/>
                </a:solidFill>
                <a:effectLst>
                  <a:innerShdw blurRad="69850" dist="43180" dir="5400000">
                    <a:srgbClr val="000000">
                      <a:alpha val="65000"/>
                    </a:srgbClr>
                  </a:innerShdw>
                </a:effectLst>
              </a:rPr>
              <a:t> the dead mother loses its crimson color and </a:t>
            </a:r>
            <a:r>
              <a:rPr lang="en-US" b="1" u="sng" dirty="0">
                <a:ln w="1905"/>
                <a:solidFill>
                  <a:srgbClr val="0070C0"/>
                </a:solidFill>
                <a:effectLst>
                  <a:innerShdw blurRad="69850" dist="43180" dir="5400000">
                    <a:srgbClr val="000000">
                      <a:alpha val="65000"/>
                    </a:srgbClr>
                  </a:innerShdw>
                </a:effectLst>
              </a:rPr>
              <a:t>TURNS</a:t>
            </a:r>
            <a:r>
              <a:rPr lang="en-US" b="1" dirty="0">
                <a:ln w="1905"/>
                <a:solidFill>
                  <a:srgbClr val="0070C0"/>
                </a:solidFill>
                <a:effectLst>
                  <a:innerShdw blurRad="69850" dist="43180" dir="5400000">
                    <a:srgbClr val="000000">
                      <a:alpha val="65000"/>
                    </a:srgbClr>
                  </a:innerShdw>
                </a:effectLst>
              </a:rPr>
              <a:t> </a:t>
            </a:r>
            <a:r>
              <a:rPr lang="en-US" b="1" dirty="0">
                <a:ln w="1905"/>
                <a:solidFill>
                  <a:schemeClr val="tx1">
                    <a:lumMod val="75000"/>
                    <a:lumOff val="25000"/>
                  </a:schemeClr>
                </a:solidFill>
                <a:effectLst>
                  <a:glow rad="127000">
                    <a:schemeClr val="bg1">
                      <a:lumMod val="95000"/>
                    </a:schemeClr>
                  </a:glow>
                  <a:innerShdw blurRad="69850" dist="43180" dir="5400000">
                    <a:srgbClr val="000000">
                      <a:alpha val="65000"/>
                    </a:srgbClr>
                  </a:innerShdw>
                </a:effectLst>
              </a:rPr>
              <a:t>into a</a:t>
            </a:r>
            <a:r>
              <a:rPr lang="en-US" b="1" dirty="0">
                <a:ln w="1905"/>
                <a:solidFill>
                  <a:schemeClr val="tx1">
                    <a:lumMod val="75000"/>
                    <a:lumOff val="25000"/>
                  </a:schemeClr>
                </a:solidFill>
                <a:effectLst>
                  <a:innerShdw blurRad="69850" dist="43180" dir="5400000">
                    <a:srgbClr val="000000">
                      <a:alpha val="65000"/>
                    </a:srgbClr>
                  </a:innerShdw>
                </a:effectLst>
              </a:rPr>
              <a:t> </a:t>
            </a:r>
            <a:r>
              <a:rPr lang="en-US" b="1" u="sng" dirty="0">
                <a:ln w="1905">
                  <a:solidFill>
                    <a:schemeClr val="bg1"/>
                  </a:solidFill>
                </a:ln>
                <a:solidFill>
                  <a:schemeClr val="bg1"/>
                </a:solidFill>
                <a:effectLst>
                  <a:glow rad="127000">
                    <a:schemeClr val="tx1">
                      <a:lumMod val="75000"/>
                      <a:lumOff val="25000"/>
                    </a:schemeClr>
                  </a:glow>
                  <a:innerShdw blurRad="69850" dist="43180" dir="5400000">
                    <a:srgbClr val="000000">
                      <a:alpha val="65000"/>
                    </a:srgbClr>
                  </a:innerShdw>
                </a:effectLst>
              </a:rPr>
              <a:t>WHITE</a:t>
            </a:r>
            <a:r>
              <a:rPr lang="en-US" b="1" dirty="0">
                <a:ln w="1905">
                  <a:solidFill>
                    <a:schemeClr val="bg1"/>
                  </a:solidFill>
                </a:ln>
                <a:solidFill>
                  <a:schemeClr val="bg1"/>
                </a:solidFill>
                <a:effectLst>
                  <a:glow rad="127000">
                    <a:schemeClr val="tx1">
                      <a:lumMod val="75000"/>
                      <a:lumOff val="25000"/>
                    </a:schemeClr>
                  </a:glow>
                  <a:innerShdw blurRad="69850" dist="43180" dir="5400000">
                    <a:srgbClr val="000000">
                      <a:alpha val="65000"/>
                    </a:srgbClr>
                  </a:innerShdw>
                </a:effectLst>
              </a:rPr>
              <a:t> wax </a:t>
            </a:r>
            <a:r>
              <a:rPr lang="en-US" b="1" dirty="0">
                <a:ln w="1905"/>
                <a:solidFill>
                  <a:srgbClr val="0070C0"/>
                </a:solidFill>
                <a:effectLst>
                  <a:innerShdw blurRad="69850" dist="43180" dir="5400000">
                    <a:srgbClr val="000000">
                      <a:alpha val="65000"/>
                    </a:srgbClr>
                  </a:innerShdw>
                </a:effectLst>
              </a:rPr>
              <a:t>which falls to the ground </a:t>
            </a:r>
            <a:r>
              <a:rPr lang="en-US" b="1" u="sng" dirty="0">
                <a:ln w="1905">
                  <a:solidFill>
                    <a:schemeClr val="bg1"/>
                  </a:solidFill>
                </a:ln>
                <a:solidFill>
                  <a:schemeClr val="bg1"/>
                </a:solidFill>
                <a:effectLst>
                  <a:glow rad="127000">
                    <a:schemeClr val="tx1">
                      <a:lumMod val="65000"/>
                      <a:lumOff val="35000"/>
                    </a:schemeClr>
                  </a:glow>
                  <a:innerShdw blurRad="69850" dist="43180" dir="5400000">
                    <a:srgbClr val="000000">
                      <a:alpha val="65000"/>
                    </a:srgbClr>
                  </a:innerShdw>
                </a:effectLst>
                <a:latin typeface="Arial Black" panose="020B0A04020102020204" pitchFamily="34" charset="0"/>
              </a:rPr>
              <a:t>LIKE SNOW</a:t>
            </a:r>
            <a:r>
              <a:rPr lang="en-US" b="1" dirty="0">
                <a:ln w="1905">
                  <a:solidFill>
                    <a:schemeClr val="bg1"/>
                  </a:solidFill>
                </a:ln>
                <a:solidFill>
                  <a:schemeClr val="bg1"/>
                </a:solidFill>
                <a:effectLst>
                  <a:glow rad="127000">
                    <a:schemeClr val="tx1">
                      <a:lumMod val="65000"/>
                      <a:lumOff val="35000"/>
                    </a:schemeClr>
                  </a:glow>
                  <a:innerShdw blurRad="69850" dist="43180" dir="5400000">
                    <a:srgbClr val="000000">
                      <a:alpha val="65000"/>
                    </a:srgbClr>
                  </a:innerShdw>
                </a:effectLst>
                <a:latin typeface="Arial Black" panose="020B0A04020102020204" pitchFamily="34" charset="0"/>
              </a:rPr>
              <a:t>.</a:t>
            </a:r>
          </a:p>
        </p:txBody>
      </p:sp>
      <p:sp>
        <p:nvSpPr>
          <p:cNvPr id="4" name="Slide Number Placeholder 3"/>
          <p:cNvSpPr>
            <a:spLocks noGrp="1"/>
          </p:cNvSpPr>
          <p:nvPr>
            <p:ph type="sldNum" sz="quarter" idx="12"/>
          </p:nvPr>
        </p:nvSpPr>
        <p:spPr/>
        <p:txBody>
          <a:bodyPr/>
          <a:lstStyle/>
          <a:p>
            <a:fld id="{DA64F31B-23FA-4075-AF7D-6228CFD12F03}" type="slidenum">
              <a:rPr lang="en-US" smtClean="0">
                <a:solidFill>
                  <a:prstClr val="black"/>
                </a:solidFill>
              </a:rPr>
              <a:pPr/>
              <a:t>8</a:t>
            </a:fld>
            <a:endParaRPr lang="en-US" dirty="0">
              <a:solidFill>
                <a:prstClr val="black"/>
              </a:solidFill>
            </a:endParaRPr>
          </a:p>
        </p:txBody>
      </p:sp>
      <p:sp>
        <p:nvSpPr>
          <p:cNvPr id="8" name="Content Placeholder 1023"/>
          <p:cNvSpPr>
            <a:spLocks noGrp="1"/>
          </p:cNvSpPr>
          <p:nvPr>
            <p:ph sz="half" idx="2"/>
          </p:nvPr>
        </p:nvSpPr>
        <p:spPr>
          <a:xfrm>
            <a:off x="263352" y="1124744"/>
            <a:ext cx="5328592" cy="5472608"/>
          </a:xfrm>
        </p:spPr>
        <p:txBody>
          <a:bodyPr>
            <a:normAutofit fontScale="92500"/>
            <a:scene3d>
              <a:camera prst="orthographicFront"/>
              <a:lightRig rig="threePt" dir="t"/>
            </a:scene3d>
            <a:sp3d extrusionH="57150">
              <a:bevelT h="25400" prst="softRound"/>
            </a:sp3d>
          </a:bodyPr>
          <a:lstStyle/>
          <a:p>
            <a:pPr marL="514350" indent="-514350">
              <a:buFont typeface="+mj-lt"/>
              <a:buAutoNum type="arabicPeriod"/>
            </a:pPr>
            <a:r>
              <a:rPr lang="en-US" b="1" dirty="0">
                <a:ln w="1905"/>
                <a:solidFill>
                  <a:srgbClr val="800000"/>
                </a:solidFill>
                <a:effectLst>
                  <a:innerShdw blurRad="69850" dist="43180" dir="5400000">
                    <a:srgbClr val="000000">
                      <a:alpha val="65000"/>
                    </a:srgbClr>
                  </a:innerShdw>
                </a:effectLst>
              </a:rPr>
              <a:t>The mother Crimson worm </a:t>
            </a:r>
            <a:br>
              <a:rPr lang="en-US" b="1" dirty="0">
                <a:ln w="1905"/>
                <a:solidFill>
                  <a:srgbClr val="800000"/>
                </a:solidFill>
                <a:effectLst>
                  <a:innerShdw blurRad="69850" dist="43180" dir="5400000">
                    <a:srgbClr val="000000">
                      <a:alpha val="65000"/>
                    </a:srgbClr>
                  </a:innerShdw>
                </a:effectLst>
              </a:rPr>
            </a:br>
            <a:r>
              <a:rPr lang="en-US" b="1" dirty="0">
                <a:ln w="1905"/>
                <a:solidFill>
                  <a:srgbClr val="800000"/>
                </a:solidFill>
                <a:effectLst>
                  <a:innerShdw blurRad="69850" dist="43180" dir="5400000">
                    <a:srgbClr val="000000">
                      <a:alpha val="65000"/>
                    </a:srgbClr>
                  </a:innerShdw>
                </a:effectLst>
              </a:rPr>
              <a:t>gives birth to her young </a:t>
            </a:r>
            <a:br>
              <a:rPr lang="en-US" b="1" dirty="0">
                <a:ln w="1905"/>
                <a:solidFill>
                  <a:srgbClr val="800000"/>
                </a:solidFill>
                <a:effectLst>
                  <a:innerShdw blurRad="69850" dist="43180" dir="5400000">
                    <a:srgbClr val="000000">
                      <a:alpha val="65000"/>
                    </a:srgbClr>
                  </a:innerShdw>
                </a:effectLst>
              </a:rPr>
            </a:br>
            <a:r>
              <a:rPr lang="en-US" b="1" dirty="0">
                <a:ln w="1905"/>
                <a:solidFill>
                  <a:srgbClr val="800000"/>
                </a:solidFill>
                <a:effectLst>
                  <a:innerShdw blurRad="69850" dist="43180" dir="5400000">
                    <a:srgbClr val="000000">
                      <a:alpha val="65000"/>
                    </a:srgbClr>
                  </a:innerShdw>
                </a:effectLst>
              </a:rPr>
              <a:t>only </a:t>
            </a:r>
            <a:r>
              <a:rPr lang="en-US" b="1" u="sng" dirty="0">
                <a:ln w="1905"/>
                <a:solidFill>
                  <a:srgbClr val="FF0000"/>
                </a:solidFill>
                <a:effectLst>
                  <a:innerShdw blurRad="69850" dist="43180" dir="5400000">
                    <a:srgbClr val="000000">
                      <a:alpha val="65000"/>
                    </a:srgbClr>
                  </a:innerShdw>
                </a:effectLst>
              </a:rPr>
              <a:t>ONCE</a:t>
            </a:r>
            <a:r>
              <a:rPr lang="en-US" b="1" dirty="0">
                <a:ln w="1905"/>
                <a:solidFill>
                  <a:srgbClr val="800000"/>
                </a:solidFill>
                <a:effectLst>
                  <a:innerShdw blurRad="69850" dist="43180" dir="5400000">
                    <a:srgbClr val="000000">
                      <a:alpha val="65000"/>
                    </a:srgbClr>
                  </a:innerShdw>
                </a:effectLst>
              </a:rPr>
              <a:t> in her life.</a:t>
            </a:r>
            <a:r>
              <a:rPr lang="en-US" b="1" dirty="0">
                <a:ln w="1905"/>
                <a:solidFill>
                  <a:srgbClr val="0070C0"/>
                </a:solidFill>
                <a:effectLst>
                  <a:innerShdw blurRad="69850" dist="43180" dir="5400000">
                    <a:srgbClr val="000000">
                      <a:alpha val="65000"/>
                    </a:srgbClr>
                  </a:innerShdw>
                </a:effectLst>
              </a:rPr>
              <a:t>  </a:t>
            </a:r>
          </a:p>
          <a:p>
            <a:pPr marL="514350" indent="-514350">
              <a:buFont typeface="+mj-lt"/>
              <a:buAutoNum type="arabicPeriod"/>
            </a:pPr>
            <a:r>
              <a:rPr lang="en-US" b="1" dirty="0">
                <a:ln w="1905"/>
                <a:solidFill>
                  <a:schemeClr val="accent2">
                    <a:lumMod val="75000"/>
                  </a:schemeClr>
                </a:solidFill>
                <a:effectLst>
                  <a:innerShdw blurRad="69850" dist="43180" dir="5400000">
                    <a:srgbClr val="000000">
                      <a:alpha val="65000"/>
                    </a:srgbClr>
                  </a:innerShdw>
                </a:effectLst>
              </a:rPr>
              <a:t>She attaches her body to a </a:t>
            </a:r>
            <a:r>
              <a:rPr lang="en-US" b="1" u="sng" dirty="0">
                <a:ln w="1905"/>
                <a:solidFill>
                  <a:schemeClr val="accent2">
                    <a:lumMod val="75000"/>
                  </a:schemeClr>
                </a:solidFill>
                <a:effectLst>
                  <a:innerShdw blurRad="69850" dist="43180" dir="5400000">
                    <a:srgbClr val="000000">
                      <a:alpha val="65000"/>
                    </a:srgbClr>
                  </a:innerShdw>
                </a:effectLst>
              </a:rPr>
              <a:t>TREE</a:t>
            </a:r>
            <a:r>
              <a:rPr lang="en-US" b="1" dirty="0">
                <a:ln w="1905"/>
                <a:solidFill>
                  <a:schemeClr val="accent2">
                    <a:lumMod val="75000"/>
                  </a:schemeClr>
                </a:solidFill>
                <a:effectLst>
                  <a:innerShdw blurRad="69850" dist="43180" dir="5400000">
                    <a:srgbClr val="000000">
                      <a:alpha val="65000"/>
                    </a:srgbClr>
                  </a:innerShdw>
                </a:effectLst>
              </a:rPr>
              <a:t>, fencepost or a stick – then she makes a hard </a:t>
            </a:r>
            <a:r>
              <a:rPr lang="en-US" b="1" u="sng" dirty="0">
                <a:ln w="1905"/>
                <a:solidFill>
                  <a:srgbClr val="C00000"/>
                </a:solidFill>
                <a:effectLst>
                  <a:innerShdw blurRad="69850" dist="43180" dir="5400000">
                    <a:srgbClr val="000000">
                      <a:alpha val="65000"/>
                    </a:srgbClr>
                  </a:innerShdw>
                </a:effectLst>
              </a:rPr>
              <a:t>CRIMSON</a:t>
            </a:r>
            <a:r>
              <a:rPr lang="en-US" b="1" dirty="0">
                <a:ln w="1905"/>
                <a:solidFill>
                  <a:schemeClr val="accent2">
                    <a:lumMod val="75000"/>
                  </a:schemeClr>
                </a:solidFill>
                <a:effectLst>
                  <a:innerShdw blurRad="69850" dist="43180" dir="5400000">
                    <a:srgbClr val="000000">
                      <a:alpha val="65000"/>
                    </a:srgbClr>
                  </a:innerShdw>
                </a:effectLst>
              </a:rPr>
              <a:t> shell. </a:t>
            </a:r>
          </a:p>
          <a:p>
            <a:pPr marL="514350" indent="-514350">
              <a:buFont typeface="+mj-lt"/>
              <a:buAutoNum type="arabicPeriod"/>
            </a:pPr>
            <a:r>
              <a:rPr lang="en-US" b="1" dirty="0">
                <a:ln w="1905"/>
                <a:solidFill>
                  <a:srgbClr val="C00000"/>
                </a:solidFill>
                <a:effectLst>
                  <a:innerShdw blurRad="69850" dist="43180" dir="5400000">
                    <a:srgbClr val="000000">
                      <a:alpha val="65000"/>
                    </a:srgbClr>
                  </a:innerShdw>
                </a:effectLst>
              </a:rPr>
              <a:t>This shell can not be removed without </a:t>
            </a:r>
            <a:r>
              <a:rPr lang="en-US" b="1" u="sng" dirty="0">
                <a:ln w="1905"/>
                <a:solidFill>
                  <a:schemeClr val="tx1">
                    <a:lumMod val="75000"/>
                    <a:lumOff val="25000"/>
                  </a:schemeClr>
                </a:solidFill>
                <a:effectLst>
                  <a:innerShdw blurRad="69850" dist="43180" dir="5400000">
                    <a:srgbClr val="000000">
                      <a:alpha val="65000"/>
                    </a:srgbClr>
                  </a:innerShdw>
                </a:effectLst>
              </a:rPr>
              <a:t>KILLING</a:t>
            </a:r>
            <a:r>
              <a:rPr lang="en-US" b="1" dirty="0">
                <a:ln w="1905"/>
                <a:solidFill>
                  <a:srgbClr val="C00000"/>
                </a:solidFill>
                <a:effectLst>
                  <a:innerShdw blurRad="69850" dist="43180" dir="5400000">
                    <a:srgbClr val="000000">
                      <a:alpha val="65000"/>
                    </a:srgbClr>
                  </a:innerShdw>
                </a:effectLst>
              </a:rPr>
              <a:t> her.</a:t>
            </a:r>
            <a:endParaRPr lang="en-US" b="1" dirty="0">
              <a:ln w="1905"/>
              <a:solidFill>
                <a:schemeClr val="accent6">
                  <a:lumMod val="50000"/>
                </a:schemeClr>
              </a:solidFill>
              <a:effectLst>
                <a:innerShdw blurRad="69850" dist="43180" dir="5400000">
                  <a:srgbClr val="000000">
                    <a:alpha val="65000"/>
                  </a:srgbClr>
                </a:innerShdw>
              </a:effectLst>
            </a:endParaRPr>
          </a:p>
          <a:p>
            <a:pPr marL="514350" indent="-514350">
              <a:buFont typeface="+mj-lt"/>
              <a:buAutoNum type="arabicPeriod"/>
            </a:pPr>
            <a:r>
              <a:rPr lang="en-US" b="1" dirty="0">
                <a:ln w="1905"/>
                <a:solidFill>
                  <a:schemeClr val="accent6">
                    <a:lumMod val="50000"/>
                  </a:schemeClr>
                </a:solidFill>
                <a:effectLst>
                  <a:innerShdw blurRad="69850" dist="43180" dir="5400000">
                    <a:srgbClr val="000000">
                      <a:alpha val="65000"/>
                    </a:srgbClr>
                  </a:innerShdw>
                </a:effectLst>
              </a:rPr>
              <a:t>The eggs are laid </a:t>
            </a:r>
            <a:r>
              <a:rPr lang="en-US" b="1" u="sng" dirty="0">
                <a:ln w="1905"/>
                <a:solidFill>
                  <a:schemeClr val="accent6">
                    <a:lumMod val="50000"/>
                  </a:schemeClr>
                </a:solidFill>
                <a:effectLst>
                  <a:innerShdw blurRad="69850" dist="43180" dir="5400000">
                    <a:srgbClr val="000000">
                      <a:alpha val="65000"/>
                    </a:srgbClr>
                  </a:innerShdw>
                </a:effectLst>
              </a:rPr>
              <a:t>UNDER HER BODY</a:t>
            </a:r>
            <a:r>
              <a:rPr lang="en-US" b="1" dirty="0">
                <a:ln w="1905"/>
                <a:solidFill>
                  <a:schemeClr val="accent6">
                    <a:lumMod val="50000"/>
                  </a:schemeClr>
                </a:solidFill>
                <a:effectLst>
                  <a:innerShdw blurRad="69850" dist="43180" dir="5400000">
                    <a:srgbClr val="000000">
                      <a:alpha val="65000"/>
                    </a:srgbClr>
                  </a:innerShdw>
                </a:effectLst>
              </a:rPr>
              <a:t> and protective shell – giving </a:t>
            </a:r>
            <a:r>
              <a:rPr lang="en-US" b="1" u="sng" dirty="0">
                <a:ln w="1905"/>
                <a:solidFill>
                  <a:schemeClr val="accent6">
                    <a:lumMod val="50000"/>
                  </a:schemeClr>
                </a:solidFill>
                <a:effectLst>
                  <a:innerShdw blurRad="69850" dist="43180" dir="5400000">
                    <a:srgbClr val="000000">
                      <a:alpha val="65000"/>
                    </a:srgbClr>
                  </a:innerShdw>
                </a:effectLst>
              </a:rPr>
              <a:t>PROTECTION</a:t>
            </a:r>
            <a:r>
              <a:rPr lang="en-US" b="1" dirty="0">
                <a:ln w="1905"/>
                <a:solidFill>
                  <a:schemeClr val="accent6">
                    <a:lumMod val="50000"/>
                  </a:schemeClr>
                </a:solidFill>
                <a:effectLst>
                  <a:innerShdw blurRad="69850" dist="43180" dir="5400000">
                    <a:srgbClr val="000000">
                      <a:alpha val="65000"/>
                    </a:srgbClr>
                  </a:innerShdw>
                </a:effectLst>
              </a:rPr>
              <a:t> to the young.</a:t>
            </a:r>
          </a:p>
          <a:p>
            <a:pPr marL="514350" indent="-514350">
              <a:buFont typeface="+mj-lt"/>
              <a:buAutoNum type="arabicPeriod"/>
            </a:pPr>
            <a:r>
              <a:rPr lang="en-US" b="1" dirty="0">
                <a:ln w="1905"/>
                <a:solidFill>
                  <a:srgbClr val="C00000"/>
                </a:solidFill>
                <a:effectLst>
                  <a:innerShdw blurRad="69850" dist="43180" dir="5400000">
                    <a:srgbClr val="000000">
                      <a:alpha val="65000"/>
                    </a:srgbClr>
                  </a:innerShdw>
                </a:effectLst>
              </a:rPr>
              <a:t>The young feed on the </a:t>
            </a:r>
            <a:br>
              <a:rPr lang="en-US" b="1" dirty="0">
                <a:ln w="1905"/>
                <a:solidFill>
                  <a:srgbClr val="C00000"/>
                </a:solidFill>
                <a:effectLst>
                  <a:innerShdw blurRad="69850" dist="43180" dir="5400000">
                    <a:srgbClr val="000000">
                      <a:alpha val="65000"/>
                    </a:srgbClr>
                  </a:innerShdw>
                </a:effectLst>
              </a:rPr>
            </a:br>
            <a:r>
              <a:rPr lang="en-US" b="1" u="sng" dirty="0">
                <a:ln w="1905"/>
                <a:solidFill>
                  <a:srgbClr val="C00000"/>
                </a:solidFill>
                <a:effectLst>
                  <a:innerShdw blurRad="69850" dist="43180" dir="5400000">
                    <a:srgbClr val="000000">
                      <a:alpha val="65000"/>
                    </a:srgbClr>
                  </a:innerShdw>
                </a:effectLst>
              </a:rPr>
              <a:t>LIVING BODY</a:t>
            </a:r>
            <a:r>
              <a:rPr lang="en-US" b="1" dirty="0">
                <a:ln w="1905"/>
                <a:solidFill>
                  <a:srgbClr val="C00000"/>
                </a:solidFill>
                <a:effectLst>
                  <a:innerShdw blurRad="69850" dist="43180" dir="5400000">
                    <a:srgbClr val="000000">
                      <a:alpha val="65000"/>
                    </a:srgbClr>
                  </a:innerShdw>
                </a:effectLst>
              </a:rPr>
              <a:t> of the mother.</a:t>
            </a:r>
            <a:r>
              <a:rPr lang="en-US" b="1" dirty="0">
                <a:ln w="1905"/>
                <a:solidFill>
                  <a:schemeClr val="accent6">
                    <a:lumMod val="50000"/>
                  </a:schemeClr>
                </a:solidFill>
                <a:effectLst>
                  <a:innerShdw blurRad="69850" dist="43180" dir="5400000">
                    <a:srgbClr val="000000">
                      <a:alpha val="65000"/>
                    </a:srgbClr>
                  </a:innerShdw>
                </a:effectLst>
              </a:rPr>
              <a:t>  </a:t>
            </a:r>
          </a:p>
        </p:txBody>
      </p:sp>
      <p:pic>
        <p:nvPicPr>
          <p:cNvPr id="9" name="Picture 8" descr="crimson tree.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9896" y="2348880"/>
            <a:ext cx="1489704" cy="1524209"/>
          </a:xfrm>
          <a:prstGeom prst="ellipse">
            <a:avLst/>
          </a:prstGeom>
          <a:ln>
            <a:noFill/>
          </a:ln>
          <a:effectLst>
            <a:softEdge rad="112500"/>
          </a:effectLst>
        </p:spPr>
      </p:pic>
      <p:pic>
        <p:nvPicPr>
          <p:cNvPr id="2050" name="Picture 2" descr="C:\Users\Rae\Desktop\crimson worm on leaf.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9375" y="836712"/>
            <a:ext cx="1802649" cy="16360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0760731" y="2818614"/>
            <a:ext cx="1211309" cy="414779"/>
          </a:xfrm>
          <a:prstGeom prst="roundRect">
            <a:avLst/>
          </a:prstGeom>
          <a:noFill/>
          <a:ln w="5715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2392740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300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4">
                                            <p:txEl>
                                              <p:pRg st="0" end="0"/>
                                            </p:txEl>
                                          </p:spTgt>
                                        </p:tgtEl>
                                        <p:attrNameLst>
                                          <p:attrName>style.visibility</p:attrName>
                                        </p:attrNameLst>
                                      </p:cBhvr>
                                      <p:to>
                                        <p:strVal val="visible"/>
                                      </p:to>
                                    </p:set>
                                    <p:animEffect transition="in" filter="fade">
                                      <p:cBhvr>
                                        <p:cTn id="40" dur="1000"/>
                                        <p:tgtEl>
                                          <p:spTgt spid="1024">
                                            <p:txEl>
                                              <p:pRg st="0" end="0"/>
                                            </p:txEl>
                                          </p:spTgt>
                                        </p:tgtEl>
                                      </p:cBhvr>
                                    </p:animEffect>
                                    <p:anim calcmode="lin" valueType="num">
                                      <p:cBhvr>
                                        <p:cTn id="41" dur="1000" fill="hold"/>
                                        <p:tgtEl>
                                          <p:spTgt spid="102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24">
                                            <p:txEl>
                                              <p:pRg st="1" end="1"/>
                                            </p:txEl>
                                          </p:spTgt>
                                        </p:tgtEl>
                                        <p:attrNameLst>
                                          <p:attrName>style.visibility</p:attrName>
                                        </p:attrNameLst>
                                      </p:cBhvr>
                                      <p:to>
                                        <p:strVal val="visible"/>
                                      </p:to>
                                    </p:set>
                                    <p:animEffect transition="in" filter="fade">
                                      <p:cBhvr>
                                        <p:cTn id="47" dur="1000"/>
                                        <p:tgtEl>
                                          <p:spTgt spid="1024">
                                            <p:txEl>
                                              <p:pRg st="1" end="1"/>
                                            </p:txEl>
                                          </p:spTgt>
                                        </p:tgtEl>
                                      </p:cBhvr>
                                    </p:animEffect>
                                    <p:anim calcmode="lin" valueType="num">
                                      <p:cBhvr>
                                        <p:cTn id="48" dur="1000" fill="hold"/>
                                        <p:tgtEl>
                                          <p:spTgt spid="1024">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1024">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6" presetClass="entr" presetSubtype="16"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ircle(in)">
                                      <p:cBhvr>
                                        <p:cTn id="53" dur="2000"/>
                                        <p:tgtEl>
                                          <p:spTgt spid="9"/>
                                        </p:tgtEl>
                                      </p:cBhvr>
                                    </p:animEffect>
                                  </p:childTnLst>
                                </p:cTn>
                              </p:par>
                            </p:childTnLst>
                          </p:cTn>
                        </p:par>
                        <p:par>
                          <p:cTn id="54" fill="hold">
                            <p:stCondLst>
                              <p:cond delay="3000"/>
                            </p:stCondLst>
                            <p:childTnLst>
                              <p:par>
                                <p:cTn id="55" presetID="9" presetClass="entr" presetSubtype="0" fill="hold" grpId="0" nodeType="afterEffect">
                                  <p:stCondLst>
                                    <p:cond delay="3000"/>
                                  </p:stCondLst>
                                  <p:childTnLst>
                                    <p:set>
                                      <p:cBhvr>
                                        <p:cTn id="56" dur="1" fill="hold">
                                          <p:stCondLst>
                                            <p:cond delay="0"/>
                                          </p:stCondLst>
                                        </p:cTn>
                                        <p:tgtEl>
                                          <p:spTgt spid="2"/>
                                        </p:tgtEl>
                                        <p:attrNameLst>
                                          <p:attrName>style.visibility</p:attrName>
                                        </p:attrNameLst>
                                      </p:cBhvr>
                                      <p:to>
                                        <p:strVal val="visible"/>
                                      </p:to>
                                    </p:set>
                                    <p:animEffect transition="in" filter="dissolve">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4">
                                            <p:txEl>
                                              <p:pRg st="2" end="2"/>
                                            </p:txEl>
                                          </p:spTgt>
                                        </p:tgtEl>
                                        <p:attrNameLst>
                                          <p:attrName>style.visibility</p:attrName>
                                        </p:attrNameLst>
                                      </p:cBhvr>
                                      <p:to>
                                        <p:strVal val="visible"/>
                                      </p:to>
                                    </p:set>
                                    <p:animEffect transition="in" filter="fade">
                                      <p:cBhvr>
                                        <p:cTn id="62" dur="1000"/>
                                        <p:tgtEl>
                                          <p:spTgt spid="1024">
                                            <p:txEl>
                                              <p:pRg st="2" end="2"/>
                                            </p:txEl>
                                          </p:spTgt>
                                        </p:tgtEl>
                                      </p:cBhvr>
                                    </p:animEffect>
                                    <p:anim calcmode="lin" valueType="num">
                                      <p:cBhvr>
                                        <p:cTn id="63" dur="1000" fill="hold"/>
                                        <p:tgtEl>
                                          <p:spTgt spid="1024">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10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024">
                                            <p:txEl>
                                              <p:pRg st="3" end="3"/>
                                            </p:txEl>
                                          </p:spTgt>
                                        </p:tgtEl>
                                        <p:attrNameLst>
                                          <p:attrName>style.visibility</p:attrName>
                                        </p:attrNameLst>
                                      </p:cBhvr>
                                      <p:to>
                                        <p:strVal val="visible"/>
                                      </p:to>
                                    </p:set>
                                    <p:animEffect transition="in" filter="fade">
                                      <p:cBhvr>
                                        <p:cTn id="69" dur="1000"/>
                                        <p:tgtEl>
                                          <p:spTgt spid="1024">
                                            <p:txEl>
                                              <p:pRg st="3" end="3"/>
                                            </p:txEl>
                                          </p:spTgt>
                                        </p:tgtEl>
                                      </p:cBhvr>
                                    </p:animEffect>
                                    <p:anim calcmode="lin" valueType="num">
                                      <p:cBhvr>
                                        <p:cTn id="70" dur="1000" fill="hold"/>
                                        <p:tgtEl>
                                          <p:spTgt spid="10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10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6" presetClass="entr" presetSubtype="16" fill="hold" nodeType="afterEffect">
                                  <p:stCondLst>
                                    <p:cond delay="2000"/>
                                  </p:stCondLst>
                                  <p:childTnLst>
                                    <p:set>
                                      <p:cBhvr>
                                        <p:cTn id="74" dur="1" fill="hold">
                                          <p:stCondLst>
                                            <p:cond delay="0"/>
                                          </p:stCondLst>
                                        </p:cTn>
                                        <p:tgtEl>
                                          <p:spTgt spid="2051"/>
                                        </p:tgtEl>
                                        <p:attrNameLst>
                                          <p:attrName>style.visibility</p:attrName>
                                        </p:attrNameLst>
                                      </p:cBhvr>
                                      <p:to>
                                        <p:strVal val="visible"/>
                                      </p:to>
                                    </p:set>
                                    <p:animEffect transition="in" filter="circle(in)">
                                      <p:cBhvr>
                                        <p:cTn id="75"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6861" y="6601569"/>
            <a:ext cx="445139" cy="256431"/>
          </a:xfrm>
        </p:spPr>
        <p:txBody>
          <a:bodyPr/>
          <a:lstStyle/>
          <a:p>
            <a:fld id="{6D22F896-40B5-4ADD-8801-0D06FADFA095}" type="slidenum">
              <a:rPr lang="en-US" sz="1100" smtClean="0"/>
              <a:t>80</a:t>
            </a:fld>
            <a:endParaRPr lang="en-US" sz="1100" dirty="0"/>
          </a:p>
        </p:txBody>
      </p:sp>
      <p:sp>
        <p:nvSpPr>
          <p:cNvPr id="2" name="Rectangle 1"/>
          <p:cNvSpPr/>
          <p:nvPr/>
        </p:nvSpPr>
        <p:spPr>
          <a:xfrm>
            <a:off x="250047" y="310834"/>
            <a:ext cx="11670662" cy="6271370"/>
          </a:xfrm>
          <a:prstGeom prst="rect">
            <a:avLst/>
          </a:prstGeom>
          <a:solidFill>
            <a:srgbClr val="00FF99"/>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000" dirty="0">
                <a:solidFill>
                  <a:srgbClr val="000000"/>
                </a:solidFill>
                <a:latin typeface="Geneva"/>
              </a:rPr>
              <a:t>Today, medical uses of gold have expanded greatly. It is used in surgery to patch damaged blood vessels, nerves, bones, and membranes. It is also used in the treatment of several forms of cancer. Injection of microscopic gold pellets helps retard prostate cancer in men. </a:t>
            </a:r>
            <a:br>
              <a:rPr lang="en-US" sz="2000" dirty="0">
                <a:solidFill>
                  <a:srgbClr val="000000"/>
                </a:solidFill>
                <a:latin typeface="Geneva"/>
              </a:rPr>
            </a:br>
            <a:r>
              <a:rPr lang="en-US" sz="2000" dirty="0">
                <a:solidFill>
                  <a:srgbClr val="000000"/>
                </a:solidFill>
                <a:latin typeface="Geneva"/>
              </a:rPr>
              <a:t>Women with ovarian cancer are treated with colloidal gold, and gold vapor lasers help </a:t>
            </a:r>
            <a:br>
              <a:rPr lang="en-US" sz="2000" dirty="0">
                <a:solidFill>
                  <a:srgbClr val="000000"/>
                </a:solidFill>
                <a:latin typeface="Geneva"/>
              </a:rPr>
            </a:br>
            <a:r>
              <a:rPr lang="en-US" sz="2000" dirty="0">
                <a:solidFill>
                  <a:srgbClr val="000000"/>
                </a:solidFill>
                <a:latin typeface="Geneva"/>
              </a:rPr>
              <a:t>seek out and destroy cancerous cells without harming their healthy neighbors.</a:t>
            </a:r>
          </a:p>
          <a:p>
            <a:pPr algn="ctr"/>
            <a:r>
              <a:rPr lang="en-US" sz="2000" dirty="0">
                <a:solidFill>
                  <a:srgbClr val="0000FF"/>
                </a:solidFill>
                <a:latin typeface="Geneva"/>
              </a:rPr>
              <a:t>Every day, surgeons use gold instruments to clear coronary arteries, and gold-coated lasers </a:t>
            </a:r>
            <a:br>
              <a:rPr lang="en-US" sz="2000" dirty="0">
                <a:solidFill>
                  <a:srgbClr val="0000FF"/>
                </a:solidFill>
                <a:latin typeface="Geneva"/>
              </a:rPr>
            </a:br>
            <a:r>
              <a:rPr lang="en-US" sz="2000" dirty="0">
                <a:solidFill>
                  <a:srgbClr val="0000FF"/>
                </a:solidFill>
                <a:latin typeface="Geneva"/>
              </a:rPr>
              <a:t>give new life to patients with once inoperable heart conditions and tumors.</a:t>
            </a:r>
          </a:p>
          <a:p>
            <a:pPr algn="ctr"/>
            <a:endParaRPr lang="en-US" sz="2000" dirty="0">
              <a:solidFill>
                <a:srgbClr val="000000"/>
              </a:solidFill>
              <a:latin typeface="Geneva"/>
            </a:endParaRPr>
          </a:p>
          <a:p>
            <a:pPr algn="ctr"/>
            <a:r>
              <a:rPr lang="en-US" sz="2000" dirty="0">
                <a:solidFill>
                  <a:srgbClr val="000000"/>
                </a:solidFill>
                <a:latin typeface="Geneva"/>
              </a:rPr>
              <a:t>Colloidal Gold has a balancing and harmonizing effect on all levels of body, mind, and spirit. </a:t>
            </a:r>
            <a:br>
              <a:rPr lang="en-US" sz="2000" dirty="0">
                <a:solidFill>
                  <a:srgbClr val="000000"/>
                </a:solidFill>
                <a:latin typeface="Geneva"/>
              </a:rPr>
            </a:br>
            <a:r>
              <a:rPr lang="en-US" sz="2000" dirty="0">
                <a:solidFill>
                  <a:srgbClr val="000000"/>
                </a:solidFill>
                <a:latin typeface="Geneva"/>
              </a:rPr>
              <a:t>It is used to improve mental attitude and emotional states. </a:t>
            </a:r>
            <a:br>
              <a:rPr lang="en-US" sz="2000" dirty="0">
                <a:solidFill>
                  <a:srgbClr val="000000"/>
                </a:solidFill>
                <a:latin typeface="Geneva"/>
              </a:rPr>
            </a:br>
            <a:r>
              <a:rPr lang="en-US" sz="2000" dirty="0">
                <a:solidFill>
                  <a:srgbClr val="000000"/>
                </a:solidFill>
                <a:latin typeface="Geneva"/>
              </a:rPr>
              <a:t>It has been reported to promote a feeling of increased energy, will power, mental focus and libido.</a:t>
            </a:r>
          </a:p>
          <a:p>
            <a:pPr algn="ctr"/>
            <a:r>
              <a:rPr lang="en-US" sz="2000" dirty="0">
                <a:solidFill>
                  <a:srgbClr val="FF0000"/>
                </a:solidFill>
                <a:effectLst>
                  <a:glow rad="266700">
                    <a:schemeClr val="tx1"/>
                  </a:glow>
                </a:effectLst>
                <a:latin typeface="Geneva"/>
              </a:rPr>
              <a:t>According to many studies, </a:t>
            </a:r>
            <a:r>
              <a:rPr lang="en-US" sz="2000" b="1" dirty="0">
                <a:solidFill>
                  <a:srgbClr val="FF0000"/>
                </a:solidFill>
                <a:effectLst>
                  <a:glow rad="266700">
                    <a:schemeClr val="tx1"/>
                  </a:glow>
                </a:effectLst>
                <a:latin typeface="Geneva"/>
              </a:rPr>
              <a:t>colloidal gold increases mental acuity and the ability to concentrate. Colloidal gold is thought to strengthen mental function </a:t>
            </a:r>
            <a:r>
              <a:rPr lang="en-US" sz="2000" dirty="0">
                <a:solidFill>
                  <a:srgbClr val="000000"/>
                </a:solidFill>
                <a:latin typeface="Geneva"/>
              </a:rPr>
              <a:t>by increasing the conductivity </a:t>
            </a:r>
            <a:br>
              <a:rPr lang="en-US" sz="2000" dirty="0">
                <a:solidFill>
                  <a:srgbClr val="000000"/>
                </a:solidFill>
                <a:latin typeface="Geneva"/>
              </a:rPr>
            </a:br>
            <a:r>
              <a:rPr lang="en-US" sz="2000" dirty="0">
                <a:solidFill>
                  <a:srgbClr val="000000"/>
                </a:solidFill>
                <a:latin typeface="Geneva"/>
              </a:rPr>
              <a:t>between nerve endings in the body and on the surface of the brain.</a:t>
            </a:r>
          </a:p>
          <a:p>
            <a:pPr algn="ctr"/>
            <a:r>
              <a:rPr lang="en-US" sz="2000" dirty="0">
                <a:solidFill>
                  <a:srgbClr val="000000"/>
                </a:solidFill>
                <a:latin typeface="Geneva"/>
              </a:rPr>
              <a:t>Gold is an </a:t>
            </a:r>
            <a:r>
              <a:rPr lang="en-US" sz="2000" i="1" dirty="0">
                <a:solidFill>
                  <a:srgbClr val="000000"/>
                </a:solidFill>
                <a:latin typeface="Geneva"/>
              </a:rPr>
              <a:t>all-natural</a:t>
            </a:r>
            <a:r>
              <a:rPr lang="en-US" sz="2000" dirty="0">
                <a:solidFill>
                  <a:srgbClr val="000000"/>
                </a:solidFill>
                <a:latin typeface="Geneva"/>
              </a:rPr>
              <a:t> mineral that is </a:t>
            </a:r>
            <a:r>
              <a:rPr lang="en-US" sz="2000" u="sng" dirty="0">
                <a:solidFill>
                  <a:srgbClr val="000000"/>
                </a:solidFill>
                <a:latin typeface="Geneva"/>
              </a:rPr>
              <a:t>non-toxic</a:t>
            </a:r>
            <a:r>
              <a:rPr lang="en-US" sz="2000" dirty="0">
                <a:solidFill>
                  <a:srgbClr val="000000"/>
                </a:solidFill>
                <a:latin typeface="Geneva"/>
              </a:rPr>
              <a:t> and exhibits no interactions with other drugs, </a:t>
            </a:r>
            <a:br>
              <a:rPr lang="en-US" sz="2000" dirty="0">
                <a:solidFill>
                  <a:srgbClr val="000000"/>
                </a:solidFill>
                <a:latin typeface="Geneva"/>
              </a:rPr>
            </a:br>
            <a:r>
              <a:rPr lang="en-US" sz="2000" dirty="0">
                <a:solidFill>
                  <a:srgbClr val="000000"/>
                </a:solidFill>
                <a:latin typeface="Geneva"/>
              </a:rPr>
              <a:t>and is easily tolerated by the body.</a:t>
            </a:r>
          </a:p>
          <a:p>
            <a:pPr algn="ctr"/>
            <a:r>
              <a:rPr lang="en-US" sz="2000" b="1" dirty="0">
                <a:ln>
                  <a:solidFill>
                    <a:srgbClr val="0000FF"/>
                  </a:solidFill>
                </a:ln>
                <a:solidFill>
                  <a:srgbClr val="FF0000"/>
                </a:solidFill>
                <a:effectLst>
                  <a:glow rad="304800">
                    <a:schemeClr val="tx1"/>
                  </a:glow>
                </a:effectLst>
                <a:latin typeface="Geneva"/>
              </a:rPr>
              <a:t>The fabulous healing properties of gold </a:t>
            </a:r>
            <a:r>
              <a:rPr lang="en-US" sz="2000" dirty="0">
                <a:solidFill>
                  <a:srgbClr val="000000"/>
                </a:solidFill>
                <a:latin typeface="Geneva"/>
              </a:rPr>
              <a:t>are slowly but surely being rediscovered, </a:t>
            </a:r>
            <a:br>
              <a:rPr lang="en-US" sz="2000" dirty="0">
                <a:solidFill>
                  <a:srgbClr val="000000"/>
                </a:solidFill>
                <a:latin typeface="Geneva"/>
              </a:rPr>
            </a:br>
            <a:r>
              <a:rPr lang="en-US" sz="2000" dirty="0">
                <a:solidFill>
                  <a:srgbClr val="000000"/>
                </a:solidFill>
                <a:latin typeface="Geneva"/>
              </a:rPr>
              <a:t>as modern scientists and physicians uncover what the ancients seem to have known all along: </a:t>
            </a:r>
            <a:br>
              <a:rPr lang="en-US" sz="2000" dirty="0">
                <a:solidFill>
                  <a:srgbClr val="000000"/>
                </a:solidFill>
                <a:latin typeface="Geneva"/>
              </a:rPr>
            </a:br>
            <a:r>
              <a:rPr lang="en-US" sz="2000" b="1" dirty="0">
                <a:solidFill>
                  <a:srgbClr val="FFC000"/>
                </a:solidFill>
                <a:effectLst>
                  <a:glow rad="215900">
                    <a:srgbClr val="0000FF"/>
                  </a:glow>
                </a:effectLst>
                <a:latin typeface="Geneva"/>
              </a:rPr>
              <a:t>That gold is indeed a very precious metal.</a:t>
            </a:r>
            <a:endParaRPr lang="en-US" sz="2000" b="1" i="0" dirty="0">
              <a:solidFill>
                <a:srgbClr val="FFC000"/>
              </a:solidFill>
              <a:effectLst>
                <a:glow rad="215900">
                  <a:srgbClr val="0000FF"/>
                </a:glow>
              </a:effectLst>
              <a:latin typeface="Geneva"/>
            </a:endParaRPr>
          </a:p>
        </p:txBody>
      </p:sp>
      <p:cxnSp>
        <p:nvCxnSpPr>
          <p:cNvPr id="4" name="Straight Connector 3"/>
          <p:cNvCxnSpPr/>
          <p:nvPr/>
        </p:nvCxnSpPr>
        <p:spPr>
          <a:xfrm>
            <a:off x="976888" y="3287948"/>
            <a:ext cx="10214042" cy="9728"/>
          </a:xfrm>
          <a:prstGeom prst="line">
            <a:avLst/>
          </a:prstGeom>
          <a:ln w="57150">
            <a:solidFill>
              <a:srgbClr val="FFC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94682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6861" y="6601569"/>
            <a:ext cx="445139" cy="256431"/>
          </a:xfrm>
        </p:spPr>
        <p:txBody>
          <a:bodyPr/>
          <a:lstStyle/>
          <a:p>
            <a:fld id="{6D22F896-40B5-4ADD-8801-0D06FADFA095}" type="slidenum">
              <a:rPr lang="en-US" sz="1100" smtClean="0"/>
              <a:t>81</a:t>
            </a:fld>
            <a:endParaRPr lang="en-US" sz="1100" dirty="0"/>
          </a:p>
        </p:txBody>
      </p:sp>
      <p:sp>
        <p:nvSpPr>
          <p:cNvPr id="2" name="Rectangle 1"/>
          <p:cNvSpPr/>
          <p:nvPr/>
        </p:nvSpPr>
        <p:spPr>
          <a:xfrm>
            <a:off x="329938" y="254000"/>
            <a:ext cx="11459926" cy="593513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800" b="0" i="0" dirty="0">
                <a:solidFill>
                  <a:srgbClr val="000000"/>
                </a:solidFill>
                <a:effectLst/>
                <a:latin typeface="Geneva"/>
              </a:rPr>
              <a:t>Has it registered that gold contains very serious </a:t>
            </a:r>
            <a:r>
              <a:rPr lang="en-US" sz="2800" b="1" i="0" u="sng" dirty="0">
                <a:solidFill>
                  <a:srgbClr val="0070C0"/>
                </a:solidFill>
                <a:effectLst/>
                <a:latin typeface="Geneva"/>
              </a:rPr>
              <a:t>healin</a:t>
            </a:r>
            <a:r>
              <a:rPr lang="en-US" sz="2800" b="1" i="0" dirty="0">
                <a:solidFill>
                  <a:srgbClr val="0070C0"/>
                </a:solidFill>
                <a:effectLst/>
                <a:latin typeface="Geneva"/>
              </a:rPr>
              <a:t>g</a:t>
            </a:r>
            <a:r>
              <a:rPr lang="en-US" sz="2800" b="0" i="0" dirty="0">
                <a:solidFill>
                  <a:srgbClr val="000000"/>
                </a:solidFill>
                <a:effectLst/>
                <a:latin typeface="Geneva"/>
              </a:rPr>
              <a:t> capabilities?  </a:t>
            </a:r>
            <a:br>
              <a:rPr lang="en-US" sz="2800" b="0" i="0" dirty="0">
                <a:solidFill>
                  <a:srgbClr val="000000"/>
                </a:solidFill>
                <a:effectLst/>
                <a:latin typeface="Geneva"/>
              </a:rPr>
            </a:br>
            <a:r>
              <a:rPr lang="en-US" sz="2800" b="0" i="0" dirty="0">
                <a:solidFill>
                  <a:srgbClr val="000000"/>
                </a:solidFill>
                <a:effectLst/>
                <a:latin typeface="Geneva"/>
              </a:rPr>
              <a:t>Not only physically but indeed psychological </a:t>
            </a:r>
            <a:r>
              <a:rPr lang="en-US" sz="2800" b="1" i="0" u="sng" dirty="0">
                <a:solidFill>
                  <a:srgbClr val="0070C0"/>
                </a:solidFill>
                <a:effectLst/>
                <a:latin typeface="Geneva"/>
              </a:rPr>
              <a:t>restoration</a:t>
            </a:r>
            <a:r>
              <a:rPr lang="en-US" sz="2800" b="0" i="0" dirty="0">
                <a:solidFill>
                  <a:srgbClr val="000000"/>
                </a:solidFill>
                <a:effectLst/>
                <a:latin typeface="Geneva"/>
              </a:rPr>
              <a:t> also?</a:t>
            </a:r>
          </a:p>
          <a:p>
            <a:pPr algn="ctr"/>
            <a:r>
              <a:rPr lang="en-US" sz="2800" b="1" dirty="0">
                <a:solidFill>
                  <a:srgbClr val="002060"/>
                </a:solidFill>
                <a:effectLst>
                  <a:glow rad="203200">
                    <a:srgbClr val="00FFFF"/>
                  </a:glow>
                </a:effectLst>
                <a:latin typeface="Geneva"/>
              </a:rPr>
              <a:t>Did Mosheh have a </a:t>
            </a:r>
            <a:r>
              <a:rPr lang="en-US" sz="2800" b="1" u="sng" dirty="0">
                <a:solidFill>
                  <a:srgbClr val="002060"/>
                </a:solidFill>
                <a:effectLst>
                  <a:glow rad="203200">
                    <a:srgbClr val="00FFFF"/>
                  </a:glow>
                </a:effectLst>
                <a:latin typeface="Geneva"/>
              </a:rPr>
              <a:t>threefold</a:t>
            </a:r>
            <a:r>
              <a:rPr lang="en-US" sz="2800" b="1" dirty="0">
                <a:solidFill>
                  <a:srgbClr val="002060"/>
                </a:solidFill>
                <a:effectLst>
                  <a:glow rad="203200">
                    <a:srgbClr val="00FFFF"/>
                  </a:glow>
                </a:effectLst>
                <a:latin typeface="Geneva"/>
              </a:rPr>
              <a:t> purpose for commanding </a:t>
            </a:r>
            <a:br>
              <a:rPr lang="en-US" sz="2800" b="1" dirty="0">
                <a:solidFill>
                  <a:srgbClr val="002060"/>
                </a:solidFill>
                <a:effectLst>
                  <a:glow rad="203200">
                    <a:srgbClr val="00FFFF"/>
                  </a:glow>
                </a:effectLst>
                <a:latin typeface="Geneva"/>
              </a:rPr>
            </a:br>
            <a:r>
              <a:rPr lang="en-US" sz="2800" b="1" dirty="0">
                <a:solidFill>
                  <a:srgbClr val="002060"/>
                </a:solidFill>
                <a:effectLst>
                  <a:glow rad="203200">
                    <a:srgbClr val="00FFFF"/>
                  </a:glow>
                </a:effectLst>
                <a:latin typeface="Geneva"/>
              </a:rPr>
              <a:t>the people to ingest the gold dust?</a:t>
            </a:r>
          </a:p>
          <a:p>
            <a:pPr marL="514350" indent="-514350" algn="ctr">
              <a:buClr>
                <a:srgbClr val="0000FF"/>
              </a:buClr>
              <a:buAutoNum type="arabicPeriod"/>
            </a:pPr>
            <a:r>
              <a:rPr lang="en-US" sz="2800" b="0" i="0" dirty="0">
                <a:solidFill>
                  <a:srgbClr val="000000"/>
                </a:solidFill>
                <a:effectLst/>
                <a:latin typeface="Geneva"/>
              </a:rPr>
              <a:t>Physical body restoration;</a:t>
            </a:r>
          </a:p>
          <a:p>
            <a:pPr marL="514350" indent="-514350" algn="ctr">
              <a:buClr>
                <a:srgbClr val="0000FF"/>
              </a:buClr>
              <a:buAutoNum type="arabicPeriod"/>
            </a:pPr>
            <a:r>
              <a:rPr lang="en-US" sz="2800" dirty="0">
                <a:solidFill>
                  <a:srgbClr val="000000"/>
                </a:solidFill>
                <a:latin typeface="Geneva"/>
              </a:rPr>
              <a:t>Psychological MIND restoration bringing clarity and realization </a:t>
            </a:r>
            <a:br>
              <a:rPr lang="en-US" sz="2800" dirty="0">
                <a:solidFill>
                  <a:srgbClr val="000000"/>
                </a:solidFill>
                <a:latin typeface="Geneva"/>
              </a:rPr>
            </a:br>
            <a:r>
              <a:rPr lang="en-US" sz="2800" dirty="0">
                <a:solidFill>
                  <a:srgbClr val="000000"/>
                </a:solidFill>
                <a:latin typeface="Geneva"/>
              </a:rPr>
              <a:t>of the seriousness of their infraction to </a:t>
            </a:r>
            <a:r>
              <a:rPr lang="en-US" sz="2800" dirty="0">
                <a:solidFill>
                  <a:srgbClr val="0000FF"/>
                </a:solidFill>
                <a:latin typeface="Geneva"/>
              </a:rPr>
              <a:t>Yahuah’s Covenant. </a:t>
            </a:r>
          </a:p>
          <a:p>
            <a:pPr marL="514350" indent="-514350" algn="ctr">
              <a:buClr>
                <a:srgbClr val="0000FF"/>
              </a:buClr>
              <a:buAutoNum type="arabicPeriod"/>
            </a:pPr>
            <a:r>
              <a:rPr lang="en-US" sz="2800" b="0" i="0" dirty="0">
                <a:solidFill>
                  <a:srgbClr val="000000"/>
                </a:solidFill>
                <a:effectLst/>
                <a:latin typeface="Geneva"/>
              </a:rPr>
              <a:t>Permanently reducing the </a:t>
            </a:r>
            <a:r>
              <a:rPr lang="en-US" sz="2800" dirty="0">
                <a:solidFill>
                  <a:srgbClr val="000000"/>
                </a:solidFill>
                <a:latin typeface="Geneva"/>
              </a:rPr>
              <a:t>gold </a:t>
            </a:r>
            <a:r>
              <a:rPr lang="en-US" sz="2800" dirty="0">
                <a:solidFill>
                  <a:srgbClr val="FF0000"/>
                </a:solidFill>
                <a:latin typeface="Geneva"/>
              </a:rPr>
              <a:t>contaminated </a:t>
            </a:r>
            <a:r>
              <a:rPr lang="en-US" sz="2800" b="0" i="0" dirty="0">
                <a:solidFill>
                  <a:srgbClr val="FF0000"/>
                </a:solidFill>
                <a:effectLst/>
                <a:latin typeface="Geneva"/>
              </a:rPr>
              <a:t>by sin,</a:t>
            </a:r>
            <a:r>
              <a:rPr lang="en-US" sz="2800" b="0" i="0" dirty="0">
                <a:solidFill>
                  <a:srgbClr val="000000"/>
                </a:solidFill>
                <a:effectLst/>
                <a:latin typeface="Geneva"/>
              </a:rPr>
              <a:t> </a:t>
            </a:r>
            <a:r>
              <a:rPr lang="en-US" sz="2800" b="1" i="0" dirty="0">
                <a:solidFill>
                  <a:srgbClr val="A40000"/>
                </a:solidFill>
                <a:effectLst/>
                <a:latin typeface="Geneva"/>
              </a:rPr>
              <a:t>to a literal waste factor, </a:t>
            </a:r>
            <a:r>
              <a:rPr lang="en-US" sz="2800" b="0" i="0" dirty="0">
                <a:solidFill>
                  <a:srgbClr val="000000"/>
                </a:solidFill>
                <a:effectLst/>
                <a:latin typeface="Geneva"/>
              </a:rPr>
              <a:t>eliminating any future usage of the same gold!</a:t>
            </a:r>
            <a:br>
              <a:rPr lang="en-US" sz="2800" b="0" i="0" dirty="0">
                <a:solidFill>
                  <a:srgbClr val="000000"/>
                </a:solidFill>
                <a:effectLst/>
                <a:latin typeface="Geneva"/>
              </a:rPr>
            </a:br>
            <a:br>
              <a:rPr lang="en-US" sz="2800" b="0" i="0" dirty="0">
                <a:solidFill>
                  <a:srgbClr val="000000"/>
                </a:solidFill>
                <a:effectLst/>
                <a:latin typeface="Geneva"/>
              </a:rPr>
            </a:br>
            <a:br>
              <a:rPr lang="en-US" sz="2800" b="0" i="0" dirty="0">
                <a:solidFill>
                  <a:srgbClr val="000000"/>
                </a:solidFill>
                <a:effectLst/>
                <a:latin typeface="Geneva"/>
              </a:rPr>
            </a:br>
            <a:br>
              <a:rPr lang="en-US" sz="2800" b="0" i="0" dirty="0">
                <a:solidFill>
                  <a:srgbClr val="000000"/>
                </a:solidFill>
                <a:effectLst/>
                <a:latin typeface="Geneva"/>
              </a:rPr>
            </a:br>
            <a:endParaRPr lang="en-US" sz="2800" b="1" i="0" dirty="0">
              <a:solidFill>
                <a:srgbClr val="0000FF"/>
              </a:solidFill>
              <a:effectLst/>
              <a:latin typeface="Geneva"/>
            </a:endParaRPr>
          </a:p>
        </p:txBody>
      </p:sp>
      <p:pic>
        <p:nvPicPr>
          <p:cNvPr id="4" name="Picture 11" descr="C:\Users\Rae\Desktop\Art on Desktop\white man clip art\yellow-blue smiley faces\Smiley Decision Questions pn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63667" y="4523711"/>
            <a:ext cx="1960245" cy="2206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7567" y="4445892"/>
            <a:ext cx="9444024" cy="1665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US" sz="2800" i="1" dirty="0">
                <a:solidFill>
                  <a:srgbClr val="9900FF"/>
                </a:solidFill>
                <a:latin typeface="Geneva"/>
              </a:rPr>
              <a:t>How many years have we just thought – </a:t>
            </a:r>
            <a:br>
              <a:rPr lang="en-US" sz="2800" i="1" dirty="0">
                <a:solidFill>
                  <a:srgbClr val="9900FF"/>
                </a:solidFill>
                <a:latin typeface="Geneva"/>
              </a:rPr>
            </a:br>
            <a:br>
              <a:rPr lang="en-US" sz="2800" dirty="0">
                <a:solidFill>
                  <a:srgbClr val="000000"/>
                </a:solidFill>
                <a:latin typeface="Geneva"/>
              </a:rPr>
            </a:br>
            <a:r>
              <a:rPr lang="en-US" sz="4000" b="1" u="sng" dirty="0">
                <a:solidFill>
                  <a:srgbClr val="0000FF"/>
                </a:solidFill>
                <a:latin typeface="Comic Sans MS" panose="030F0702030302020204" pitchFamily="66" charset="0"/>
              </a:rPr>
              <a:t>WHAT WAS MOSHEH THINKING</a:t>
            </a:r>
            <a:r>
              <a:rPr lang="en-US" sz="4000" b="1" dirty="0">
                <a:solidFill>
                  <a:srgbClr val="0000FF"/>
                </a:solidFill>
                <a:latin typeface="Comic Sans MS" panose="030F0702030302020204" pitchFamily="66" charset="0"/>
              </a:rPr>
              <a:t>!?</a:t>
            </a:r>
            <a:endParaRPr lang="en-CA" sz="4000" dirty="0">
              <a:latin typeface="Comic Sans MS" panose="030F0702030302020204" pitchFamily="66" charset="0"/>
            </a:endParaRPr>
          </a:p>
        </p:txBody>
      </p:sp>
    </p:spTree>
    <p:extLst>
      <p:ext uri="{BB962C8B-B14F-4D97-AF65-F5344CB8AC3E}">
        <p14:creationId xmlns:p14="http://schemas.microsoft.com/office/powerpoint/2010/main" val="3016756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4" dur="5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par>
                          <p:cTn id="20" fill="hold">
                            <p:stCondLst>
                              <p:cond delay="500"/>
                            </p:stCondLst>
                            <p:childTnLst>
                              <p:par>
                                <p:cTn id="21" presetID="21"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33CC"/>
          </a:fgClr>
          <a:bgClr>
            <a:schemeClr val="bg1"/>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6861" y="6601569"/>
            <a:ext cx="445139" cy="256431"/>
          </a:xfrm>
        </p:spPr>
        <p:txBody>
          <a:bodyPr/>
          <a:lstStyle/>
          <a:p>
            <a:fld id="{6D22F896-40B5-4ADD-8801-0D06FADFA095}" type="slidenum">
              <a:rPr lang="en-US" sz="1100" smtClean="0"/>
              <a:t>82</a:t>
            </a:fld>
            <a:endParaRPr lang="en-US" sz="1100" dirty="0"/>
          </a:p>
        </p:txBody>
      </p:sp>
      <p:sp>
        <p:nvSpPr>
          <p:cNvPr id="2" name="Rectangle 1"/>
          <p:cNvSpPr/>
          <p:nvPr/>
        </p:nvSpPr>
        <p:spPr>
          <a:xfrm>
            <a:off x="857566" y="694267"/>
            <a:ext cx="10555499" cy="5494868"/>
          </a:xfrm>
          <a:prstGeom prst="rect">
            <a:avLst/>
          </a:prstGeom>
          <a:solidFill>
            <a:schemeClr val="accent5">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dirty="0">
                <a:solidFill>
                  <a:srgbClr val="000000"/>
                </a:solidFill>
                <a:latin typeface="Geneva"/>
              </a:rPr>
              <a:t>Did</a:t>
            </a:r>
            <a:r>
              <a:rPr lang="en-US" sz="2800" b="0" i="0" dirty="0">
                <a:solidFill>
                  <a:srgbClr val="000000"/>
                </a:solidFill>
                <a:effectLst/>
                <a:latin typeface="Geneva"/>
              </a:rPr>
              <a:t> Mosheh, in commanding the ingestion of the gold &amp; water mixture, produce a </a:t>
            </a:r>
            <a:r>
              <a:rPr lang="en-US" sz="2800" b="1" i="0" dirty="0">
                <a:ln>
                  <a:solidFill>
                    <a:srgbClr val="0000FF"/>
                  </a:solidFill>
                </a:ln>
                <a:solidFill>
                  <a:srgbClr val="FF0000"/>
                </a:solidFill>
                <a:effectLst/>
                <a:latin typeface="Geneva"/>
              </a:rPr>
              <a:t>FORESHADOW</a:t>
            </a:r>
            <a:r>
              <a:rPr lang="en-US" sz="2800" b="0" i="0" dirty="0">
                <a:ln>
                  <a:solidFill>
                    <a:srgbClr val="0000FF"/>
                  </a:solidFill>
                </a:ln>
                <a:solidFill>
                  <a:srgbClr val="000000"/>
                </a:solidFill>
                <a:effectLst/>
                <a:latin typeface="Geneva"/>
              </a:rPr>
              <a:t> </a:t>
            </a:r>
            <a:r>
              <a:rPr lang="en-US" sz="2800" b="1" i="0" dirty="0">
                <a:ln>
                  <a:solidFill>
                    <a:srgbClr val="0000FF"/>
                  </a:solidFill>
                </a:ln>
                <a:solidFill>
                  <a:srgbClr val="FF0000"/>
                </a:solidFill>
                <a:effectLst/>
                <a:latin typeface="Geneva"/>
              </a:rPr>
              <a:t>TYPE</a:t>
            </a:r>
            <a:r>
              <a:rPr lang="en-US" sz="2800" b="0" i="0" dirty="0">
                <a:ln>
                  <a:solidFill>
                    <a:srgbClr val="0000FF"/>
                  </a:solidFill>
                </a:ln>
                <a:solidFill>
                  <a:srgbClr val="000000"/>
                </a:solidFill>
                <a:effectLst/>
                <a:latin typeface="Geneva"/>
              </a:rPr>
              <a:t> </a:t>
            </a:r>
            <a:r>
              <a:rPr lang="en-US" sz="2800" b="0" i="0" dirty="0">
                <a:solidFill>
                  <a:srgbClr val="000000"/>
                </a:solidFill>
                <a:effectLst/>
                <a:latin typeface="Geneva"/>
              </a:rPr>
              <a:t>of the </a:t>
            </a:r>
            <a:br>
              <a:rPr lang="en-US" sz="2800" b="0" i="0" dirty="0">
                <a:solidFill>
                  <a:srgbClr val="000000"/>
                </a:solidFill>
                <a:effectLst/>
                <a:latin typeface="Geneva"/>
              </a:rPr>
            </a:br>
            <a:r>
              <a:rPr lang="en-US" sz="2800" b="1" i="0" u="sng" dirty="0">
                <a:ln>
                  <a:solidFill>
                    <a:srgbClr val="0000FF"/>
                  </a:solidFill>
                </a:ln>
                <a:solidFill>
                  <a:srgbClr val="FF33CC"/>
                </a:solidFill>
                <a:effectLst/>
                <a:latin typeface="Geneva"/>
              </a:rPr>
              <a:t>SCARLET</a:t>
            </a:r>
            <a:r>
              <a:rPr lang="en-US" sz="2800" b="1" i="0" dirty="0">
                <a:ln>
                  <a:solidFill>
                    <a:srgbClr val="0000FF"/>
                  </a:solidFill>
                </a:ln>
                <a:solidFill>
                  <a:srgbClr val="FF33CC"/>
                </a:solidFill>
                <a:effectLst/>
                <a:latin typeface="Geneva"/>
              </a:rPr>
              <a:t> WHICH WAS TO BE REQUIREMENT IN THE </a:t>
            </a:r>
            <a:br>
              <a:rPr lang="en-US" sz="2800" b="1" i="0" dirty="0">
                <a:ln>
                  <a:solidFill>
                    <a:srgbClr val="0000FF"/>
                  </a:solidFill>
                </a:ln>
                <a:solidFill>
                  <a:srgbClr val="FF33CC"/>
                </a:solidFill>
                <a:effectLst/>
                <a:latin typeface="Geneva"/>
              </a:rPr>
            </a:br>
            <a:r>
              <a:rPr lang="en-US" sz="2800" b="1" i="0" dirty="0">
                <a:ln>
                  <a:solidFill>
                    <a:srgbClr val="0000FF"/>
                  </a:solidFill>
                </a:ln>
                <a:solidFill>
                  <a:srgbClr val="FF33CC"/>
                </a:solidFill>
                <a:effectLst/>
                <a:latin typeface="Geneva"/>
              </a:rPr>
              <a:t>RED HEIFER SACRIFICE? </a:t>
            </a:r>
          </a:p>
          <a:p>
            <a:pPr algn="ctr"/>
            <a:endParaRPr lang="en-US" sz="2800" b="1" dirty="0">
              <a:ln>
                <a:solidFill>
                  <a:srgbClr val="0000FF"/>
                </a:solidFill>
              </a:ln>
              <a:solidFill>
                <a:srgbClr val="FF33CC"/>
              </a:solidFill>
              <a:latin typeface="Geneva"/>
            </a:endParaRPr>
          </a:p>
          <a:p>
            <a:pPr algn="ctr"/>
            <a:endParaRPr lang="en-US" sz="2800" b="1" dirty="0">
              <a:ln>
                <a:solidFill>
                  <a:srgbClr val="0000FF"/>
                </a:solidFill>
              </a:ln>
              <a:solidFill>
                <a:srgbClr val="FF33CC"/>
              </a:solidFill>
              <a:latin typeface="Geneva"/>
            </a:endParaRPr>
          </a:p>
          <a:p>
            <a:pPr algn="ctr"/>
            <a:endParaRPr lang="en-US" sz="2800" b="1" dirty="0">
              <a:ln>
                <a:solidFill>
                  <a:srgbClr val="0000FF"/>
                </a:solidFill>
              </a:ln>
              <a:solidFill>
                <a:srgbClr val="FF33CC"/>
              </a:solidFill>
              <a:latin typeface="Geneva"/>
            </a:endParaRPr>
          </a:p>
          <a:p>
            <a:pPr algn="ctr"/>
            <a:endParaRPr lang="en-US" sz="2800" b="1" dirty="0">
              <a:ln>
                <a:solidFill>
                  <a:srgbClr val="0000FF"/>
                </a:solidFill>
              </a:ln>
              <a:solidFill>
                <a:srgbClr val="FF33CC"/>
              </a:solidFill>
              <a:latin typeface="Geneva"/>
            </a:endParaRPr>
          </a:p>
          <a:p>
            <a:pPr algn="ctr"/>
            <a:endParaRPr lang="en-US" sz="2800" b="1" dirty="0">
              <a:ln>
                <a:solidFill>
                  <a:srgbClr val="0000FF"/>
                </a:solidFill>
              </a:ln>
              <a:solidFill>
                <a:srgbClr val="FF33CC"/>
              </a:solidFill>
              <a:latin typeface="Geneva"/>
            </a:endParaRPr>
          </a:p>
          <a:p>
            <a:pPr algn="ctr"/>
            <a:endParaRPr lang="en-US" sz="2800" b="1" dirty="0">
              <a:ln>
                <a:solidFill>
                  <a:srgbClr val="0000FF"/>
                </a:solidFill>
              </a:ln>
              <a:solidFill>
                <a:srgbClr val="FF33CC"/>
              </a:solidFill>
              <a:latin typeface="Geneva"/>
            </a:endParaRPr>
          </a:p>
          <a:p>
            <a:pPr algn="ctr"/>
            <a:endParaRPr lang="en-US" sz="2800" b="1" dirty="0">
              <a:ln>
                <a:solidFill>
                  <a:srgbClr val="0000FF"/>
                </a:solidFill>
              </a:ln>
              <a:solidFill>
                <a:srgbClr val="FF33CC"/>
              </a:solidFill>
              <a:latin typeface="Geneva"/>
            </a:endParaRPr>
          </a:p>
          <a:p>
            <a:pPr algn="ctr"/>
            <a:endParaRPr lang="en-US" sz="2800" b="1" dirty="0">
              <a:ln>
                <a:solidFill>
                  <a:srgbClr val="0000FF"/>
                </a:solidFill>
              </a:ln>
              <a:solidFill>
                <a:srgbClr val="FF33CC"/>
              </a:solidFill>
              <a:latin typeface="Geneva"/>
            </a:endParaRPr>
          </a:p>
        </p:txBody>
      </p:sp>
      <p:pic>
        <p:nvPicPr>
          <p:cNvPr id="4" name="Picture 2" descr="https://sites.google.com/site/finalelijah/_/rsrc/1496729504274/lessons/archive-of-resources/psalm-22-6/crimson%20worm.png?height=235&amp;width=400"/>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bwMode="auto">
          <a:xfrm>
            <a:off x="9361696" y="3302003"/>
            <a:ext cx="1905001" cy="2556934"/>
          </a:xfrm>
          <a:prstGeom prst="roundRect">
            <a:avLst>
              <a:gd name="adj" fmla="val 90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7450667" y="4478866"/>
            <a:ext cx="1845732" cy="8467"/>
          </a:xfrm>
          <a:prstGeom prst="straightConnector1">
            <a:avLst/>
          </a:prstGeom>
          <a:ln w="76200">
            <a:solidFill>
              <a:srgbClr val="FFFF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9745710" y="2937933"/>
            <a:ext cx="1136971" cy="364070"/>
          </a:xfrm>
          <a:prstGeom prst="roundRect">
            <a:avLst>
              <a:gd name="adj" fmla="val 50000"/>
            </a:avLst>
          </a:prstGeom>
          <a:solidFill>
            <a:srgbClr val="C0000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TOWLA</a:t>
            </a:r>
          </a:p>
        </p:txBody>
      </p:sp>
      <p:sp>
        <p:nvSpPr>
          <p:cNvPr id="8" name="Rectangle 7"/>
          <p:cNvSpPr/>
          <p:nvPr/>
        </p:nvSpPr>
        <p:spPr>
          <a:xfrm>
            <a:off x="1044413" y="2870200"/>
            <a:ext cx="8636000" cy="323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ln>
                  <a:solidFill>
                    <a:srgbClr val="0000FF"/>
                  </a:solidFill>
                </a:ln>
                <a:solidFill>
                  <a:srgbClr val="FF33CC"/>
                </a:solidFill>
                <a:latin typeface="Geneva"/>
              </a:rPr>
              <a:t>The </a:t>
            </a:r>
            <a:r>
              <a:rPr lang="en-US" sz="2800" b="1" u="sng" dirty="0">
                <a:ln>
                  <a:solidFill>
                    <a:srgbClr val="0000FF"/>
                  </a:solidFill>
                </a:ln>
                <a:solidFill>
                  <a:srgbClr val="FF33CC"/>
                </a:solidFill>
                <a:latin typeface="Geneva"/>
              </a:rPr>
              <a:t>fine</a:t>
            </a:r>
            <a:r>
              <a:rPr lang="en-US" sz="2800" b="1" dirty="0">
                <a:ln>
                  <a:solidFill>
                    <a:srgbClr val="0000FF"/>
                  </a:solidFill>
                </a:ln>
                <a:solidFill>
                  <a:srgbClr val="FF33CC"/>
                </a:solidFill>
                <a:latin typeface="Geneva"/>
              </a:rPr>
              <a:t> gold mixed with water, produced </a:t>
            </a:r>
            <a:br>
              <a:rPr lang="en-US" sz="2800" b="1" dirty="0">
                <a:ln>
                  <a:solidFill>
                    <a:srgbClr val="0000FF"/>
                  </a:solidFill>
                </a:ln>
                <a:solidFill>
                  <a:srgbClr val="FF33CC"/>
                </a:solidFill>
                <a:latin typeface="Geneva"/>
              </a:rPr>
            </a:br>
            <a:r>
              <a:rPr lang="en-US" sz="2800" b="1" u="sng" dirty="0">
                <a:ln>
                  <a:solidFill>
                    <a:srgbClr val="0000FF"/>
                  </a:solidFill>
                </a:ln>
                <a:solidFill>
                  <a:srgbClr val="FF33CC"/>
                </a:solidFill>
                <a:latin typeface="Geneva"/>
              </a:rPr>
              <a:t>healin</a:t>
            </a:r>
            <a:r>
              <a:rPr lang="en-US" sz="2800" b="1" dirty="0">
                <a:ln>
                  <a:solidFill>
                    <a:srgbClr val="0000FF"/>
                  </a:solidFill>
                </a:ln>
                <a:solidFill>
                  <a:srgbClr val="FF33CC"/>
                </a:solidFill>
                <a:latin typeface="Geneva"/>
              </a:rPr>
              <a:t>g q</a:t>
            </a:r>
            <a:r>
              <a:rPr lang="en-US" sz="2800" b="1" u="sng" dirty="0">
                <a:ln>
                  <a:solidFill>
                    <a:srgbClr val="0000FF"/>
                  </a:solidFill>
                </a:ln>
                <a:solidFill>
                  <a:srgbClr val="FF33CC"/>
                </a:solidFill>
                <a:latin typeface="Geneva"/>
              </a:rPr>
              <a:t>ualities</a:t>
            </a:r>
            <a:r>
              <a:rPr lang="en-US" sz="2800" b="1" dirty="0">
                <a:ln>
                  <a:solidFill>
                    <a:srgbClr val="0000FF"/>
                  </a:solidFill>
                </a:ln>
                <a:solidFill>
                  <a:srgbClr val="FF33CC"/>
                </a:solidFill>
                <a:latin typeface="Geneva"/>
              </a:rPr>
              <a:t> from their sin. </a:t>
            </a:r>
          </a:p>
          <a:p>
            <a:pPr lvl="0" algn="ctr"/>
            <a:r>
              <a:rPr lang="en-US" sz="2800" b="1" dirty="0">
                <a:ln>
                  <a:solidFill>
                    <a:srgbClr val="0000FF"/>
                  </a:solidFill>
                </a:ln>
                <a:solidFill>
                  <a:srgbClr val="FF33CC"/>
                </a:solidFill>
                <a:latin typeface="Geneva"/>
              </a:rPr>
              <a:t>This exactness is seen within the SCARLET </a:t>
            </a:r>
            <a:br>
              <a:rPr lang="en-US" sz="2800" b="1" dirty="0">
                <a:ln>
                  <a:solidFill>
                    <a:srgbClr val="0000FF"/>
                  </a:solidFill>
                </a:ln>
                <a:solidFill>
                  <a:srgbClr val="FF33CC"/>
                </a:solidFill>
                <a:latin typeface="Geneva"/>
              </a:rPr>
            </a:br>
            <a:r>
              <a:rPr lang="en-US" sz="2800" b="1" dirty="0">
                <a:ln>
                  <a:solidFill>
                    <a:srgbClr val="0000FF"/>
                  </a:solidFill>
                </a:ln>
                <a:solidFill>
                  <a:srgbClr val="FF33CC"/>
                </a:solidFill>
                <a:latin typeface="Geneva"/>
              </a:rPr>
              <a:t>introduced into the red heifer inferno.  </a:t>
            </a:r>
            <a:br>
              <a:rPr lang="en-US" sz="2800" b="1" dirty="0">
                <a:ln>
                  <a:solidFill>
                    <a:srgbClr val="0000FF"/>
                  </a:solidFill>
                </a:ln>
                <a:solidFill>
                  <a:srgbClr val="FF33CC"/>
                </a:solidFill>
                <a:latin typeface="Geneva"/>
              </a:rPr>
            </a:br>
            <a:r>
              <a:rPr lang="en-US" sz="2800" b="1" dirty="0">
                <a:ln>
                  <a:solidFill>
                    <a:srgbClr val="0000FF"/>
                  </a:solidFill>
                </a:ln>
                <a:solidFill>
                  <a:srgbClr val="FF33CC"/>
                </a:solidFill>
                <a:latin typeface="Geneva"/>
              </a:rPr>
              <a:t>The ashes then later mixed with water </a:t>
            </a:r>
            <a:br>
              <a:rPr lang="en-US" sz="2800" b="1" dirty="0">
                <a:ln>
                  <a:solidFill>
                    <a:srgbClr val="0000FF"/>
                  </a:solidFill>
                </a:ln>
                <a:solidFill>
                  <a:srgbClr val="FF33CC"/>
                </a:solidFill>
                <a:latin typeface="Geneva"/>
              </a:rPr>
            </a:br>
            <a:r>
              <a:rPr lang="en-US" sz="2800" b="1" dirty="0">
                <a:ln>
                  <a:solidFill>
                    <a:srgbClr val="0000FF"/>
                  </a:solidFill>
                </a:ln>
                <a:solidFill>
                  <a:srgbClr val="FF33CC"/>
                </a:solidFill>
                <a:latin typeface="Geneva"/>
              </a:rPr>
              <a:t>ALSO produced a </a:t>
            </a:r>
            <a:r>
              <a:rPr lang="en-US" sz="2800" b="1" dirty="0">
                <a:ln>
                  <a:solidFill>
                    <a:srgbClr val="0000FF"/>
                  </a:solidFill>
                </a:ln>
                <a:solidFill>
                  <a:srgbClr val="0000FF"/>
                </a:solidFill>
                <a:latin typeface="Geneva"/>
              </a:rPr>
              <a:t>cleansing</a:t>
            </a:r>
            <a:r>
              <a:rPr lang="en-US" sz="2800" b="1" dirty="0">
                <a:ln>
                  <a:solidFill>
                    <a:srgbClr val="0000FF"/>
                  </a:solidFill>
                </a:ln>
                <a:solidFill>
                  <a:srgbClr val="FF33CC"/>
                </a:solidFill>
                <a:latin typeface="Geneva"/>
              </a:rPr>
              <a:t> result, from sin!</a:t>
            </a:r>
          </a:p>
        </p:txBody>
      </p:sp>
    </p:spTree>
    <p:extLst>
      <p:ext uri="{BB962C8B-B14F-4D97-AF65-F5344CB8AC3E}">
        <p14:creationId xmlns:p14="http://schemas.microsoft.com/office/powerpoint/2010/main" val="228134934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solidFill>
                  <a:schemeClr val="bg1"/>
                </a:solidFill>
              </a:rPr>
              <a:t>83</a:t>
            </a:fld>
            <a:endParaRPr lang="en-US" dirty="0">
              <a:solidFill>
                <a:schemeClr val="bg1"/>
              </a:solidFill>
            </a:endParaRPr>
          </a:p>
        </p:txBody>
      </p:sp>
      <p:pic>
        <p:nvPicPr>
          <p:cNvPr id="4100" name="Picture 4" descr="C:\Users\Rae\Desktop\golden calf gold dust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3221" y="3387975"/>
            <a:ext cx="2270125" cy="2400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C:\Users\Rae\Desktop\golden calf syndrome.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rot="21334774">
            <a:off x="1747775" y="653523"/>
            <a:ext cx="8329287" cy="1719288"/>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864580" y="2777066"/>
            <a:ext cx="9048019" cy="371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r>
              <a:rPr lang="en-US" sz="5400" dirty="0">
                <a:ln>
                  <a:solidFill>
                    <a:srgbClr val="002060"/>
                  </a:solidFill>
                </a:ln>
                <a:solidFill>
                  <a:srgbClr val="FFC000">
                    <a:lumMod val="75000"/>
                  </a:srgbClr>
                </a:solidFill>
                <a:latin typeface="Matura MT Script Capitals" pitchFamily="66" charset="0"/>
              </a:rPr>
              <a:t>Mosheh had to </a:t>
            </a:r>
            <a:r>
              <a:rPr lang="en-US" sz="5400" dirty="0">
                <a:ln>
                  <a:solidFill>
                    <a:srgbClr val="0000FF"/>
                  </a:solidFill>
                </a:ln>
                <a:solidFill>
                  <a:srgbClr val="FF0000"/>
                </a:solidFill>
                <a:latin typeface="Matura MT Script Capitals" pitchFamily="66" charset="0"/>
              </a:rPr>
              <a:t>cleanse</a:t>
            </a:r>
            <a:r>
              <a:rPr lang="en-US" sz="5400" dirty="0">
                <a:ln>
                  <a:solidFill>
                    <a:srgbClr val="002060"/>
                  </a:solidFill>
                </a:ln>
                <a:solidFill>
                  <a:srgbClr val="FFC000">
                    <a:lumMod val="75000"/>
                  </a:srgbClr>
                </a:solidFill>
                <a:latin typeface="Matura MT Script Capitals" pitchFamily="66" charset="0"/>
              </a:rPr>
              <a:t> the people from their party; which equates with the final day of the </a:t>
            </a:r>
            <a:r>
              <a:rPr lang="en-US" sz="5400" u="sng" dirty="0">
                <a:ln>
                  <a:solidFill>
                    <a:srgbClr val="002060"/>
                  </a:solidFill>
                </a:ln>
                <a:solidFill>
                  <a:srgbClr val="FF0000"/>
                </a:solidFill>
                <a:effectLst>
                  <a:glow rad="101600">
                    <a:srgbClr val="00FF00"/>
                  </a:glow>
                </a:effectLst>
                <a:latin typeface="Matura MT Script Capitals" pitchFamily="66" charset="0"/>
              </a:rPr>
              <a:t>false</a:t>
            </a:r>
            <a:r>
              <a:rPr lang="en-US" sz="5400" dirty="0">
                <a:ln>
                  <a:solidFill>
                    <a:srgbClr val="002060"/>
                  </a:solidFill>
                </a:ln>
                <a:solidFill>
                  <a:srgbClr val="FF0000"/>
                </a:solidFill>
                <a:latin typeface="Matura MT Script Capitals" pitchFamily="66" charset="0"/>
              </a:rPr>
              <a:t> </a:t>
            </a:r>
            <a:r>
              <a:rPr lang="en-US" sz="5400" u="sng" dirty="0">
                <a:ln>
                  <a:solidFill>
                    <a:srgbClr val="002060"/>
                  </a:solidFill>
                </a:ln>
                <a:solidFill>
                  <a:srgbClr val="FF0000"/>
                </a:solidFill>
                <a:latin typeface="Matura MT Script Capitals" pitchFamily="66" charset="0"/>
              </a:rPr>
              <a:t>second 50 da</a:t>
            </a:r>
            <a:r>
              <a:rPr lang="en-US" sz="5400" dirty="0">
                <a:ln>
                  <a:solidFill>
                    <a:srgbClr val="002060"/>
                  </a:solidFill>
                </a:ln>
                <a:solidFill>
                  <a:srgbClr val="FF0000"/>
                </a:solidFill>
                <a:latin typeface="Matura MT Script Capitals" pitchFamily="66" charset="0"/>
              </a:rPr>
              <a:t>y</a:t>
            </a:r>
            <a:r>
              <a:rPr lang="en-US" sz="5400" u="sng" dirty="0">
                <a:ln>
                  <a:solidFill>
                    <a:srgbClr val="002060"/>
                  </a:solidFill>
                </a:ln>
                <a:solidFill>
                  <a:srgbClr val="FF0000"/>
                </a:solidFill>
                <a:latin typeface="Matura MT Script Capitals" pitchFamily="66" charset="0"/>
              </a:rPr>
              <a:t> count </a:t>
            </a:r>
            <a:br>
              <a:rPr lang="en-US" sz="5400" dirty="0">
                <a:ln>
                  <a:solidFill>
                    <a:srgbClr val="002060"/>
                  </a:solidFill>
                </a:ln>
                <a:solidFill>
                  <a:srgbClr val="FF0000"/>
                </a:solidFill>
                <a:latin typeface="Matura MT Script Capitals" pitchFamily="66" charset="0"/>
              </a:rPr>
            </a:br>
            <a:r>
              <a:rPr lang="en-US" sz="5400" dirty="0">
                <a:ln>
                  <a:solidFill>
                    <a:srgbClr val="002060"/>
                  </a:solidFill>
                </a:ln>
                <a:solidFill>
                  <a:srgbClr val="FFC000">
                    <a:lumMod val="75000"/>
                  </a:srgbClr>
                </a:solidFill>
                <a:latin typeface="Matura MT Script Capitals" pitchFamily="66" charset="0"/>
              </a:rPr>
              <a:t>of the Omer!</a:t>
            </a:r>
          </a:p>
        </p:txBody>
      </p:sp>
    </p:spTree>
    <p:extLst>
      <p:ext uri="{BB962C8B-B14F-4D97-AF65-F5344CB8AC3E}">
        <p14:creationId xmlns:p14="http://schemas.microsoft.com/office/powerpoint/2010/main" val="244892144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D22F896-40B5-4ADD-8801-0D06FADFA095}" type="slidenum">
              <a:rPr lang="en-US" smtClean="0">
                <a:solidFill>
                  <a:schemeClr val="bg1"/>
                </a:solidFill>
              </a:rPr>
              <a:t>84</a:t>
            </a:fld>
            <a:endParaRPr lang="en-US" dirty="0">
              <a:solidFill>
                <a:schemeClr val="bg1"/>
              </a:solidFill>
            </a:endParaRPr>
          </a:p>
        </p:txBody>
      </p:sp>
      <p:pic>
        <p:nvPicPr>
          <p:cNvPr id="4100" name="Picture 4" descr="C:\Users\Rae\Desktop\golden calf gold dust 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8121" y="3462278"/>
            <a:ext cx="2270125" cy="2400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C:\Users\Rae\Desktop\golden calf syndrome.jpg"/>
          <p:cNvPicPr>
            <a:picLocks noChangeAspect="1" noChangeArrowheads="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rot="21334774">
            <a:off x="1747775" y="653523"/>
            <a:ext cx="8329287" cy="1719288"/>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099" name="Picture 3" descr="C:\Users\Rae\Desktop\gold calf clear.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rot="21301299">
            <a:off x="-358101" y="1326435"/>
            <a:ext cx="5350434" cy="57046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882092" y="2616887"/>
            <a:ext cx="8032830" cy="4032548"/>
          </a:xfrm>
        </p:spPr>
        <p:txBody>
          <a:bodyPr>
            <a:normAutofit/>
            <a:scene3d>
              <a:camera prst="perspectiveHeroicExtremeLeftFacing"/>
              <a:lightRig rig="threePt" dir="t"/>
            </a:scene3d>
            <a:sp3d extrusionH="57150">
              <a:bevelT w="38100" h="38100"/>
            </a:sp3d>
          </a:bodyPr>
          <a:lstStyle/>
          <a:p>
            <a:pPr marL="0" indent="0" algn="r">
              <a:buNone/>
            </a:pPr>
            <a:r>
              <a:rPr lang="en-US" sz="5400" dirty="0">
                <a:ln>
                  <a:solidFill>
                    <a:srgbClr val="002060"/>
                  </a:solidFill>
                </a:ln>
                <a:solidFill>
                  <a:schemeClr val="accent4">
                    <a:lumMod val="75000"/>
                  </a:schemeClr>
                </a:solidFill>
                <a:latin typeface="Matura MT Script Capitals" pitchFamily="66" charset="0"/>
              </a:rPr>
              <a:t>D</a:t>
            </a:r>
            <a:r>
              <a:rPr lang="en-US" sz="5400" dirty="0">
                <a:ln>
                  <a:solidFill>
                    <a:srgbClr val="002060"/>
                  </a:solidFill>
                </a:ln>
                <a:solidFill>
                  <a:schemeClr val="accent4">
                    <a:lumMod val="75000"/>
                  </a:schemeClr>
                </a:solidFill>
                <a:effectLst/>
                <a:latin typeface="Matura MT Script Capitals" pitchFamily="66" charset="0"/>
              </a:rPr>
              <a:t>o you now understand </a:t>
            </a:r>
            <a:br>
              <a:rPr lang="en-US" sz="5400" dirty="0">
                <a:ln>
                  <a:solidFill>
                    <a:srgbClr val="002060"/>
                  </a:solidFill>
                </a:ln>
                <a:solidFill>
                  <a:schemeClr val="accent4">
                    <a:lumMod val="75000"/>
                  </a:schemeClr>
                </a:solidFill>
                <a:effectLst/>
                <a:latin typeface="Matura MT Script Capitals" pitchFamily="66" charset="0"/>
              </a:rPr>
            </a:br>
            <a:r>
              <a:rPr lang="en-US" sz="5400" dirty="0">
                <a:ln>
                  <a:solidFill>
                    <a:srgbClr val="002060"/>
                  </a:solidFill>
                </a:ln>
                <a:solidFill>
                  <a:schemeClr val="accent4">
                    <a:lumMod val="75000"/>
                  </a:schemeClr>
                </a:solidFill>
                <a:effectLst/>
                <a:latin typeface="Matura MT Script Capitals" pitchFamily="66" charset="0"/>
              </a:rPr>
              <a:t>why Moses had to </a:t>
            </a:r>
            <a:br>
              <a:rPr lang="en-US" sz="5400" dirty="0">
                <a:ln>
                  <a:solidFill>
                    <a:srgbClr val="002060"/>
                  </a:solidFill>
                </a:ln>
                <a:solidFill>
                  <a:schemeClr val="accent4">
                    <a:lumMod val="75000"/>
                  </a:schemeClr>
                </a:solidFill>
                <a:effectLst/>
                <a:latin typeface="Matura MT Script Capitals" pitchFamily="66" charset="0"/>
              </a:rPr>
            </a:br>
            <a:r>
              <a:rPr lang="en-US" sz="5400" dirty="0">
                <a:ln>
                  <a:solidFill>
                    <a:srgbClr val="002060"/>
                  </a:solidFill>
                </a:ln>
                <a:solidFill>
                  <a:schemeClr val="accent4">
                    <a:lumMod val="75000"/>
                  </a:schemeClr>
                </a:solidFill>
                <a:effectLst/>
                <a:latin typeface="Matura MT Script Capitals" pitchFamily="66" charset="0"/>
              </a:rPr>
              <a:t>grind that golden calf </a:t>
            </a:r>
            <a:br>
              <a:rPr lang="en-US" sz="5400" dirty="0">
                <a:ln>
                  <a:solidFill>
                    <a:srgbClr val="002060"/>
                  </a:solidFill>
                </a:ln>
                <a:solidFill>
                  <a:schemeClr val="accent4">
                    <a:lumMod val="75000"/>
                  </a:schemeClr>
                </a:solidFill>
                <a:effectLst/>
                <a:latin typeface="Matura MT Script Capitals" pitchFamily="66" charset="0"/>
              </a:rPr>
            </a:br>
            <a:r>
              <a:rPr lang="en-US" sz="5400" dirty="0">
                <a:ln>
                  <a:solidFill>
                    <a:srgbClr val="002060"/>
                  </a:solidFill>
                </a:ln>
                <a:solidFill>
                  <a:schemeClr val="accent4">
                    <a:lumMod val="75000"/>
                  </a:schemeClr>
                </a:solidFill>
                <a:effectLst/>
                <a:latin typeface="Matura MT Script Capitals" pitchFamily="66" charset="0"/>
              </a:rPr>
              <a:t>to gold dust?</a:t>
            </a:r>
          </a:p>
        </p:txBody>
      </p:sp>
    </p:spTree>
    <p:extLst>
      <p:ext uri="{BB962C8B-B14F-4D97-AF65-F5344CB8AC3E}">
        <p14:creationId xmlns:p14="http://schemas.microsoft.com/office/powerpoint/2010/main" val="313632246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6861" y="6601569"/>
            <a:ext cx="445139" cy="256431"/>
          </a:xfrm>
        </p:spPr>
        <p:txBody>
          <a:bodyPr/>
          <a:lstStyle/>
          <a:p>
            <a:fld id="{6D22F896-40B5-4ADD-8801-0D06FADFA095}" type="slidenum">
              <a:rPr lang="en-US" sz="1100" smtClean="0"/>
              <a:t>85</a:t>
            </a:fld>
            <a:endParaRPr lang="en-US" sz="1100" dirty="0"/>
          </a:p>
        </p:txBody>
      </p:sp>
      <p:sp>
        <p:nvSpPr>
          <p:cNvPr id="2" name="Rectangle 1"/>
          <p:cNvSpPr/>
          <p:nvPr/>
        </p:nvSpPr>
        <p:spPr>
          <a:xfrm>
            <a:off x="854763" y="321733"/>
            <a:ext cx="10555499" cy="62798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b="1" dirty="0">
                <a:ln>
                  <a:solidFill>
                    <a:schemeClr val="bg2">
                      <a:lumMod val="50000"/>
                    </a:schemeClr>
                  </a:solidFill>
                </a:ln>
                <a:solidFill>
                  <a:srgbClr val="FFC000"/>
                </a:solidFill>
                <a:latin typeface="Geneva"/>
              </a:rPr>
              <a:t>We know it was not the physical elements of the colloidal gold mixture which </a:t>
            </a:r>
            <a:r>
              <a:rPr lang="en-US" sz="2800" b="1" u="sng" dirty="0">
                <a:ln>
                  <a:solidFill>
                    <a:schemeClr val="bg2">
                      <a:lumMod val="50000"/>
                    </a:schemeClr>
                  </a:solidFill>
                </a:ln>
                <a:solidFill>
                  <a:srgbClr val="FFC000"/>
                </a:solidFill>
                <a:latin typeface="Geneva"/>
              </a:rPr>
              <a:t>ultimatel</a:t>
            </a:r>
            <a:r>
              <a:rPr lang="en-US" sz="2800" b="1" dirty="0">
                <a:ln>
                  <a:solidFill>
                    <a:schemeClr val="bg2">
                      <a:lumMod val="50000"/>
                    </a:schemeClr>
                  </a:solidFill>
                </a:ln>
                <a:solidFill>
                  <a:srgbClr val="FFC000"/>
                </a:solidFill>
                <a:latin typeface="Geneva"/>
              </a:rPr>
              <a:t>y cleansed from sin.</a:t>
            </a:r>
            <a:br>
              <a:rPr lang="en-US" sz="2800" b="1" dirty="0">
                <a:ln>
                  <a:solidFill>
                    <a:schemeClr val="bg2">
                      <a:lumMod val="50000"/>
                    </a:schemeClr>
                  </a:solidFill>
                </a:ln>
                <a:solidFill>
                  <a:srgbClr val="FFC000"/>
                </a:solidFill>
                <a:latin typeface="Geneva"/>
              </a:rPr>
            </a:br>
            <a:r>
              <a:rPr lang="en-US" sz="2800" dirty="0">
                <a:ln>
                  <a:solidFill>
                    <a:srgbClr val="0000FF"/>
                  </a:solidFill>
                </a:ln>
                <a:solidFill>
                  <a:srgbClr val="FF33CC"/>
                </a:solidFill>
                <a:latin typeface="Geneva"/>
              </a:rPr>
              <a:t> </a:t>
            </a:r>
          </a:p>
          <a:p>
            <a:pPr algn="ctr"/>
            <a:r>
              <a:rPr lang="en-US" sz="2800" b="1" i="0" dirty="0">
                <a:ln>
                  <a:solidFill>
                    <a:srgbClr val="0000FF"/>
                  </a:solidFill>
                </a:ln>
                <a:solidFill>
                  <a:srgbClr val="FF33CC"/>
                </a:solidFill>
                <a:effectLst/>
                <a:latin typeface="Geneva"/>
              </a:rPr>
              <a:t>Could it be the visually intense red colour which </a:t>
            </a:r>
            <a:r>
              <a:rPr lang="en-US" sz="2800" b="1" i="0" u="sng" dirty="0">
                <a:ln>
                  <a:solidFill>
                    <a:srgbClr val="0000FF"/>
                  </a:solidFill>
                </a:ln>
                <a:solidFill>
                  <a:srgbClr val="FF33CC"/>
                </a:solidFill>
                <a:effectLst/>
                <a:latin typeface="Geneva"/>
              </a:rPr>
              <a:t>s</a:t>
            </a:r>
            <a:r>
              <a:rPr lang="en-US" sz="2800" b="1" i="0" dirty="0">
                <a:ln>
                  <a:solidFill>
                    <a:srgbClr val="0000FF"/>
                  </a:solidFill>
                </a:ln>
                <a:solidFill>
                  <a:srgbClr val="FF33CC"/>
                </a:solidFill>
                <a:effectLst/>
                <a:latin typeface="Geneva"/>
              </a:rPr>
              <a:t>y</a:t>
            </a:r>
            <a:r>
              <a:rPr lang="en-US" sz="2800" b="1" i="0" u="sng" dirty="0">
                <a:ln>
                  <a:solidFill>
                    <a:srgbClr val="0000FF"/>
                  </a:solidFill>
                </a:ln>
                <a:solidFill>
                  <a:srgbClr val="FF33CC"/>
                </a:solidFill>
                <a:effectLst/>
                <a:latin typeface="Geneva"/>
              </a:rPr>
              <a:t>mbolized</a:t>
            </a:r>
            <a:r>
              <a:rPr lang="en-US" sz="2800" b="1" i="0" dirty="0">
                <a:ln>
                  <a:solidFill>
                    <a:srgbClr val="0000FF"/>
                  </a:solidFill>
                </a:ln>
                <a:solidFill>
                  <a:srgbClr val="FF33CC"/>
                </a:solidFill>
                <a:effectLst/>
                <a:latin typeface="Geneva"/>
              </a:rPr>
              <a:t> the blood shed by Yahusha, that was acceptable?</a:t>
            </a:r>
            <a:br>
              <a:rPr lang="en-US" sz="2800" b="1" i="0" dirty="0">
                <a:ln>
                  <a:solidFill>
                    <a:srgbClr val="0000FF"/>
                  </a:solidFill>
                </a:ln>
                <a:solidFill>
                  <a:srgbClr val="FF33CC"/>
                </a:solidFill>
                <a:effectLst/>
                <a:latin typeface="Geneva"/>
              </a:rPr>
            </a:br>
            <a:r>
              <a:rPr lang="en-US" sz="2800" b="1" i="0" dirty="0">
                <a:ln>
                  <a:solidFill>
                    <a:srgbClr val="0000FF"/>
                  </a:solidFill>
                </a:ln>
                <a:solidFill>
                  <a:srgbClr val="FF33CC"/>
                </a:solidFill>
                <a:effectLst/>
                <a:latin typeface="Geneva"/>
              </a:rPr>
              <a:t> </a:t>
            </a:r>
          </a:p>
          <a:p>
            <a:pPr algn="ctr"/>
            <a:r>
              <a:rPr lang="en-US" sz="2800" dirty="0">
                <a:ln>
                  <a:solidFill>
                    <a:srgbClr val="0000FF"/>
                  </a:solidFill>
                </a:ln>
                <a:solidFill>
                  <a:srgbClr val="002060"/>
                </a:solidFill>
                <a:latin typeface="Geneva"/>
              </a:rPr>
              <a:t>And what of the 3000 people who were slain by the men of Levi?</a:t>
            </a:r>
            <a:br>
              <a:rPr lang="en-US" sz="2800" dirty="0">
                <a:ln>
                  <a:solidFill>
                    <a:srgbClr val="0000FF"/>
                  </a:solidFill>
                </a:ln>
                <a:solidFill>
                  <a:srgbClr val="002060"/>
                </a:solidFill>
                <a:latin typeface="Geneva"/>
              </a:rPr>
            </a:br>
            <a:r>
              <a:rPr lang="en-US" sz="2800" dirty="0">
                <a:ln>
                  <a:solidFill>
                    <a:srgbClr val="0000FF"/>
                  </a:solidFill>
                </a:ln>
                <a:solidFill>
                  <a:srgbClr val="002060"/>
                </a:solidFill>
                <a:latin typeface="Geneva"/>
              </a:rPr>
              <a:t> </a:t>
            </a:r>
          </a:p>
          <a:p>
            <a:pPr algn="ctr"/>
            <a:r>
              <a:rPr lang="en-US" sz="2800" dirty="0">
                <a:ln>
                  <a:solidFill>
                    <a:srgbClr val="0000FF"/>
                  </a:solidFill>
                </a:ln>
                <a:solidFill>
                  <a:srgbClr val="002060"/>
                </a:solidFill>
                <a:latin typeface="Geneva"/>
              </a:rPr>
              <a:t>Had their </a:t>
            </a:r>
            <a:r>
              <a:rPr lang="en-US" sz="2800" b="1" dirty="0">
                <a:ln>
                  <a:solidFill>
                    <a:schemeClr val="bg2">
                      <a:lumMod val="50000"/>
                    </a:schemeClr>
                  </a:solidFill>
                </a:ln>
                <a:solidFill>
                  <a:srgbClr val="FFC000"/>
                </a:solidFill>
                <a:latin typeface="Geneva"/>
              </a:rPr>
              <a:t>insurrection</a:t>
            </a:r>
            <a:r>
              <a:rPr lang="en-US" sz="2800" dirty="0">
                <a:ln>
                  <a:solidFill>
                    <a:srgbClr val="0000FF"/>
                  </a:solidFill>
                </a:ln>
                <a:solidFill>
                  <a:srgbClr val="002060"/>
                </a:solidFill>
                <a:latin typeface="Geneva"/>
              </a:rPr>
              <a:t> gone </a:t>
            </a:r>
            <a:r>
              <a:rPr lang="en-US" sz="2800" u="sng" dirty="0">
                <a:ln>
                  <a:solidFill>
                    <a:srgbClr val="0000FF"/>
                  </a:solidFill>
                </a:ln>
                <a:solidFill>
                  <a:srgbClr val="002060"/>
                </a:solidFill>
                <a:latin typeface="Geneva"/>
              </a:rPr>
              <a:t>too far</a:t>
            </a:r>
            <a:r>
              <a:rPr lang="en-US" sz="2800" dirty="0">
                <a:ln>
                  <a:solidFill>
                    <a:srgbClr val="0000FF"/>
                  </a:solidFill>
                </a:ln>
                <a:solidFill>
                  <a:srgbClr val="002060"/>
                </a:solidFill>
                <a:latin typeface="Geneva"/>
              </a:rPr>
              <a:t> in offending Yahuah? </a:t>
            </a:r>
          </a:p>
          <a:p>
            <a:pPr algn="ctr"/>
            <a:r>
              <a:rPr lang="en-US" sz="2800" dirty="0">
                <a:ln>
                  <a:solidFill>
                    <a:srgbClr val="0000FF"/>
                  </a:solidFill>
                </a:ln>
                <a:solidFill>
                  <a:srgbClr val="002060"/>
                </a:solidFill>
                <a:latin typeface="Geneva"/>
              </a:rPr>
              <a:t>Shall we realize from this epic incident that there is a point of </a:t>
            </a:r>
            <a:br>
              <a:rPr lang="en-US" sz="2800" dirty="0">
                <a:ln>
                  <a:solidFill>
                    <a:srgbClr val="0000FF"/>
                  </a:solidFill>
                </a:ln>
                <a:solidFill>
                  <a:srgbClr val="002060"/>
                </a:solidFill>
                <a:latin typeface="Geneva"/>
              </a:rPr>
            </a:br>
            <a:r>
              <a:rPr lang="en-US" sz="2800" u="sng" dirty="0">
                <a:ln>
                  <a:solidFill>
                    <a:srgbClr val="0000FF"/>
                  </a:solidFill>
                </a:ln>
                <a:solidFill>
                  <a:srgbClr val="002060"/>
                </a:solidFill>
                <a:latin typeface="Geneva"/>
              </a:rPr>
              <a:t>no</a:t>
            </a:r>
            <a:r>
              <a:rPr lang="en-US" sz="2800" dirty="0">
                <a:ln>
                  <a:solidFill>
                    <a:srgbClr val="0000FF"/>
                  </a:solidFill>
                </a:ln>
                <a:solidFill>
                  <a:srgbClr val="002060"/>
                </a:solidFill>
                <a:latin typeface="Geneva"/>
              </a:rPr>
              <a:t> </a:t>
            </a:r>
            <a:r>
              <a:rPr lang="en-US" sz="2800" u="sng" dirty="0">
                <a:ln>
                  <a:solidFill>
                    <a:srgbClr val="0000FF"/>
                  </a:solidFill>
                </a:ln>
                <a:solidFill>
                  <a:srgbClr val="002060"/>
                </a:solidFill>
                <a:latin typeface="Geneva"/>
              </a:rPr>
              <a:t>return</a:t>
            </a:r>
            <a:r>
              <a:rPr lang="en-US" sz="2800" dirty="0">
                <a:ln>
                  <a:solidFill>
                    <a:srgbClr val="0000FF"/>
                  </a:solidFill>
                </a:ln>
                <a:solidFill>
                  <a:srgbClr val="002060"/>
                </a:solidFill>
                <a:latin typeface="Geneva"/>
              </a:rPr>
              <a:t> with a final result from sin ending in DEATH?</a:t>
            </a:r>
            <a:br>
              <a:rPr lang="en-US" sz="2800" dirty="0">
                <a:ln>
                  <a:solidFill>
                    <a:srgbClr val="0000FF"/>
                  </a:solidFill>
                </a:ln>
                <a:solidFill>
                  <a:srgbClr val="002060"/>
                </a:solidFill>
                <a:latin typeface="Geneva"/>
              </a:rPr>
            </a:br>
            <a:endParaRPr lang="en-US" sz="2800" dirty="0">
              <a:ln>
                <a:solidFill>
                  <a:srgbClr val="0000FF"/>
                </a:solidFill>
              </a:ln>
              <a:solidFill>
                <a:srgbClr val="002060"/>
              </a:solidFill>
              <a:latin typeface="Geneva"/>
            </a:endParaRPr>
          </a:p>
          <a:p>
            <a:pPr algn="ctr"/>
            <a:r>
              <a:rPr lang="en-US" sz="2800" b="1" dirty="0">
                <a:ln>
                  <a:solidFill>
                    <a:srgbClr val="0000FF"/>
                  </a:solidFill>
                </a:ln>
                <a:solidFill>
                  <a:srgbClr val="A40000"/>
                </a:solidFill>
                <a:latin typeface="Geneva"/>
              </a:rPr>
              <a:t>Is this a warning for us today showing that to refuse </a:t>
            </a:r>
            <a:br>
              <a:rPr lang="en-US" sz="2800" b="1" dirty="0">
                <a:ln>
                  <a:solidFill>
                    <a:srgbClr val="0000FF"/>
                  </a:solidFill>
                </a:ln>
                <a:solidFill>
                  <a:srgbClr val="A40000"/>
                </a:solidFill>
                <a:latin typeface="Geneva"/>
              </a:rPr>
            </a:br>
            <a:r>
              <a:rPr lang="en-US" sz="2800" b="1" dirty="0">
                <a:ln>
                  <a:solidFill>
                    <a:srgbClr val="0000FF"/>
                  </a:solidFill>
                </a:ln>
                <a:solidFill>
                  <a:srgbClr val="A40000"/>
                </a:solidFill>
                <a:latin typeface="Geneva"/>
              </a:rPr>
              <a:t>the guidance of the Torah, will result in eternal demise? </a:t>
            </a:r>
            <a:r>
              <a:rPr lang="en-US" sz="2800" b="1" i="0" dirty="0">
                <a:ln>
                  <a:solidFill>
                    <a:srgbClr val="0000FF"/>
                  </a:solidFill>
                </a:ln>
                <a:solidFill>
                  <a:srgbClr val="A40000"/>
                </a:solidFill>
                <a:effectLst/>
                <a:latin typeface="Geneva"/>
              </a:rPr>
              <a:t> </a:t>
            </a:r>
            <a:r>
              <a:rPr lang="en-US" sz="2800" b="1" i="0" dirty="0">
                <a:solidFill>
                  <a:srgbClr val="A40000"/>
                </a:solidFill>
                <a:effectLst/>
                <a:latin typeface="Geneva"/>
              </a:rPr>
              <a:t> </a:t>
            </a:r>
          </a:p>
        </p:txBody>
      </p:sp>
    </p:spTree>
    <p:extLst>
      <p:ext uri="{BB962C8B-B14F-4D97-AF65-F5344CB8AC3E}">
        <p14:creationId xmlns:p14="http://schemas.microsoft.com/office/powerpoint/2010/main" val="15538574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33CC"/>
          </a:fgClr>
          <a:bgClr>
            <a:schemeClr val="bg1"/>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6861" y="6601569"/>
            <a:ext cx="445139" cy="256431"/>
          </a:xfrm>
        </p:spPr>
        <p:txBody>
          <a:bodyPr/>
          <a:lstStyle/>
          <a:p>
            <a:fld id="{6D22F896-40B5-4ADD-8801-0D06FADFA095}" type="slidenum">
              <a:rPr lang="en-US" sz="1100" smtClean="0"/>
              <a:t>86</a:t>
            </a:fld>
            <a:endParaRPr lang="en-US" sz="1100" dirty="0"/>
          </a:p>
        </p:txBody>
      </p:sp>
      <p:sp>
        <p:nvSpPr>
          <p:cNvPr id="2" name="Rectangle 1"/>
          <p:cNvSpPr/>
          <p:nvPr/>
        </p:nvSpPr>
        <p:spPr>
          <a:xfrm>
            <a:off x="854763" y="914400"/>
            <a:ext cx="10555499" cy="4953000"/>
          </a:xfrm>
          <a:prstGeom prst="rect">
            <a:avLst/>
          </a:prstGeom>
          <a:solidFill>
            <a:schemeClr val="accent5">
              <a:lumMod val="20000"/>
              <a:lumOff val="80000"/>
            </a:schemeClr>
          </a:solidFill>
          <a:ln>
            <a:solidFill>
              <a:srgbClr val="FF33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US" sz="2800" dirty="0">
                <a:ln>
                  <a:solidFill>
                    <a:srgbClr val="0000FF"/>
                  </a:solidFill>
                </a:ln>
                <a:solidFill>
                  <a:srgbClr val="002060"/>
                </a:solidFill>
                <a:latin typeface="Geneva"/>
              </a:rPr>
              <a:t>And what is – </a:t>
            </a:r>
            <a:r>
              <a:rPr lang="en-US" sz="2800" dirty="0">
                <a:ln>
                  <a:solidFill>
                    <a:srgbClr val="0000FF"/>
                  </a:solidFill>
                </a:ln>
                <a:solidFill>
                  <a:srgbClr val="002060"/>
                </a:solidFill>
                <a:effectLst>
                  <a:glow rad="127000">
                    <a:srgbClr val="FFFF00"/>
                  </a:glow>
                </a:effectLst>
                <a:latin typeface="Geneva"/>
              </a:rPr>
              <a:t>the guidance of the Torah?</a:t>
            </a:r>
            <a:br>
              <a:rPr lang="en-US" sz="2800" dirty="0">
                <a:ln>
                  <a:solidFill>
                    <a:srgbClr val="0000FF"/>
                  </a:solidFill>
                </a:ln>
                <a:solidFill>
                  <a:srgbClr val="002060"/>
                </a:solidFill>
                <a:effectLst>
                  <a:glow rad="127000">
                    <a:srgbClr val="FFFF00"/>
                  </a:glow>
                </a:effectLst>
                <a:latin typeface="Geneva"/>
              </a:rPr>
            </a:br>
            <a:r>
              <a:rPr lang="en-US" sz="2800" dirty="0">
                <a:ln>
                  <a:solidFill>
                    <a:srgbClr val="0000FF"/>
                  </a:solidFill>
                </a:ln>
                <a:solidFill>
                  <a:srgbClr val="002060"/>
                </a:solidFill>
                <a:effectLst>
                  <a:glow rad="127000">
                    <a:srgbClr val="FFFF00"/>
                  </a:glow>
                </a:effectLst>
                <a:latin typeface="Geneva"/>
              </a:rPr>
              <a:t> </a:t>
            </a:r>
          </a:p>
          <a:p>
            <a:pPr algn="ctr"/>
            <a:r>
              <a:rPr lang="en-US" sz="2800" dirty="0">
                <a:ln>
                  <a:solidFill>
                    <a:srgbClr val="0000FF"/>
                  </a:solidFill>
                </a:ln>
                <a:solidFill>
                  <a:srgbClr val="002060"/>
                </a:solidFill>
                <a:latin typeface="Geneva"/>
              </a:rPr>
              <a:t>Can we insert/overlay our traditional teachings </a:t>
            </a:r>
            <a:br>
              <a:rPr lang="en-US" sz="2800" dirty="0">
                <a:ln>
                  <a:solidFill>
                    <a:srgbClr val="0000FF"/>
                  </a:solidFill>
                </a:ln>
                <a:solidFill>
                  <a:srgbClr val="002060"/>
                </a:solidFill>
                <a:latin typeface="Geneva"/>
              </a:rPr>
            </a:br>
            <a:r>
              <a:rPr lang="en-US" sz="2800" u="sng" dirty="0">
                <a:ln>
                  <a:solidFill>
                    <a:srgbClr val="0000FF"/>
                  </a:solidFill>
                </a:ln>
                <a:solidFill>
                  <a:srgbClr val="002060"/>
                </a:solidFill>
                <a:latin typeface="Geneva"/>
              </a:rPr>
              <a:t>that are not su</a:t>
            </a:r>
            <a:r>
              <a:rPr lang="en-US" sz="2800" dirty="0">
                <a:ln>
                  <a:solidFill>
                    <a:srgbClr val="0000FF"/>
                  </a:solidFill>
                </a:ln>
                <a:solidFill>
                  <a:srgbClr val="002060"/>
                </a:solidFill>
                <a:latin typeface="Geneva"/>
              </a:rPr>
              <a:t>pp</a:t>
            </a:r>
            <a:r>
              <a:rPr lang="en-US" sz="2800" u="sng" dirty="0">
                <a:ln>
                  <a:solidFill>
                    <a:srgbClr val="0000FF"/>
                  </a:solidFill>
                </a:ln>
                <a:solidFill>
                  <a:srgbClr val="002060"/>
                </a:solidFill>
                <a:latin typeface="Geneva"/>
              </a:rPr>
              <a:t>orted b</a:t>
            </a:r>
            <a:r>
              <a:rPr lang="en-US" sz="2800" dirty="0">
                <a:ln>
                  <a:solidFill>
                    <a:srgbClr val="0000FF"/>
                  </a:solidFill>
                </a:ln>
                <a:solidFill>
                  <a:srgbClr val="002060"/>
                </a:solidFill>
                <a:latin typeface="Geneva"/>
              </a:rPr>
              <a:t>y</a:t>
            </a:r>
            <a:r>
              <a:rPr lang="en-US" sz="2800" u="sng" dirty="0">
                <a:ln>
                  <a:solidFill>
                    <a:srgbClr val="0000FF"/>
                  </a:solidFill>
                </a:ln>
                <a:solidFill>
                  <a:srgbClr val="002060"/>
                </a:solidFill>
                <a:latin typeface="Geneva"/>
              </a:rPr>
              <a:t> the Hebrew words</a:t>
            </a:r>
            <a:r>
              <a:rPr lang="en-US" sz="2800" dirty="0">
                <a:ln>
                  <a:solidFill>
                    <a:srgbClr val="0000FF"/>
                  </a:solidFill>
                </a:ln>
                <a:solidFill>
                  <a:srgbClr val="002060"/>
                </a:solidFill>
                <a:latin typeface="Geneva"/>
              </a:rPr>
              <a:t> – </a:t>
            </a:r>
            <a:br>
              <a:rPr lang="en-US" sz="2800" dirty="0">
                <a:ln>
                  <a:solidFill>
                    <a:srgbClr val="0000FF"/>
                  </a:solidFill>
                </a:ln>
                <a:solidFill>
                  <a:srgbClr val="002060"/>
                </a:solidFill>
                <a:latin typeface="Geneva"/>
              </a:rPr>
            </a:br>
            <a:r>
              <a:rPr lang="en-US" sz="2800" b="1" dirty="0">
                <a:ln>
                  <a:solidFill>
                    <a:srgbClr val="0000FF"/>
                  </a:solidFill>
                </a:ln>
                <a:solidFill>
                  <a:srgbClr val="FF0000"/>
                </a:solidFill>
                <a:latin typeface="Geneva"/>
              </a:rPr>
              <a:t>without consequence? </a:t>
            </a:r>
          </a:p>
          <a:p>
            <a:pPr algn="ctr"/>
            <a:endParaRPr lang="en-US" sz="2800" dirty="0">
              <a:ln>
                <a:solidFill>
                  <a:srgbClr val="0000FF"/>
                </a:solidFill>
              </a:ln>
              <a:solidFill>
                <a:srgbClr val="002060"/>
              </a:solidFill>
              <a:latin typeface="Geneva"/>
            </a:endParaRPr>
          </a:p>
          <a:p>
            <a:pPr algn="ctr"/>
            <a:r>
              <a:rPr lang="en-US" sz="2800" dirty="0">
                <a:ln>
                  <a:solidFill>
                    <a:srgbClr val="0000FF"/>
                  </a:solidFill>
                </a:ln>
                <a:solidFill>
                  <a:srgbClr val="002060"/>
                </a:solidFill>
                <a:latin typeface="Geneva"/>
              </a:rPr>
              <a:t>Shall we accept that which has been Inspired and preserved?</a:t>
            </a:r>
          </a:p>
          <a:p>
            <a:pPr algn="ctr"/>
            <a:endParaRPr lang="en-US" sz="2800" dirty="0">
              <a:ln>
                <a:solidFill>
                  <a:srgbClr val="0000FF"/>
                </a:solidFill>
              </a:ln>
              <a:solidFill>
                <a:srgbClr val="002060"/>
              </a:solidFill>
              <a:latin typeface="Geneva"/>
            </a:endParaRPr>
          </a:p>
          <a:p>
            <a:pPr algn="ctr"/>
            <a:r>
              <a:rPr lang="en-US" sz="2800" u="sng" dirty="0">
                <a:ln>
                  <a:solidFill>
                    <a:srgbClr val="0000FF"/>
                  </a:solidFill>
                </a:ln>
                <a:solidFill>
                  <a:srgbClr val="002060"/>
                </a:solidFill>
                <a:latin typeface="Geneva"/>
              </a:rPr>
              <a:t>Or</a:t>
            </a:r>
            <a:r>
              <a:rPr lang="en-US" sz="2800" dirty="0">
                <a:ln>
                  <a:solidFill>
                    <a:srgbClr val="0000FF"/>
                  </a:solidFill>
                </a:ln>
                <a:solidFill>
                  <a:srgbClr val="002060"/>
                </a:solidFill>
                <a:latin typeface="Geneva"/>
              </a:rPr>
              <a:t> are we entitled to overlay our human wisdom and beliefs </a:t>
            </a:r>
            <a:br>
              <a:rPr lang="en-US" sz="2800" dirty="0">
                <a:ln>
                  <a:solidFill>
                    <a:srgbClr val="0000FF"/>
                  </a:solidFill>
                </a:ln>
                <a:solidFill>
                  <a:srgbClr val="002060"/>
                </a:solidFill>
                <a:latin typeface="Geneva"/>
              </a:rPr>
            </a:br>
            <a:r>
              <a:rPr lang="en-US" sz="2800" dirty="0">
                <a:ln>
                  <a:solidFill>
                    <a:srgbClr val="0000FF"/>
                  </a:solidFill>
                </a:ln>
                <a:solidFill>
                  <a:srgbClr val="002060"/>
                </a:solidFill>
                <a:latin typeface="Geneva"/>
              </a:rPr>
              <a:t>onto the Words of the Scriptures?  </a:t>
            </a:r>
            <a:endParaRPr lang="en-US" sz="2800" i="0" dirty="0">
              <a:solidFill>
                <a:srgbClr val="002060"/>
              </a:solidFill>
              <a:effectLst/>
              <a:latin typeface="Geneva"/>
            </a:endParaRPr>
          </a:p>
        </p:txBody>
      </p:sp>
    </p:spTree>
    <p:extLst>
      <p:ext uri="{BB962C8B-B14F-4D97-AF65-F5344CB8AC3E}">
        <p14:creationId xmlns:p14="http://schemas.microsoft.com/office/powerpoint/2010/main" val="17424034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accent2">
              <a:lumMod val="60000"/>
              <a:lumOff val="40000"/>
            </a:schemeClr>
          </a:bgClr>
        </a:patt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46861" y="6601569"/>
            <a:ext cx="445139" cy="256431"/>
          </a:xfrm>
        </p:spPr>
        <p:txBody>
          <a:bodyPr/>
          <a:lstStyle/>
          <a:p>
            <a:fld id="{6D22F896-40B5-4ADD-8801-0D06FADFA095}" type="slidenum">
              <a:rPr lang="en-US" sz="1100" smtClean="0">
                <a:solidFill>
                  <a:srgbClr val="0000FF"/>
                </a:solidFill>
              </a:rPr>
              <a:t>87</a:t>
            </a:fld>
            <a:endParaRPr lang="en-US" sz="1100" dirty="0">
              <a:solidFill>
                <a:srgbClr val="0000FF"/>
              </a:solidFill>
            </a:endParaRPr>
          </a:p>
        </p:txBody>
      </p:sp>
      <p:sp>
        <p:nvSpPr>
          <p:cNvPr id="2" name="Rectangle 1"/>
          <p:cNvSpPr/>
          <p:nvPr/>
        </p:nvSpPr>
        <p:spPr>
          <a:xfrm>
            <a:off x="266022" y="1807863"/>
            <a:ext cx="11722783" cy="4793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i="0" dirty="0">
                <a:ln>
                  <a:solidFill>
                    <a:sysClr val="windowText" lastClr="000000"/>
                  </a:solidFill>
                </a:ln>
                <a:solidFill>
                  <a:srgbClr val="00FFFF"/>
                </a:solidFill>
                <a:effectLst/>
                <a:latin typeface="Geneva"/>
              </a:rPr>
              <a:t>                           </a:t>
            </a:r>
            <a:r>
              <a:rPr lang="en-US" sz="3200" b="1" i="0" dirty="0">
                <a:ln>
                  <a:solidFill>
                    <a:sysClr val="windowText" lastClr="000000"/>
                  </a:solidFill>
                </a:ln>
                <a:solidFill>
                  <a:srgbClr val="00FFFF"/>
                </a:solidFill>
                <a:effectLst/>
                <a:latin typeface="Geneva"/>
              </a:rPr>
              <a:t>Looking Back on the </a:t>
            </a:r>
            <a:r>
              <a:rPr lang="en-US" sz="3200" b="1" i="0" dirty="0">
                <a:ln>
                  <a:solidFill>
                    <a:sysClr val="windowText" lastClr="000000"/>
                  </a:solidFill>
                </a:ln>
                <a:solidFill>
                  <a:srgbClr val="C00000"/>
                </a:solidFill>
                <a:effectLst/>
                <a:latin typeface="Geneva"/>
              </a:rPr>
              <a:t>Red</a:t>
            </a:r>
            <a:r>
              <a:rPr lang="en-US" sz="3200" b="1" i="0" dirty="0">
                <a:ln>
                  <a:solidFill>
                    <a:sysClr val="windowText" lastClr="000000"/>
                  </a:solidFill>
                </a:ln>
                <a:solidFill>
                  <a:srgbClr val="00FFFF"/>
                </a:solidFill>
                <a:effectLst/>
                <a:latin typeface="Geneva"/>
              </a:rPr>
              <a:t> Heifer information</a:t>
            </a:r>
            <a:endParaRPr lang="en-US" sz="3200" i="0" dirty="0">
              <a:ln>
                <a:solidFill>
                  <a:sysClr val="windowText" lastClr="000000"/>
                </a:solidFill>
              </a:ln>
              <a:solidFill>
                <a:srgbClr val="00FFFF"/>
              </a:solidFill>
              <a:effectLst/>
              <a:latin typeface="Geneva"/>
            </a:endParaRPr>
          </a:p>
          <a:p>
            <a:pPr algn="ctr"/>
            <a:r>
              <a:rPr lang="en-US" sz="800" i="0" dirty="0">
                <a:ln>
                  <a:solidFill>
                    <a:sysClr val="windowText" lastClr="000000"/>
                  </a:solidFill>
                </a:ln>
                <a:solidFill>
                  <a:srgbClr val="00FFFF"/>
                </a:solidFill>
                <a:effectLst/>
                <a:latin typeface="Geneva"/>
              </a:rPr>
              <a:t> </a:t>
            </a:r>
          </a:p>
          <a:p>
            <a:pPr algn="ctr"/>
            <a:r>
              <a:rPr lang="en-US" sz="2800" dirty="0">
                <a:solidFill>
                  <a:srgbClr val="002060"/>
                </a:solidFill>
                <a:latin typeface="Geneva"/>
              </a:rPr>
              <a:t>The </a:t>
            </a:r>
            <a:r>
              <a:rPr lang="en-US" sz="2800" b="1" dirty="0">
                <a:ln>
                  <a:solidFill>
                    <a:srgbClr val="0000FF"/>
                  </a:solidFill>
                </a:ln>
                <a:solidFill>
                  <a:srgbClr val="C00000"/>
                </a:solidFill>
                <a:latin typeface="Geneva"/>
              </a:rPr>
              <a:t>Scarlet thread</a:t>
            </a:r>
            <a:r>
              <a:rPr lang="en-US" sz="2800" dirty="0">
                <a:solidFill>
                  <a:srgbClr val="002060"/>
                </a:solidFill>
                <a:latin typeface="Geneva"/>
              </a:rPr>
              <a:t> </a:t>
            </a:r>
            <a:r>
              <a:rPr lang="en-US" sz="2400" dirty="0">
                <a:ln>
                  <a:solidFill>
                    <a:srgbClr val="0000FF"/>
                  </a:solidFill>
                </a:ln>
                <a:solidFill>
                  <a:srgbClr val="C00000"/>
                </a:solidFill>
                <a:latin typeface="Geneva"/>
              </a:rPr>
              <a:t>{Shani </a:t>
            </a:r>
            <a:r>
              <a:rPr lang="en-US" sz="2400" dirty="0" err="1">
                <a:ln>
                  <a:solidFill>
                    <a:srgbClr val="0000FF"/>
                  </a:solidFill>
                </a:ln>
                <a:solidFill>
                  <a:srgbClr val="C00000"/>
                </a:solidFill>
                <a:latin typeface="Geneva"/>
              </a:rPr>
              <a:t>Towla</a:t>
            </a:r>
            <a:r>
              <a:rPr lang="en-US" sz="2400" dirty="0">
                <a:ln>
                  <a:solidFill>
                    <a:srgbClr val="0000FF"/>
                  </a:solidFill>
                </a:ln>
                <a:solidFill>
                  <a:srgbClr val="C00000"/>
                </a:solidFill>
                <a:latin typeface="Geneva"/>
              </a:rPr>
              <a:t>}, </a:t>
            </a:r>
            <a:r>
              <a:rPr lang="en-US" sz="2800" dirty="0">
                <a:solidFill>
                  <a:srgbClr val="002060"/>
                </a:solidFill>
                <a:latin typeface="Geneva"/>
              </a:rPr>
              <a:t>thrown into the Red Heifer sacrifice </a:t>
            </a:r>
            <a:br>
              <a:rPr lang="en-US" sz="2800" dirty="0">
                <a:solidFill>
                  <a:srgbClr val="002060"/>
                </a:solidFill>
                <a:latin typeface="Geneva"/>
              </a:rPr>
            </a:br>
            <a:r>
              <a:rPr lang="en-US" sz="2800" dirty="0">
                <a:solidFill>
                  <a:srgbClr val="002060"/>
                </a:solidFill>
                <a:latin typeface="Geneva"/>
              </a:rPr>
              <a:t>at the </a:t>
            </a:r>
            <a:r>
              <a:rPr lang="en-US" sz="2800" b="1" u="sng" dirty="0">
                <a:ln>
                  <a:solidFill>
                    <a:srgbClr val="0000FF"/>
                  </a:solidFill>
                </a:ln>
                <a:solidFill>
                  <a:srgbClr val="C00000"/>
                </a:solidFill>
                <a:latin typeface="Geneva"/>
              </a:rPr>
              <a:t>hottest </a:t>
            </a:r>
            <a:r>
              <a:rPr lang="en-US" sz="2800" b="1" dirty="0">
                <a:ln>
                  <a:solidFill>
                    <a:srgbClr val="0000FF"/>
                  </a:solidFill>
                </a:ln>
                <a:solidFill>
                  <a:srgbClr val="C00000"/>
                </a:solidFill>
                <a:latin typeface="Geneva"/>
              </a:rPr>
              <a:t>p</a:t>
            </a:r>
            <a:r>
              <a:rPr lang="en-US" sz="2800" b="1" u="sng" dirty="0">
                <a:ln>
                  <a:solidFill>
                    <a:srgbClr val="0000FF"/>
                  </a:solidFill>
                </a:ln>
                <a:solidFill>
                  <a:srgbClr val="C00000"/>
                </a:solidFill>
                <a:latin typeface="Geneva"/>
              </a:rPr>
              <a:t>oint</a:t>
            </a:r>
            <a:r>
              <a:rPr lang="en-US" sz="2800" dirty="0">
                <a:ln>
                  <a:solidFill>
                    <a:srgbClr val="0000FF"/>
                  </a:solidFill>
                </a:ln>
                <a:solidFill>
                  <a:srgbClr val="C00000"/>
                </a:solidFill>
                <a:latin typeface="Geneva"/>
              </a:rPr>
              <a:t>,</a:t>
            </a:r>
            <a:r>
              <a:rPr lang="en-US" sz="2800" b="1" dirty="0">
                <a:ln>
                  <a:solidFill>
                    <a:srgbClr val="0000FF"/>
                  </a:solidFill>
                </a:ln>
                <a:solidFill>
                  <a:srgbClr val="C00000"/>
                </a:solidFill>
                <a:latin typeface="Geneva"/>
              </a:rPr>
              <a:t> </a:t>
            </a:r>
            <a:r>
              <a:rPr lang="en-US" sz="2800" dirty="0">
                <a:solidFill>
                  <a:srgbClr val="002060"/>
                </a:solidFill>
                <a:effectLst>
                  <a:glow rad="228600">
                    <a:schemeClr val="accent5">
                      <a:satMod val="175000"/>
                      <a:alpha val="40000"/>
                    </a:schemeClr>
                  </a:glow>
                </a:effectLst>
                <a:latin typeface="Eras Bold ITC" panose="020B0907030504020204" pitchFamily="34" charset="0"/>
              </a:rPr>
              <a:t>LEADS US FORWARD TO </a:t>
            </a:r>
            <a:r>
              <a:rPr lang="en-US" sz="2800" dirty="0">
                <a:solidFill>
                  <a:srgbClr val="002060"/>
                </a:solidFill>
                <a:latin typeface="Geneva"/>
              </a:rPr>
              <a:t>the </a:t>
            </a:r>
            <a:br>
              <a:rPr lang="en-US" sz="2800" dirty="0">
                <a:solidFill>
                  <a:srgbClr val="002060"/>
                </a:solidFill>
                <a:latin typeface="Geneva"/>
              </a:rPr>
            </a:br>
            <a:r>
              <a:rPr lang="en-US" sz="2800" b="1" dirty="0">
                <a:ln>
                  <a:solidFill>
                    <a:srgbClr val="0000FF"/>
                  </a:solidFill>
                </a:ln>
                <a:solidFill>
                  <a:srgbClr val="C00000"/>
                </a:solidFill>
                <a:latin typeface="Geneva"/>
              </a:rPr>
              <a:t>Ultimate Sacrifice</a:t>
            </a:r>
            <a:r>
              <a:rPr lang="en-US" sz="2800" b="1" dirty="0">
                <a:ln>
                  <a:solidFill>
                    <a:srgbClr val="0000FF"/>
                  </a:solidFill>
                </a:ln>
                <a:solidFill>
                  <a:srgbClr val="002060"/>
                </a:solidFill>
                <a:latin typeface="Geneva"/>
              </a:rPr>
              <a:t> </a:t>
            </a:r>
            <a:r>
              <a:rPr lang="en-US" sz="2800" dirty="0">
                <a:solidFill>
                  <a:srgbClr val="002060"/>
                </a:solidFill>
                <a:latin typeface="Geneva"/>
              </a:rPr>
              <a:t>of </a:t>
            </a:r>
            <a:r>
              <a:rPr lang="en-US" sz="2800" dirty="0">
                <a:solidFill>
                  <a:srgbClr val="0000FF"/>
                </a:solidFill>
                <a:latin typeface="Geneva"/>
              </a:rPr>
              <a:t>Yahusha Ha Mashiach.</a:t>
            </a:r>
            <a:br>
              <a:rPr lang="en-US" sz="2800" dirty="0">
                <a:solidFill>
                  <a:srgbClr val="0000FF"/>
                </a:solidFill>
                <a:latin typeface="Geneva"/>
              </a:rPr>
            </a:br>
            <a:endParaRPr lang="en-US" sz="800" dirty="0">
              <a:solidFill>
                <a:srgbClr val="0000FF"/>
              </a:solidFill>
              <a:latin typeface="Geneva"/>
            </a:endParaRPr>
          </a:p>
          <a:p>
            <a:pPr algn="ctr"/>
            <a:r>
              <a:rPr lang="en-US" sz="2800" dirty="0">
                <a:solidFill>
                  <a:srgbClr val="002060"/>
                </a:solidFill>
                <a:latin typeface="Geneva"/>
              </a:rPr>
              <a:t>The </a:t>
            </a:r>
            <a:r>
              <a:rPr lang="en-US" sz="2800" b="1" dirty="0">
                <a:solidFill>
                  <a:srgbClr val="FF0000"/>
                </a:solidFill>
                <a:latin typeface="Geneva"/>
              </a:rPr>
              <a:t>blood</a:t>
            </a:r>
            <a:r>
              <a:rPr lang="en-US" sz="2800" dirty="0">
                <a:solidFill>
                  <a:srgbClr val="002060"/>
                </a:solidFill>
                <a:latin typeface="Geneva"/>
              </a:rPr>
              <a:t> was commanded to remain inside the animal for the sacrifice. It was the </a:t>
            </a:r>
            <a:r>
              <a:rPr lang="en-US" sz="2800" b="1" dirty="0">
                <a:solidFill>
                  <a:srgbClr val="FF0000"/>
                </a:solidFill>
                <a:latin typeface="Geneva"/>
              </a:rPr>
              <a:t>blood</a:t>
            </a:r>
            <a:r>
              <a:rPr lang="en-US" sz="2800" dirty="0">
                <a:solidFill>
                  <a:srgbClr val="002060"/>
                </a:solidFill>
                <a:latin typeface="Geneva"/>
              </a:rPr>
              <a:t> within the ash and water mixture, which contained </a:t>
            </a:r>
            <a:br>
              <a:rPr lang="en-US" sz="2800" dirty="0">
                <a:solidFill>
                  <a:srgbClr val="002060"/>
                </a:solidFill>
                <a:latin typeface="Geneva"/>
              </a:rPr>
            </a:br>
            <a:r>
              <a:rPr lang="en-US" sz="2800" dirty="0">
                <a:solidFill>
                  <a:srgbClr val="002060"/>
                </a:solidFill>
                <a:latin typeface="Geneva"/>
              </a:rPr>
              <a:t>the </a:t>
            </a:r>
            <a:r>
              <a:rPr lang="en-US" sz="2800" u="sng" dirty="0">
                <a:solidFill>
                  <a:srgbClr val="0000FF"/>
                </a:solidFill>
                <a:latin typeface="Geneva"/>
              </a:rPr>
              <a:t>cleansin</a:t>
            </a:r>
            <a:r>
              <a:rPr lang="en-US" sz="2800" dirty="0">
                <a:solidFill>
                  <a:srgbClr val="0000FF"/>
                </a:solidFill>
                <a:latin typeface="Geneva"/>
              </a:rPr>
              <a:t>g q</a:t>
            </a:r>
            <a:r>
              <a:rPr lang="en-US" sz="2800" u="sng" dirty="0">
                <a:solidFill>
                  <a:srgbClr val="0000FF"/>
                </a:solidFill>
                <a:latin typeface="Geneva"/>
              </a:rPr>
              <a:t>ualities</a:t>
            </a:r>
            <a:r>
              <a:rPr lang="en-US" sz="2800" dirty="0">
                <a:solidFill>
                  <a:srgbClr val="0000FF"/>
                </a:solidFill>
                <a:latin typeface="Geneva"/>
              </a:rPr>
              <a:t> </a:t>
            </a:r>
            <a:r>
              <a:rPr lang="en-US" sz="2800" dirty="0">
                <a:solidFill>
                  <a:srgbClr val="002060"/>
                </a:solidFill>
                <a:latin typeface="Geneva"/>
              </a:rPr>
              <a:t>needed to save mankind.</a:t>
            </a:r>
            <a:br>
              <a:rPr lang="en-US" sz="2800" dirty="0">
                <a:solidFill>
                  <a:srgbClr val="002060"/>
                </a:solidFill>
                <a:latin typeface="Geneva"/>
              </a:rPr>
            </a:br>
            <a:endParaRPr lang="en-US" sz="2800" dirty="0">
              <a:solidFill>
                <a:srgbClr val="002060"/>
              </a:solidFill>
              <a:latin typeface="Geneva"/>
            </a:endParaRPr>
          </a:p>
          <a:p>
            <a:pPr algn="ctr"/>
            <a:r>
              <a:rPr lang="en-US" sz="2800" dirty="0">
                <a:solidFill>
                  <a:srgbClr val="002060"/>
                </a:solidFill>
                <a:latin typeface="Geneva"/>
              </a:rPr>
              <a:t>It is </a:t>
            </a:r>
            <a:r>
              <a:rPr lang="en-US" sz="2800" b="1" u="sng" dirty="0">
                <a:ln>
                  <a:solidFill>
                    <a:srgbClr val="0000FF"/>
                  </a:solidFill>
                </a:ln>
                <a:solidFill>
                  <a:srgbClr val="FF33CC"/>
                </a:solidFill>
                <a:effectLst>
                  <a:glow rad="63500">
                    <a:srgbClr val="00FF00"/>
                  </a:glow>
                </a:effectLst>
                <a:latin typeface="Geneva"/>
              </a:rPr>
              <a:t>Yahusha’s Blood ALONE</a:t>
            </a:r>
            <a:r>
              <a:rPr lang="en-US" sz="2800" b="1" dirty="0">
                <a:ln>
                  <a:solidFill>
                    <a:srgbClr val="0000FF"/>
                  </a:solidFill>
                </a:ln>
                <a:solidFill>
                  <a:srgbClr val="FF33CC"/>
                </a:solidFill>
                <a:effectLst>
                  <a:glow rad="63500">
                    <a:srgbClr val="00FF00"/>
                  </a:glow>
                </a:effectLst>
                <a:latin typeface="Geneva"/>
              </a:rPr>
              <a:t>, </a:t>
            </a:r>
            <a:r>
              <a:rPr lang="en-US" sz="2800" dirty="0">
                <a:solidFill>
                  <a:srgbClr val="002060"/>
                </a:solidFill>
                <a:latin typeface="Geneva"/>
              </a:rPr>
              <a:t>which cleanses and atones for us. </a:t>
            </a:r>
            <a:br>
              <a:rPr lang="en-US" sz="2800" dirty="0">
                <a:solidFill>
                  <a:srgbClr val="002060"/>
                </a:solidFill>
                <a:latin typeface="Geneva"/>
              </a:rPr>
            </a:br>
            <a:r>
              <a:rPr lang="en-US" sz="2800" dirty="0">
                <a:solidFill>
                  <a:srgbClr val="002060"/>
                </a:solidFill>
                <a:latin typeface="Geneva"/>
              </a:rPr>
              <a:t>There is </a:t>
            </a:r>
            <a:r>
              <a:rPr lang="en-US" sz="2800" b="1" dirty="0">
                <a:solidFill>
                  <a:srgbClr val="002060"/>
                </a:solidFill>
                <a:latin typeface="Geneva"/>
              </a:rPr>
              <a:t>NO SUBSTITUTE!</a:t>
            </a:r>
            <a:br>
              <a:rPr lang="en-US" sz="2800" b="1" dirty="0">
                <a:solidFill>
                  <a:srgbClr val="002060"/>
                </a:solidFill>
                <a:latin typeface="Geneva"/>
              </a:rPr>
            </a:br>
            <a:r>
              <a:rPr lang="en-US" sz="2800" dirty="0">
                <a:solidFill>
                  <a:srgbClr val="002060"/>
                </a:solidFill>
                <a:latin typeface="Geneva"/>
              </a:rPr>
              <a:t> </a:t>
            </a:r>
          </a:p>
        </p:txBody>
      </p:sp>
      <p:pic>
        <p:nvPicPr>
          <p:cNvPr id="4" name="Picture 3" descr="C:\Users\Rae\Desktop\crimson worm maggot.jpg"/>
          <p:cNvPicPr preferRelativeResize="0">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266022" y="226425"/>
            <a:ext cx="2756642" cy="1740154"/>
          </a:xfrm>
          <a:prstGeom prst="roundRect">
            <a:avLst>
              <a:gd name="adj" fmla="val 1612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6" name="Picture 5" descr="C:\Users\Rae\Desktop\yellow face writing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91137" y="202336"/>
            <a:ext cx="1491035" cy="168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1920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3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784259" y="6320213"/>
            <a:ext cx="407741" cy="612729"/>
          </a:xfrm>
        </p:spPr>
        <p:txBody>
          <a:bodyPr/>
          <a:lstStyle/>
          <a:p>
            <a:fld id="{6D22F896-40B5-4ADD-8801-0D06FADFA095}" type="slidenum">
              <a:rPr lang="en-US" sz="1600" smtClean="0">
                <a:solidFill>
                  <a:schemeClr val="bg1"/>
                </a:solidFill>
              </a:rPr>
              <a:t>88</a:t>
            </a:fld>
            <a:endParaRPr lang="en-US" sz="1600" dirty="0">
              <a:solidFill>
                <a:schemeClr val="bg1"/>
              </a:solidFill>
            </a:endParaRPr>
          </a:p>
        </p:txBody>
      </p:sp>
      <p:sp>
        <p:nvSpPr>
          <p:cNvPr id="7" name="Rectangle 6"/>
          <p:cNvSpPr/>
          <p:nvPr/>
        </p:nvSpPr>
        <p:spPr>
          <a:xfrm>
            <a:off x="0" y="0"/>
            <a:ext cx="12192000" cy="6858000"/>
          </a:xfrm>
          <a:prstGeom prst="rect">
            <a:avLst/>
          </a:prstGeom>
          <a:noFill/>
          <a:ln w="139700">
            <a:solidFill>
              <a:srgbClr val="7E002A"/>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C:\Users\Rae\Desktop\crimson worm maggot.jpg"/>
          <p:cNvPicPr preferRelativeResize="0">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2944" y="234303"/>
            <a:ext cx="2756642" cy="1740154"/>
          </a:xfrm>
          <a:prstGeom prst="roundRect">
            <a:avLst>
              <a:gd name="adj" fmla="val 16128"/>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Rectangle 9"/>
          <p:cNvSpPr/>
          <p:nvPr/>
        </p:nvSpPr>
        <p:spPr>
          <a:xfrm>
            <a:off x="469217" y="2710832"/>
            <a:ext cx="11722783" cy="2479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US" sz="2800" i="0" dirty="0">
                <a:ln>
                  <a:solidFill>
                    <a:sysClr val="windowText" lastClr="000000"/>
                  </a:solidFill>
                </a:ln>
                <a:solidFill>
                  <a:srgbClr val="00FFFF"/>
                </a:solidFill>
                <a:effectLst/>
                <a:latin typeface="Geneva"/>
              </a:rPr>
              <a:t>        </a:t>
            </a:r>
            <a:r>
              <a:rPr lang="en-US" sz="2800" dirty="0">
                <a:solidFill>
                  <a:srgbClr val="002060"/>
                </a:solidFill>
                <a:latin typeface="Geneva"/>
              </a:rPr>
              <a:t>The Red Heifer </a:t>
            </a:r>
            <a:r>
              <a:rPr lang="en-US" sz="2800" b="1" dirty="0">
                <a:solidFill>
                  <a:srgbClr val="FF0000"/>
                </a:solidFill>
                <a:latin typeface="Geneva"/>
              </a:rPr>
              <a:t>BLOOD </a:t>
            </a:r>
            <a:r>
              <a:rPr lang="en-US" sz="2800" b="1" u="sng" dirty="0">
                <a:solidFill>
                  <a:srgbClr val="FF0000"/>
                </a:solidFill>
                <a:latin typeface="Geneva"/>
              </a:rPr>
              <a:t>TYPE</a:t>
            </a:r>
            <a:r>
              <a:rPr lang="en-US" sz="2800" dirty="0">
                <a:solidFill>
                  <a:srgbClr val="FF0000"/>
                </a:solidFill>
                <a:latin typeface="Geneva"/>
              </a:rPr>
              <a:t>,</a:t>
            </a:r>
            <a:r>
              <a:rPr lang="en-US" sz="2800" dirty="0">
                <a:solidFill>
                  <a:srgbClr val="002060"/>
                </a:solidFill>
                <a:latin typeface="Geneva"/>
              </a:rPr>
              <a:t> was fulfilled by </a:t>
            </a:r>
            <a:br>
              <a:rPr lang="en-US" sz="2800" dirty="0">
                <a:solidFill>
                  <a:srgbClr val="002060"/>
                </a:solidFill>
                <a:latin typeface="Geneva"/>
              </a:rPr>
            </a:br>
            <a:r>
              <a:rPr lang="en-US" sz="2800" b="1" dirty="0">
                <a:solidFill>
                  <a:srgbClr val="0000FF"/>
                </a:solidFill>
                <a:latin typeface="Geneva"/>
              </a:rPr>
              <a:t>Yahusha</a:t>
            </a:r>
            <a:r>
              <a:rPr lang="en-US" sz="2800" dirty="0">
                <a:solidFill>
                  <a:srgbClr val="002060"/>
                </a:solidFill>
                <a:latin typeface="Geneva"/>
              </a:rPr>
              <a:t> (the </a:t>
            </a:r>
            <a:r>
              <a:rPr lang="en-US" sz="2800" b="1" dirty="0">
                <a:solidFill>
                  <a:srgbClr val="0000FF"/>
                </a:solidFill>
                <a:latin typeface="Geneva"/>
              </a:rPr>
              <a:t>Antitype</a:t>
            </a:r>
            <a:r>
              <a:rPr lang="en-US" sz="2800" dirty="0">
                <a:solidFill>
                  <a:srgbClr val="002060"/>
                </a:solidFill>
                <a:latin typeface="Geneva"/>
              </a:rPr>
              <a:t>) </a:t>
            </a:r>
            <a:br>
              <a:rPr lang="en-US" sz="2800" dirty="0">
                <a:solidFill>
                  <a:srgbClr val="002060"/>
                </a:solidFill>
                <a:latin typeface="Geneva"/>
              </a:rPr>
            </a:br>
            <a:r>
              <a:rPr lang="en-US" sz="2800" dirty="0">
                <a:solidFill>
                  <a:srgbClr val="002060"/>
                </a:solidFill>
                <a:latin typeface="Geneva"/>
              </a:rPr>
              <a:t>at Golgotha, when He voluntarily shed His own Divine Blood.  </a:t>
            </a:r>
            <a:endParaRPr lang="en-US" sz="2800" i="0" dirty="0">
              <a:solidFill>
                <a:srgbClr val="002060"/>
              </a:solidFill>
              <a:effectLst/>
              <a:latin typeface="Geneva"/>
            </a:endParaRPr>
          </a:p>
        </p:txBody>
      </p:sp>
    </p:spTree>
    <p:extLst>
      <p:ext uri="{BB962C8B-B14F-4D97-AF65-F5344CB8AC3E}">
        <p14:creationId xmlns:p14="http://schemas.microsoft.com/office/powerpoint/2010/main" val="36572256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a:xfrm>
            <a:off x="9448800" y="6492875"/>
            <a:ext cx="2743200" cy="365125"/>
          </a:xfrm>
        </p:spPr>
        <p:txBody>
          <a:bodyPr/>
          <a:lstStyle/>
          <a:p>
            <a:fld id="{6D22F896-40B5-4ADD-8801-0D06FADFA095}" type="slidenum">
              <a:rPr lang="en-US" b="1" smtClean="0">
                <a:solidFill>
                  <a:srgbClr val="7E002A"/>
                </a:solidFill>
              </a:rPr>
              <a:t>89</a:t>
            </a:fld>
            <a:endParaRPr lang="en-US" b="1" dirty="0">
              <a:solidFill>
                <a:srgbClr val="7E002A"/>
              </a:solidFill>
            </a:endParaRPr>
          </a:p>
        </p:txBody>
      </p:sp>
      <p:sp>
        <p:nvSpPr>
          <p:cNvPr id="17" name="Content Placeholder 2"/>
          <p:cNvSpPr>
            <a:spLocks noGrp="1"/>
          </p:cNvSpPr>
          <p:nvPr>
            <p:ph idx="1"/>
          </p:nvPr>
        </p:nvSpPr>
        <p:spPr>
          <a:xfrm>
            <a:off x="0" y="435596"/>
            <a:ext cx="12192000" cy="4032548"/>
          </a:xfrm>
        </p:spPr>
        <p:txBody>
          <a:bodyPr>
            <a:normAutofit/>
            <a:scene3d>
              <a:camera prst="obliqueTopRight"/>
              <a:lightRig rig="threePt" dir="t"/>
            </a:scene3d>
            <a:sp3d extrusionH="57150">
              <a:bevelT w="38100" h="38100"/>
            </a:sp3d>
          </a:bodyPr>
          <a:lstStyle/>
          <a:p>
            <a:pPr marL="0" indent="0" algn="ctr">
              <a:buNone/>
            </a:pPr>
            <a:r>
              <a:rPr lang="en-US" sz="4800" dirty="0">
                <a:ln>
                  <a:solidFill>
                    <a:srgbClr val="002060"/>
                  </a:solidFill>
                </a:ln>
                <a:solidFill>
                  <a:srgbClr val="7E002A"/>
                </a:solidFill>
                <a:effectLst>
                  <a:glow rad="228600">
                    <a:srgbClr val="00FFFF">
                      <a:alpha val="56000"/>
                    </a:srgbClr>
                  </a:glow>
                </a:effectLst>
                <a:latin typeface="Matura MT Script Capitals" pitchFamily="66" charset="0"/>
              </a:rPr>
              <a:t>Choose ye this day whom ye will serve!</a:t>
            </a:r>
          </a:p>
          <a:p>
            <a:pPr marL="0" indent="0" algn="ctr">
              <a:buNone/>
            </a:pPr>
            <a:r>
              <a:rPr lang="en-US" sz="4800" dirty="0">
                <a:ln>
                  <a:solidFill>
                    <a:srgbClr val="002060"/>
                  </a:solidFill>
                </a:ln>
                <a:solidFill>
                  <a:srgbClr val="7E002A"/>
                </a:solidFill>
                <a:effectLst>
                  <a:glow rad="228600">
                    <a:srgbClr val="FFFF99">
                      <a:alpha val="56000"/>
                    </a:srgbClr>
                  </a:glow>
                </a:effectLst>
                <a:latin typeface="Matura MT Script Capitals" pitchFamily="66" charset="0"/>
              </a:rPr>
              <a:t>Questions &amp; Comments are welcome!</a:t>
            </a:r>
            <a:br>
              <a:rPr lang="en-US" sz="5400" dirty="0">
                <a:ln>
                  <a:solidFill>
                    <a:srgbClr val="002060"/>
                  </a:solidFill>
                </a:ln>
                <a:solidFill>
                  <a:srgbClr val="7E002A"/>
                </a:solidFill>
                <a:effectLst>
                  <a:glow rad="228600">
                    <a:srgbClr val="FFFF99">
                      <a:alpha val="56000"/>
                    </a:srgbClr>
                  </a:glow>
                </a:effectLst>
                <a:latin typeface="Matura MT Script Capitals" pitchFamily="66" charset="0"/>
              </a:rPr>
            </a:br>
            <a:endParaRPr lang="en-US" sz="3200" dirty="0">
              <a:ln>
                <a:solidFill>
                  <a:srgbClr val="002060"/>
                </a:solidFill>
              </a:ln>
              <a:solidFill>
                <a:srgbClr val="7E002A"/>
              </a:solidFill>
              <a:effectLst>
                <a:glow rad="228600">
                  <a:srgbClr val="FFFF99">
                    <a:alpha val="56000"/>
                  </a:srgbClr>
                </a:glow>
              </a:effectLst>
              <a:latin typeface="Matura MT Script Capitals" pitchFamily="66" charset="0"/>
            </a:endParaRPr>
          </a:p>
        </p:txBody>
      </p:sp>
      <p:pic>
        <p:nvPicPr>
          <p:cNvPr id="7170" name="Picture 2" descr="C:\Users\Rae\Desktop\red heifer pencil drawing edit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026948" y="3497938"/>
            <a:ext cx="3483977" cy="226968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8683854" y="5709493"/>
            <a:ext cx="2993127" cy="1107996"/>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600" b="1" spc="0" dirty="0">
                <a:ln w="9000" cmpd="sng">
                  <a:solidFill>
                    <a:srgbClr val="7E002A"/>
                  </a:solidFill>
                  <a:prstDash val="solid"/>
                </a:ln>
                <a:solidFill>
                  <a:srgbClr val="7E002A"/>
                </a:solidFill>
                <a:effectLst>
                  <a:reflection blurRad="12700" stA="28000" endPos="45000" dist="1000" dir="5400000" sy="-100000" algn="bl" rotWithShape="0"/>
                </a:effectLst>
                <a:latin typeface="Edwardian Script ITC" pitchFamily="66" charset="0"/>
              </a:rPr>
              <a:t>Thank you!</a:t>
            </a:r>
          </a:p>
        </p:txBody>
      </p:sp>
      <p:sp>
        <p:nvSpPr>
          <p:cNvPr id="10" name="Rectangle 9"/>
          <p:cNvSpPr/>
          <p:nvPr/>
        </p:nvSpPr>
        <p:spPr>
          <a:xfrm>
            <a:off x="933033" y="1835426"/>
            <a:ext cx="8882406"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a:ln w="50800"/>
                <a:solidFill>
                  <a:schemeClr val="tx2"/>
                </a:solidFill>
                <a:effectLst>
                  <a:glow rad="127000">
                    <a:schemeClr val="bg1"/>
                  </a:glow>
                </a:effectLst>
                <a:latin typeface="Maiandra GD" pitchFamily="34" charset="0"/>
              </a:rPr>
              <a:t>Tim Astleford</a:t>
            </a:r>
          </a:p>
          <a:p>
            <a:pPr algn="ctr"/>
            <a:r>
              <a:rPr lang="en-US" sz="3200" b="1" dirty="0">
                <a:ln w="50800"/>
                <a:solidFill>
                  <a:schemeClr val="tx2"/>
                </a:solidFill>
                <a:effectLst>
                  <a:glow rad="127000">
                    <a:schemeClr val="bg1"/>
                  </a:glow>
                </a:effectLst>
                <a:latin typeface="Maiandra GD" pitchFamily="34" charset="0"/>
                <a:hlinkClick r:id="rId4"/>
              </a:rPr>
              <a:t>tim@studythecalendar.com</a:t>
            </a:r>
            <a:r>
              <a:rPr lang="en-US" sz="3200" b="1" dirty="0">
                <a:ln w="50800"/>
                <a:solidFill>
                  <a:schemeClr val="tx2"/>
                </a:solidFill>
                <a:effectLst>
                  <a:glow rad="127000">
                    <a:schemeClr val="bg1"/>
                  </a:glow>
                </a:effectLst>
                <a:latin typeface="Maiandra GD" pitchFamily="34" charset="0"/>
              </a:rPr>
              <a:t> </a:t>
            </a:r>
          </a:p>
          <a:p>
            <a:pPr algn="ctr"/>
            <a:r>
              <a:rPr lang="en-US" sz="3200" b="1" dirty="0">
                <a:ln w="50800"/>
                <a:solidFill>
                  <a:schemeClr val="tx2"/>
                </a:solidFill>
                <a:effectLst>
                  <a:glow rad="127000">
                    <a:schemeClr val="bg1"/>
                  </a:glow>
                </a:effectLst>
                <a:latin typeface="Maiandra GD" pitchFamily="34" charset="0"/>
              </a:rPr>
              <a:t>questions@studythecalendar.com</a:t>
            </a:r>
          </a:p>
        </p:txBody>
      </p:sp>
      <p:sp>
        <p:nvSpPr>
          <p:cNvPr id="11" name="Rectangle 10"/>
          <p:cNvSpPr/>
          <p:nvPr/>
        </p:nvSpPr>
        <p:spPr>
          <a:xfrm>
            <a:off x="1836073" y="5881283"/>
            <a:ext cx="7239000"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a:ln w="50800"/>
                <a:solidFill>
                  <a:schemeClr val="tx2"/>
                </a:solidFill>
                <a:effectLst>
                  <a:glow rad="127000">
                    <a:schemeClr val="accent5">
                      <a:lumMod val="40000"/>
                      <a:lumOff val="60000"/>
                    </a:schemeClr>
                  </a:glow>
                </a:effectLst>
                <a:latin typeface="Maiandra GD" pitchFamily="34" charset="0"/>
              </a:rPr>
              <a:t>www.studythecalendar.com</a:t>
            </a:r>
            <a:endParaRPr lang="en-US" sz="2400" b="1" dirty="0">
              <a:ln w="50800"/>
              <a:solidFill>
                <a:schemeClr val="tx2"/>
              </a:solidFill>
              <a:effectLst>
                <a:glow rad="127000">
                  <a:schemeClr val="accent5">
                    <a:lumMod val="40000"/>
                    <a:lumOff val="60000"/>
                  </a:schemeClr>
                </a:glow>
              </a:effectLst>
              <a:latin typeface="Maiandra GD" pitchFamily="34" charset="0"/>
            </a:endParaRPr>
          </a:p>
        </p:txBody>
      </p:sp>
      <p:pic>
        <p:nvPicPr>
          <p:cNvPr id="7177" name="Picture 9" descr="C:\Users\Rae\Desktop\logo - meme\LOGO work\CCC Logo with colors in circle SM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3677" y="3516011"/>
            <a:ext cx="2193519" cy="2269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Rae\Desktop\Red Heifer - all info\Red Heifer\Sabine red heifer June 202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588" y="3500676"/>
            <a:ext cx="2732786" cy="2489708"/>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2599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000">
              <a:srgbClr val="99CCFF"/>
            </a:gs>
            <a:gs pos="91000">
              <a:srgbClr val="CCD9CC"/>
            </a:gs>
            <a:gs pos="13000">
              <a:schemeClr val="accent4">
                <a:lumMod val="40000"/>
                <a:lumOff val="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9" name="Title 28"/>
          <p:cNvSpPr>
            <a:spLocks noGrp="1"/>
          </p:cNvSpPr>
          <p:nvPr>
            <p:ph type="title"/>
          </p:nvPr>
        </p:nvSpPr>
        <p:spPr>
          <a:xfrm>
            <a:off x="335360" y="221109"/>
            <a:ext cx="11521280" cy="903635"/>
          </a:xfrm>
        </p:spPr>
        <p:txBody>
          <a:bodyPr>
            <a:noAutofit/>
            <a:scene3d>
              <a:camera prst="orthographicFront"/>
              <a:lightRig rig="threePt" dir="t"/>
            </a:scene3d>
            <a:sp3d extrusionH="57150">
              <a:bevelT h="25400" prst="softRound"/>
            </a:sp3d>
          </a:bodyPr>
          <a:lstStyle/>
          <a:p>
            <a:pPr algn="ctr"/>
            <a:r>
              <a:rPr lang="en-US" sz="4800" b="1" dirty="0">
                <a:ln>
                  <a:solidFill>
                    <a:srgbClr val="350E6C"/>
                  </a:solidFill>
                </a:ln>
                <a:solidFill>
                  <a:srgbClr val="9966FF"/>
                </a:solidFill>
                <a:latin typeface="Comic Sans MS" panose="030F0702030302020204" pitchFamily="66" charset="0"/>
              </a:rPr>
              <a:t>The </a:t>
            </a:r>
            <a:r>
              <a:rPr lang="en-US" sz="4800" b="1" dirty="0">
                <a:ln>
                  <a:solidFill>
                    <a:srgbClr val="350E6C"/>
                  </a:solidFill>
                </a:ln>
                <a:solidFill>
                  <a:srgbClr val="C00000"/>
                </a:solidFill>
                <a:latin typeface="Comic Sans MS" panose="030F0702030302020204" pitchFamily="66" charset="0"/>
              </a:rPr>
              <a:t>“Crimson Worm” </a:t>
            </a:r>
            <a:r>
              <a:rPr lang="en-US" sz="4800" b="1" dirty="0">
                <a:ln>
                  <a:solidFill>
                    <a:srgbClr val="350E6C"/>
                  </a:solidFill>
                </a:ln>
                <a:solidFill>
                  <a:srgbClr val="9966FF"/>
                </a:solidFill>
                <a:latin typeface="Comic Sans MS" panose="030F0702030302020204" pitchFamily="66" charset="0"/>
              </a:rPr>
              <a:t>Linkage</a:t>
            </a:r>
            <a:endParaRPr lang="en-US" sz="4800" dirty="0"/>
          </a:p>
        </p:txBody>
      </p:sp>
      <p:sp>
        <p:nvSpPr>
          <p:cNvPr id="1024" name="Content Placeholder 1023"/>
          <p:cNvSpPr>
            <a:spLocks noGrp="1"/>
          </p:cNvSpPr>
          <p:nvPr>
            <p:ph sz="half" idx="2"/>
          </p:nvPr>
        </p:nvSpPr>
        <p:spPr>
          <a:xfrm>
            <a:off x="6041415" y="1124744"/>
            <a:ext cx="6150586" cy="2513401"/>
          </a:xfrm>
        </p:spPr>
        <p:txBody>
          <a:bodyPr>
            <a:normAutofit fontScale="92500" lnSpcReduction="20000"/>
            <a:scene3d>
              <a:camera prst="orthographicFront"/>
              <a:lightRig rig="threePt" dir="t"/>
            </a:scene3d>
            <a:sp3d extrusionH="57150">
              <a:bevelT h="25400" prst="softRound"/>
            </a:sp3d>
          </a:bodyPr>
          <a:lstStyle/>
          <a:p>
            <a:pPr marL="514350" lvl="0" indent="-514350">
              <a:buFont typeface="+mj-lt"/>
              <a:buAutoNum type="arabicPeriod" startAt="3"/>
            </a:pPr>
            <a:r>
              <a:rPr lang="en-US" sz="2600" b="1" dirty="0">
                <a:ln w="1905"/>
                <a:solidFill>
                  <a:srgbClr val="990033"/>
                </a:solidFill>
                <a:effectLst>
                  <a:innerShdw blurRad="69850" dist="43180" dir="5400000">
                    <a:srgbClr val="000000">
                      <a:alpha val="65000"/>
                    </a:srgbClr>
                  </a:innerShdw>
                </a:effectLst>
              </a:rPr>
              <a:t>This shell can not be removed without </a:t>
            </a:r>
            <a:r>
              <a:rPr lang="en-US" sz="2600" b="1" u="sng" dirty="0">
                <a:ln w="1905"/>
                <a:solidFill>
                  <a:prstClr val="black">
                    <a:lumMod val="75000"/>
                    <a:lumOff val="25000"/>
                  </a:prstClr>
                </a:solidFill>
                <a:effectLst>
                  <a:innerShdw blurRad="69850" dist="43180" dir="5400000">
                    <a:srgbClr val="000000">
                      <a:alpha val="65000"/>
                    </a:srgbClr>
                  </a:innerShdw>
                </a:effectLst>
              </a:rPr>
              <a:t>KILLING</a:t>
            </a:r>
            <a:r>
              <a:rPr lang="en-US" sz="2600" b="1" dirty="0">
                <a:ln w="1905"/>
                <a:solidFill>
                  <a:srgbClr val="C00000"/>
                </a:solidFill>
                <a:effectLst>
                  <a:innerShdw blurRad="69850" dist="43180" dir="5400000">
                    <a:srgbClr val="000000">
                      <a:alpha val="65000"/>
                    </a:srgbClr>
                  </a:innerShdw>
                </a:effectLst>
              </a:rPr>
              <a:t> </a:t>
            </a:r>
            <a:r>
              <a:rPr lang="en-US" sz="2600" b="1" dirty="0">
                <a:ln w="1905"/>
                <a:solidFill>
                  <a:srgbClr val="990033"/>
                </a:solidFill>
                <a:effectLst>
                  <a:innerShdw blurRad="69850" dist="43180" dir="5400000">
                    <a:srgbClr val="000000">
                      <a:alpha val="65000"/>
                    </a:srgbClr>
                  </a:innerShdw>
                </a:effectLst>
              </a:rPr>
              <a:t>her.</a:t>
            </a:r>
          </a:p>
          <a:p>
            <a:pPr marL="0" indent="0">
              <a:buNone/>
            </a:pPr>
            <a:r>
              <a:rPr lang="en-US" b="1" dirty="0">
                <a:ln w="1905">
                  <a:solidFill>
                    <a:schemeClr val="bg1"/>
                  </a:solidFill>
                </a:ln>
                <a:solidFill>
                  <a:schemeClr val="bg1"/>
                </a:solidFill>
                <a:effectLst>
                  <a:glow rad="127000">
                    <a:schemeClr val="tx1">
                      <a:lumMod val="65000"/>
                      <a:lumOff val="35000"/>
                    </a:schemeClr>
                  </a:glow>
                  <a:innerShdw blurRad="69850" dist="43180" dir="5400000">
                    <a:srgbClr val="000000">
                      <a:alpha val="65000"/>
                    </a:srgbClr>
                  </a:innerShdw>
                </a:effectLst>
                <a:latin typeface="Arial Black" panose="020B0A04020102020204" pitchFamily="34" charset="0"/>
              </a:rPr>
              <a:t>    </a:t>
            </a:r>
            <a:r>
              <a:rPr lang="en-US" b="1" dirty="0">
                <a:solidFill>
                  <a:srgbClr val="FF0000"/>
                </a:solidFill>
              </a:rPr>
              <a:t>Rejecting</a:t>
            </a:r>
            <a:r>
              <a:rPr lang="en-US" b="1" dirty="0">
                <a:solidFill>
                  <a:srgbClr val="0070C0"/>
                </a:solidFill>
              </a:rPr>
              <a:t> the MelchiTzedek Order</a:t>
            </a:r>
            <a:br>
              <a:rPr lang="en-US" b="1" dirty="0">
                <a:solidFill>
                  <a:srgbClr val="0070C0"/>
                </a:solidFill>
              </a:rPr>
            </a:br>
            <a:r>
              <a:rPr lang="en-US" b="1" dirty="0">
                <a:solidFill>
                  <a:srgbClr val="0070C0"/>
                </a:solidFill>
              </a:rPr>
              <a:t>      Pact which contains our Eternal</a:t>
            </a:r>
            <a:br>
              <a:rPr lang="en-US" b="1" dirty="0">
                <a:solidFill>
                  <a:srgbClr val="0070C0"/>
                </a:solidFill>
              </a:rPr>
            </a:br>
            <a:r>
              <a:rPr lang="en-US" b="1" dirty="0">
                <a:solidFill>
                  <a:srgbClr val="0070C0"/>
                </a:solidFill>
              </a:rPr>
              <a:t>      Plan of Salvation, nullifies each</a:t>
            </a:r>
            <a:br>
              <a:rPr lang="en-US" b="1" dirty="0">
                <a:solidFill>
                  <a:srgbClr val="0070C0"/>
                </a:solidFill>
              </a:rPr>
            </a:br>
            <a:r>
              <a:rPr lang="en-US" b="1" dirty="0">
                <a:solidFill>
                  <a:srgbClr val="0070C0"/>
                </a:solidFill>
              </a:rPr>
              <a:t>      and every possibility for Life itself.</a:t>
            </a:r>
            <a:br>
              <a:rPr lang="en-US" b="1" dirty="0">
                <a:solidFill>
                  <a:srgbClr val="0070C0"/>
                </a:solidFill>
              </a:rPr>
            </a:br>
            <a:br>
              <a:rPr lang="en-US" sz="1100" b="1" dirty="0">
                <a:solidFill>
                  <a:srgbClr val="0070C0"/>
                </a:solidFill>
              </a:rPr>
            </a:b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DA64F31B-23FA-4075-AF7D-6228CFD12F03}" type="slidenum">
              <a:rPr lang="en-US" smtClean="0">
                <a:solidFill>
                  <a:prstClr val="black"/>
                </a:solidFill>
              </a:rPr>
              <a:pPr/>
              <a:t>9</a:t>
            </a:fld>
            <a:endParaRPr lang="en-US" dirty="0">
              <a:solidFill>
                <a:prstClr val="black"/>
              </a:solidFill>
            </a:endParaRPr>
          </a:p>
        </p:txBody>
      </p:sp>
      <p:sp>
        <p:nvSpPr>
          <p:cNvPr id="8" name="Content Placeholder 1023"/>
          <p:cNvSpPr>
            <a:spLocks noGrp="1"/>
          </p:cNvSpPr>
          <p:nvPr>
            <p:ph sz="half" idx="2"/>
          </p:nvPr>
        </p:nvSpPr>
        <p:spPr>
          <a:xfrm>
            <a:off x="37398" y="1020267"/>
            <a:ext cx="5328592" cy="5472608"/>
          </a:xfrm>
        </p:spPr>
        <p:txBody>
          <a:bodyPr>
            <a:normAutofit/>
            <a:scene3d>
              <a:camera prst="orthographicFront"/>
              <a:lightRig rig="threePt" dir="t"/>
            </a:scene3d>
            <a:sp3d extrusionH="57150">
              <a:bevelT h="25400" prst="softRound"/>
            </a:sp3d>
          </a:bodyPr>
          <a:lstStyle/>
          <a:p>
            <a:pPr marL="514350" indent="-514350">
              <a:buFont typeface="+mj-lt"/>
              <a:buAutoNum type="arabicPeriod"/>
            </a:pPr>
            <a:r>
              <a:rPr lang="en-US" b="1" dirty="0">
                <a:ln w="1905"/>
                <a:solidFill>
                  <a:srgbClr val="800000"/>
                </a:solidFill>
                <a:effectLst>
                  <a:innerShdw blurRad="69850" dist="43180" dir="5400000">
                    <a:srgbClr val="000000">
                      <a:alpha val="65000"/>
                    </a:srgbClr>
                  </a:innerShdw>
                </a:effectLst>
              </a:rPr>
              <a:t>The mother Crimson worm </a:t>
            </a:r>
            <a:br>
              <a:rPr lang="en-US" b="1" dirty="0">
                <a:ln w="1905"/>
                <a:solidFill>
                  <a:srgbClr val="800000"/>
                </a:solidFill>
                <a:effectLst>
                  <a:innerShdw blurRad="69850" dist="43180" dir="5400000">
                    <a:srgbClr val="000000">
                      <a:alpha val="65000"/>
                    </a:srgbClr>
                  </a:innerShdw>
                </a:effectLst>
              </a:rPr>
            </a:br>
            <a:r>
              <a:rPr lang="en-US" b="1" dirty="0">
                <a:ln w="1905"/>
                <a:solidFill>
                  <a:srgbClr val="800000"/>
                </a:solidFill>
                <a:effectLst>
                  <a:innerShdw blurRad="69850" dist="43180" dir="5400000">
                    <a:srgbClr val="000000">
                      <a:alpha val="65000"/>
                    </a:srgbClr>
                  </a:innerShdw>
                </a:effectLst>
              </a:rPr>
              <a:t>gives birth to her young </a:t>
            </a:r>
            <a:br>
              <a:rPr lang="en-US" b="1" dirty="0">
                <a:ln w="1905"/>
                <a:solidFill>
                  <a:srgbClr val="800000"/>
                </a:solidFill>
                <a:effectLst>
                  <a:innerShdw blurRad="69850" dist="43180" dir="5400000">
                    <a:srgbClr val="000000">
                      <a:alpha val="65000"/>
                    </a:srgbClr>
                  </a:innerShdw>
                </a:effectLst>
              </a:rPr>
            </a:br>
            <a:r>
              <a:rPr lang="en-US" b="1" dirty="0">
                <a:ln w="1905"/>
                <a:solidFill>
                  <a:srgbClr val="800000"/>
                </a:solidFill>
                <a:effectLst>
                  <a:innerShdw blurRad="69850" dist="43180" dir="5400000">
                    <a:srgbClr val="000000">
                      <a:alpha val="65000"/>
                    </a:srgbClr>
                  </a:innerShdw>
                </a:effectLst>
              </a:rPr>
              <a:t>only </a:t>
            </a:r>
            <a:r>
              <a:rPr lang="en-US" b="1" u="sng" dirty="0">
                <a:ln w="1905"/>
                <a:solidFill>
                  <a:srgbClr val="FF0000"/>
                </a:solidFill>
                <a:effectLst>
                  <a:innerShdw blurRad="69850" dist="43180" dir="5400000">
                    <a:srgbClr val="000000">
                      <a:alpha val="65000"/>
                    </a:srgbClr>
                  </a:innerShdw>
                </a:effectLst>
              </a:rPr>
              <a:t>ONCE</a:t>
            </a:r>
            <a:r>
              <a:rPr lang="en-US" b="1" dirty="0">
                <a:ln w="1905"/>
                <a:solidFill>
                  <a:srgbClr val="800000"/>
                </a:solidFill>
                <a:effectLst>
                  <a:innerShdw blurRad="69850" dist="43180" dir="5400000">
                    <a:srgbClr val="000000">
                      <a:alpha val="65000"/>
                    </a:srgbClr>
                  </a:innerShdw>
                </a:effectLst>
              </a:rPr>
              <a:t> in her life.</a:t>
            </a:r>
            <a:r>
              <a:rPr lang="en-US" b="1" dirty="0">
                <a:ln w="1905"/>
                <a:solidFill>
                  <a:srgbClr val="0070C0"/>
                </a:solidFill>
                <a:effectLst>
                  <a:innerShdw blurRad="69850" dist="43180" dir="5400000">
                    <a:srgbClr val="000000">
                      <a:alpha val="65000"/>
                    </a:srgbClr>
                  </a:innerShdw>
                </a:effectLst>
              </a:rPr>
              <a:t> </a:t>
            </a:r>
            <a:br>
              <a:rPr lang="en-US" b="1" dirty="0">
                <a:ln w="1905"/>
                <a:solidFill>
                  <a:srgbClr val="0070C0"/>
                </a:solidFill>
                <a:effectLst>
                  <a:innerShdw blurRad="69850" dist="43180" dir="5400000">
                    <a:srgbClr val="000000">
                      <a:alpha val="65000"/>
                    </a:srgbClr>
                  </a:innerShdw>
                </a:effectLst>
              </a:rPr>
            </a:br>
            <a:br>
              <a:rPr lang="en-US" sz="500" b="1" dirty="0">
                <a:ln w="1905"/>
                <a:solidFill>
                  <a:srgbClr val="0070C0"/>
                </a:solidFill>
                <a:effectLst>
                  <a:innerShdw blurRad="69850" dist="43180" dir="5400000">
                    <a:srgbClr val="000000">
                      <a:alpha val="65000"/>
                    </a:srgbClr>
                  </a:innerShdw>
                </a:effectLst>
              </a:rPr>
            </a:br>
            <a:r>
              <a:rPr lang="en-US" b="1" u="sng" dirty="0">
                <a:ln w="1905"/>
                <a:solidFill>
                  <a:srgbClr val="0070C0"/>
                </a:solidFill>
                <a:effectLst>
                  <a:innerShdw blurRad="69850" dist="43180" dir="5400000">
                    <a:srgbClr val="000000">
                      <a:alpha val="65000"/>
                    </a:srgbClr>
                  </a:innerShdw>
                </a:effectLst>
              </a:rPr>
              <a:t>Yahusha</a:t>
            </a:r>
            <a:r>
              <a:rPr lang="en-US" b="1" dirty="0">
                <a:ln w="1905"/>
                <a:solidFill>
                  <a:srgbClr val="0070C0"/>
                </a:solidFill>
                <a:effectLst>
                  <a:innerShdw blurRad="69850" dist="43180" dir="5400000">
                    <a:srgbClr val="000000">
                      <a:alpha val="65000"/>
                    </a:srgbClr>
                  </a:innerShdw>
                </a:effectLst>
              </a:rPr>
              <a:t>, provides us with </a:t>
            </a:r>
            <a:br>
              <a:rPr lang="en-US" b="1" dirty="0">
                <a:ln w="1905"/>
                <a:solidFill>
                  <a:srgbClr val="0070C0"/>
                </a:solidFill>
                <a:effectLst>
                  <a:innerShdw blurRad="69850" dist="43180" dir="5400000">
                    <a:srgbClr val="000000">
                      <a:alpha val="65000"/>
                    </a:srgbClr>
                  </a:innerShdw>
                </a:effectLst>
              </a:rPr>
            </a:br>
            <a:r>
              <a:rPr lang="en-US" b="1" dirty="0">
                <a:ln w="1905"/>
                <a:solidFill>
                  <a:srgbClr val="0070C0"/>
                </a:solidFill>
                <a:effectLst>
                  <a:innerShdw blurRad="69850" dist="43180" dir="5400000">
                    <a:srgbClr val="000000">
                      <a:alpha val="65000"/>
                    </a:srgbClr>
                  </a:innerShdw>
                </a:effectLst>
              </a:rPr>
              <a:t>life, ONCE on this earth.  </a:t>
            </a:r>
          </a:p>
        </p:txBody>
      </p:sp>
      <p:pic>
        <p:nvPicPr>
          <p:cNvPr id="9" name="Picture 8" descr="crimson tree.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9215" y="4968666"/>
            <a:ext cx="1489704" cy="1524209"/>
          </a:xfrm>
          <a:prstGeom prst="ellipse">
            <a:avLst/>
          </a:prstGeom>
          <a:ln>
            <a:noFill/>
          </a:ln>
          <a:effectLst>
            <a:softEdge rad="112500"/>
          </a:effectLst>
        </p:spPr>
      </p:pic>
      <p:pic>
        <p:nvPicPr>
          <p:cNvPr id="2050" name="Picture 2" descr="C:\Users\Rae\Desktop\crimson worm on lea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3974" y="947790"/>
            <a:ext cx="1802649" cy="16360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7398" y="3052091"/>
            <a:ext cx="6096000" cy="3710759"/>
          </a:xfrm>
          <a:prstGeom prst="rect">
            <a:avLst/>
          </a:prstGeom>
        </p:spPr>
        <p:txBody>
          <a:bodyPr>
            <a:spAutoFit/>
          </a:bodyPr>
          <a:lstStyle/>
          <a:p>
            <a:pPr marL="514350" lvl="0" indent="-514350" defTabSz="914400">
              <a:lnSpc>
                <a:spcPct val="90000"/>
              </a:lnSpc>
              <a:spcBef>
                <a:spcPts val="1000"/>
              </a:spcBef>
              <a:buFont typeface="+mj-lt"/>
              <a:buAutoNum type="arabicPeriod" startAt="2"/>
            </a:pPr>
            <a:r>
              <a:rPr lang="en-US" sz="2800" b="1" dirty="0">
                <a:ln w="1905"/>
                <a:solidFill>
                  <a:srgbClr val="7E002A"/>
                </a:solidFill>
                <a:effectLst>
                  <a:innerShdw blurRad="69850" dist="43180" dir="5400000">
                    <a:srgbClr val="000000">
                      <a:alpha val="65000"/>
                    </a:srgbClr>
                  </a:innerShdw>
                </a:effectLst>
              </a:rPr>
              <a:t>She attaches her body to a </a:t>
            </a:r>
            <a:r>
              <a:rPr lang="en-US" sz="2800" b="1" u="sng" dirty="0">
                <a:ln w="1905"/>
                <a:solidFill>
                  <a:srgbClr val="7E002A"/>
                </a:solidFill>
                <a:effectLst>
                  <a:innerShdw blurRad="69850" dist="43180" dir="5400000">
                    <a:srgbClr val="000000">
                      <a:alpha val="65000"/>
                    </a:srgbClr>
                  </a:innerShdw>
                </a:effectLst>
              </a:rPr>
              <a:t>TREE</a:t>
            </a:r>
            <a:r>
              <a:rPr lang="en-US" sz="2800" b="1" dirty="0">
                <a:ln w="1905"/>
                <a:solidFill>
                  <a:srgbClr val="7E002A"/>
                </a:solidFill>
                <a:effectLst>
                  <a:innerShdw blurRad="69850" dist="43180" dir="5400000">
                    <a:srgbClr val="000000">
                      <a:alpha val="65000"/>
                    </a:srgbClr>
                  </a:innerShdw>
                </a:effectLst>
              </a:rPr>
              <a:t>, fencepost or a stick – then she makes a hard </a:t>
            </a:r>
            <a:r>
              <a:rPr lang="en-US" sz="2800" b="1" u="sng" dirty="0">
                <a:ln w="1905"/>
                <a:solidFill>
                  <a:srgbClr val="C00000"/>
                </a:solidFill>
                <a:effectLst>
                  <a:innerShdw blurRad="69850" dist="43180" dir="5400000">
                    <a:srgbClr val="000000">
                      <a:alpha val="65000"/>
                    </a:srgbClr>
                  </a:innerShdw>
                </a:effectLst>
              </a:rPr>
              <a:t>CRIMSON</a:t>
            </a:r>
            <a:r>
              <a:rPr lang="en-US" sz="2800" b="1" dirty="0">
                <a:ln w="1905"/>
                <a:solidFill>
                  <a:srgbClr val="ED7D31">
                    <a:lumMod val="75000"/>
                  </a:srgbClr>
                </a:solidFill>
                <a:effectLst>
                  <a:innerShdw blurRad="69850" dist="43180" dir="5400000">
                    <a:srgbClr val="000000">
                      <a:alpha val="65000"/>
                    </a:srgbClr>
                  </a:innerShdw>
                </a:effectLst>
              </a:rPr>
              <a:t> </a:t>
            </a:r>
            <a:r>
              <a:rPr lang="en-US" sz="2800" b="1" dirty="0">
                <a:ln w="1905"/>
                <a:solidFill>
                  <a:srgbClr val="7E002A"/>
                </a:solidFill>
                <a:effectLst>
                  <a:innerShdw blurRad="69850" dist="43180" dir="5400000">
                    <a:srgbClr val="000000">
                      <a:alpha val="65000"/>
                    </a:srgbClr>
                  </a:innerShdw>
                </a:effectLst>
              </a:rPr>
              <a:t>shell. </a:t>
            </a:r>
          </a:p>
          <a:p>
            <a:pPr lvl="0" defTabSz="914400">
              <a:lnSpc>
                <a:spcPct val="90000"/>
              </a:lnSpc>
              <a:spcBef>
                <a:spcPts val="1000"/>
              </a:spcBef>
            </a:pPr>
            <a:r>
              <a:rPr lang="en-US" sz="2800" b="1" dirty="0">
                <a:ln w="1905"/>
                <a:solidFill>
                  <a:srgbClr val="7E002A"/>
                </a:solidFill>
                <a:effectLst>
                  <a:innerShdw blurRad="69850" dist="43180" dir="5400000">
                    <a:srgbClr val="000000">
                      <a:alpha val="65000"/>
                    </a:srgbClr>
                  </a:innerShdw>
                </a:effectLst>
              </a:rPr>
              <a:t>      </a:t>
            </a:r>
            <a:r>
              <a:rPr lang="en-US" sz="2800" b="1" u="sng" dirty="0">
                <a:ln w="1905"/>
                <a:solidFill>
                  <a:srgbClr val="0070C0"/>
                </a:solidFill>
                <a:effectLst>
                  <a:innerShdw blurRad="69850" dist="43180" dir="5400000">
                    <a:srgbClr val="000000">
                      <a:alpha val="65000"/>
                    </a:srgbClr>
                  </a:innerShdw>
                </a:effectLst>
              </a:rPr>
              <a:t>Yahusha</a:t>
            </a:r>
            <a:r>
              <a:rPr lang="en-US" sz="2800" b="1" dirty="0">
                <a:ln w="1905"/>
                <a:solidFill>
                  <a:srgbClr val="0070C0"/>
                </a:solidFill>
                <a:effectLst>
                  <a:innerShdw blurRad="69850" dist="43180" dir="5400000">
                    <a:srgbClr val="000000">
                      <a:alpha val="65000"/>
                    </a:srgbClr>
                  </a:innerShdw>
                </a:effectLst>
              </a:rPr>
              <a:t> volunteered to be crucified</a:t>
            </a:r>
            <a:br>
              <a:rPr lang="en-US" sz="2800" b="1" dirty="0">
                <a:ln w="1905"/>
                <a:solidFill>
                  <a:srgbClr val="0070C0"/>
                </a:solidFill>
                <a:effectLst>
                  <a:innerShdw blurRad="69850" dist="43180" dir="5400000">
                    <a:srgbClr val="000000">
                      <a:alpha val="65000"/>
                    </a:srgbClr>
                  </a:innerShdw>
                </a:effectLst>
              </a:rPr>
            </a:br>
            <a:r>
              <a:rPr lang="en-US" sz="2800" b="1" dirty="0">
                <a:ln w="1905"/>
                <a:solidFill>
                  <a:srgbClr val="0070C0"/>
                </a:solidFill>
                <a:effectLst>
                  <a:innerShdw blurRad="69850" dist="43180" dir="5400000">
                    <a:srgbClr val="000000">
                      <a:alpha val="65000"/>
                    </a:srgbClr>
                  </a:innerShdw>
                </a:effectLst>
              </a:rPr>
              <a:t>      on a wooden structure: at the same   </a:t>
            </a:r>
            <a:br>
              <a:rPr lang="en-US" sz="2800" b="1" dirty="0">
                <a:ln w="1905"/>
                <a:solidFill>
                  <a:srgbClr val="0070C0"/>
                </a:solidFill>
                <a:effectLst>
                  <a:innerShdw blurRad="69850" dist="43180" dir="5400000">
                    <a:srgbClr val="000000">
                      <a:alpha val="65000"/>
                    </a:srgbClr>
                  </a:innerShdw>
                </a:effectLst>
              </a:rPr>
            </a:br>
            <a:r>
              <a:rPr lang="en-US" sz="2800" b="1" dirty="0">
                <a:ln w="1905"/>
                <a:solidFill>
                  <a:srgbClr val="0070C0"/>
                </a:solidFill>
                <a:effectLst>
                  <a:innerShdw blurRad="69850" dist="43180" dir="5400000">
                    <a:srgbClr val="000000">
                      <a:alpha val="65000"/>
                    </a:srgbClr>
                  </a:innerShdw>
                </a:effectLst>
              </a:rPr>
              <a:t>      time, permanently sealing and</a:t>
            </a:r>
            <a:br>
              <a:rPr lang="en-US" sz="2800" b="1" dirty="0">
                <a:ln w="1905"/>
                <a:solidFill>
                  <a:srgbClr val="0070C0"/>
                </a:solidFill>
                <a:effectLst>
                  <a:innerShdw blurRad="69850" dist="43180" dir="5400000">
                    <a:srgbClr val="000000">
                      <a:alpha val="65000"/>
                    </a:srgbClr>
                  </a:innerShdw>
                </a:effectLst>
              </a:rPr>
            </a:br>
            <a:r>
              <a:rPr lang="en-US" sz="2800" b="1" dirty="0">
                <a:ln w="1905"/>
                <a:solidFill>
                  <a:srgbClr val="0070C0"/>
                </a:solidFill>
                <a:effectLst>
                  <a:innerShdw blurRad="69850" dist="43180" dir="5400000">
                    <a:srgbClr val="000000">
                      <a:alpha val="65000"/>
                    </a:srgbClr>
                  </a:innerShdw>
                </a:effectLst>
              </a:rPr>
              <a:t>      solidifying the </a:t>
            </a:r>
            <a:r>
              <a:rPr lang="en-US" sz="2800" b="1" dirty="0">
                <a:ln w="1905"/>
                <a:solidFill>
                  <a:srgbClr val="FF0000"/>
                </a:solidFill>
                <a:effectLst>
                  <a:innerShdw blurRad="69850" dist="43180" dir="5400000">
                    <a:srgbClr val="000000">
                      <a:alpha val="65000"/>
                    </a:srgbClr>
                  </a:innerShdw>
                </a:effectLst>
              </a:rPr>
              <a:t>Blood Ratified </a:t>
            </a:r>
            <a:br>
              <a:rPr lang="en-US" sz="2800" b="1" dirty="0">
                <a:ln w="1905"/>
                <a:solidFill>
                  <a:srgbClr val="FF0000"/>
                </a:solidFill>
                <a:effectLst>
                  <a:innerShdw blurRad="69850" dist="43180" dir="5400000">
                    <a:srgbClr val="000000">
                      <a:alpha val="65000"/>
                    </a:srgbClr>
                  </a:innerShdw>
                </a:effectLst>
              </a:rPr>
            </a:br>
            <a:r>
              <a:rPr lang="en-US" sz="2800" b="1" dirty="0">
                <a:ln w="1905"/>
                <a:solidFill>
                  <a:srgbClr val="FF0000"/>
                </a:solidFill>
                <a:effectLst>
                  <a:innerShdw blurRad="69850" dist="43180" dir="5400000">
                    <a:srgbClr val="000000">
                      <a:alpha val="65000"/>
                    </a:srgbClr>
                  </a:innerShdw>
                </a:effectLst>
              </a:rPr>
              <a:t>      Covenant</a:t>
            </a:r>
            <a:r>
              <a:rPr lang="en-US" sz="2800" b="1" dirty="0">
                <a:ln w="1905"/>
                <a:solidFill>
                  <a:srgbClr val="0070C0"/>
                </a:solidFill>
                <a:effectLst>
                  <a:innerShdw blurRad="69850" dist="43180" dir="5400000">
                    <a:srgbClr val="000000">
                      <a:alpha val="65000"/>
                    </a:srgbClr>
                  </a:innerShdw>
                </a:effectLst>
              </a:rPr>
              <a:t> Plan for our Salvation –</a:t>
            </a:r>
            <a:br>
              <a:rPr lang="en-US" sz="2800" b="1" dirty="0">
                <a:ln w="1905"/>
                <a:solidFill>
                  <a:srgbClr val="0070C0"/>
                </a:solidFill>
                <a:effectLst>
                  <a:innerShdw blurRad="69850" dist="43180" dir="5400000">
                    <a:srgbClr val="000000">
                      <a:alpha val="65000"/>
                    </a:srgbClr>
                  </a:innerShdw>
                </a:effectLst>
              </a:rPr>
            </a:br>
            <a:r>
              <a:rPr lang="en-US" sz="2800" b="1" dirty="0">
                <a:ln w="1905"/>
                <a:solidFill>
                  <a:srgbClr val="0070C0"/>
                </a:solidFill>
                <a:effectLst>
                  <a:innerShdw blurRad="69850" dist="43180" dir="5400000">
                    <a:srgbClr val="000000">
                      <a:alpha val="65000"/>
                    </a:srgbClr>
                  </a:innerShdw>
                </a:effectLst>
              </a:rPr>
              <a:t>		for </a:t>
            </a:r>
            <a:r>
              <a:rPr lang="en-US" sz="2800" b="1" dirty="0">
                <a:ln w="1905"/>
                <a:solidFill>
                  <a:srgbClr val="0070C0"/>
                </a:solidFill>
                <a:effectLst>
                  <a:glow rad="228600">
                    <a:schemeClr val="accent4">
                      <a:satMod val="175000"/>
                      <a:alpha val="40000"/>
                    </a:schemeClr>
                  </a:glow>
                  <a:innerShdw blurRad="69850" dist="43180" dir="5400000">
                    <a:srgbClr val="000000">
                      <a:alpha val="65000"/>
                    </a:srgbClr>
                  </a:innerShdw>
                </a:effectLst>
                <a:latin typeface="Arial Black" panose="020B0A04020102020204" pitchFamily="34" charset="0"/>
              </a:rPr>
              <a:t>ETERNITY!</a:t>
            </a:r>
          </a:p>
        </p:txBody>
      </p:sp>
      <p:sp>
        <p:nvSpPr>
          <p:cNvPr id="2" name="Rectangle 1"/>
          <p:cNvSpPr/>
          <p:nvPr/>
        </p:nvSpPr>
        <p:spPr>
          <a:xfrm>
            <a:off x="6286623" y="3217257"/>
            <a:ext cx="5717309" cy="3545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US" sz="2600" b="1" dirty="0">
                <a:solidFill>
                  <a:srgbClr val="7E002A"/>
                </a:solidFill>
              </a:rPr>
              <a:t>4.   </a:t>
            </a:r>
            <a:r>
              <a:rPr lang="en-US" sz="2600" b="1" dirty="0">
                <a:ln w="1905"/>
                <a:solidFill>
                  <a:srgbClr val="7E002A"/>
                </a:solidFill>
                <a:effectLst>
                  <a:innerShdw blurRad="69850" dist="43180" dir="5400000">
                    <a:srgbClr val="000000">
                      <a:alpha val="65000"/>
                    </a:srgbClr>
                  </a:innerShdw>
                </a:effectLst>
              </a:rPr>
              <a:t>The eggs are laid </a:t>
            </a:r>
            <a:r>
              <a:rPr lang="en-US" sz="2600" b="1" u="sng" dirty="0">
                <a:ln w="1905"/>
                <a:solidFill>
                  <a:srgbClr val="7E002A"/>
                </a:solidFill>
                <a:effectLst>
                  <a:innerShdw blurRad="69850" dist="43180" dir="5400000">
                    <a:srgbClr val="000000">
                      <a:alpha val="65000"/>
                    </a:srgbClr>
                  </a:innerShdw>
                </a:effectLst>
              </a:rPr>
              <a:t>UNDER HER </a:t>
            </a:r>
            <a:br>
              <a:rPr lang="en-US" sz="2600" b="1" u="sng" dirty="0">
                <a:ln w="1905"/>
                <a:solidFill>
                  <a:srgbClr val="7E002A"/>
                </a:solidFill>
                <a:effectLst>
                  <a:innerShdw blurRad="69850" dist="43180" dir="5400000">
                    <a:srgbClr val="000000">
                      <a:alpha val="65000"/>
                    </a:srgbClr>
                  </a:innerShdw>
                </a:effectLst>
              </a:rPr>
            </a:br>
            <a:r>
              <a:rPr lang="en-US" sz="2600" b="1" dirty="0">
                <a:ln w="1905"/>
                <a:solidFill>
                  <a:srgbClr val="7E002A"/>
                </a:solidFill>
                <a:effectLst>
                  <a:innerShdw blurRad="69850" dist="43180" dir="5400000">
                    <a:srgbClr val="000000">
                      <a:alpha val="65000"/>
                    </a:srgbClr>
                  </a:innerShdw>
                </a:effectLst>
              </a:rPr>
              <a:t>      </a:t>
            </a:r>
            <a:r>
              <a:rPr lang="en-US" sz="2600" b="1" u="sng" dirty="0">
                <a:ln w="1905"/>
                <a:solidFill>
                  <a:srgbClr val="7E002A"/>
                </a:solidFill>
                <a:effectLst>
                  <a:innerShdw blurRad="69850" dist="43180" dir="5400000">
                    <a:srgbClr val="000000">
                      <a:alpha val="65000"/>
                    </a:srgbClr>
                  </a:innerShdw>
                </a:effectLst>
              </a:rPr>
              <a:t>BODY</a:t>
            </a:r>
            <a:r>
              <a:rPr lang="en-US" sz="2600" b="1" dirty="0">
                <a:ln w="1905"/>
                <a:solidFill>
                  <a:srgbClr val="7E002A"/>
                </a:solidFill>
                <a:effectLst>
                  <a:innerShdw blurRad="69850" dist="43180" dir="5400000">
                    <a:srgbClr val="000000">
                      <a:alpha val="65000"/>
                    </a:srgbClr>
                  </a:innerShdw>
                </a:effectLst>
              </a:rPr>
              <a:t> and protective shell – giving</a:t>
            </a:r>
            <a:br>
              <a:rPr lang="en-US" sz="2600" b="1" dirty="0">
                <a:ln w="1905"/>
                <a:solidFill>
                  <a:srgbClr val="7E002A"/>
                </a:solidFill>
                <a:effectLst>
                  <a:innerShdw blurRad="69850" dist="43180" dir="5400000">
                    <a:srgbClr val="000000">
                      <a:alpha val="65000"/>
                    </a:srgbClr>
                  </a:innerShdw>
                </a:effectLst>
              </a:rPr>
            </a:br>
            <a:r>
              <a:rPr lang="en-US" sz="2600" b="1" dirty="0">
                <a:ln w="1905"/>
                <a:solidFill>
                  <a:srgbClr val="7E002A"/>
                </a:solidFill>
                <a:effectLst>
                  <a:innerShdw blurRad="69850" dist="43180" dir="5400000">
                    <a:srgbClr val="000000">
                      <a:alpha val="65000"/>
                    </a:srgbClr>
                  </a:innerShdw>
                </a:effectLst>
              </a:rPr>
              <a:t>      </a:t>
            </a:r>
            <a:r>
              <a:rPr lang="en-US" sz="2600" b="1" u="sng" dirty="0">
                <a:ln w="1905"/>
                <a:solidFill>
                  <a:srgbClr val="7E002A"/>
                </a:solidFill>
                <a:effectLst>
                  <a:innerShdw blurRad="69850" dist="43180" dir="5400000">
                    <a:srgbClr val="000000">
                      <a:alpha val="65000"/>
                    </a:srgbClr>
                  </a:innerShdw>
                </a:effectLst>
              </a:rPr>
              <a:t>PROTECTION</a:t>
            </a:r>
            <a:r>
              <a:rPr lang="en-US" sz="2600" b="1" dirty="0">
                <a:ln w="1905"/>
                <a:solidFill>
                  <a:srgbClr val="7E002A"/>
                </a:solidFill>
                <a:effectLst>
                  <a:innerShdw blurRad="69850" dist="43180" dir="5400000">
                    <a:srgbClr val="000000">
                      <a:alpha val="65000"/>
                    </a:srgbClr>
                  </a:innerShdw>
                </a:effectLst>
              </a:rPr>
              <a:t> to the young.</a:t>
            </a:r>
          </a:p>
          <a:p>
            <a:pPr lvl="0" defTabSz="914400">
              <a:lnSpc>
                <a:spcPct val="90000"/>
              </a:lnSpc>
              <a:spcBef>
                <a:spcPts val="1000"/>
              </a:spcBef>
            </a:pPr>
            <a:r>
              <a:rPr lang="en-US" sz="2600" b="1" dirty="0">
                <a:solidFill>
                  <a:srgbClr val="0070C0"/>
                </a:solidFill>
              </a:rPr>
              <a:t>      </a:t>
            </a:r>
            <a:r>
              <a:rPr lang="en-US" sz="2600" b="1" u="sng" dirty="0">
                <a:solidFill>
                  <a:srgbClr val="0070C0"/>
                </a:solidFill>
              </a:rPr>
              <a:t>Yahusha</a:t>
            </a:r>
            <a:r>
              <a:rPr lang="en-US" sz="2600" b="1" dirty="0">
                <a:solidFill>
                  <a:srgbClr val="0070C0"/>
                </a:solidFill>
              </a:rPr>
              <a:t> (</a:t>
            </a:r>
            <a:r>
              <a:rPr lang="en-US" sz="2600" b="1" dirty="0">
                <a:solidFill>
                  <a:srgbClr val="FF33CC"/>
                </a:solidFill>
              </a:rPr>
              <a:t>The Door</a:t>
            </a:r>
            <a:r>
              <a:rPr lang="en-US" sz="2600" b="1" dirty="0">
                <a:solidFill>
                  <a:srgbClr val="0070C0"/>
                </a:solidFill>
              </a:rPr>
              <a:t>) formed </a:t>
            </a:r>
            <a:br>
              <a:rPr lang="en-US" sz="2600" b="1" dirty="0">
                <a:solidFill>
                  <a:srgbClr val="0070C0"/>
                </a:solidFill>
              </a:rPr>
            </a:br>
            <a:r>
              <a:rPr lang="en-US" sz="2600" b="1" dirty="0">
                <a:solidFill>
                  <a:srgbClr val="0070C0"/>
                </a:solidFill>
              </a:rPr>
              <a:t>      Salvation (direct access to Yahuah) </a:t>
            </a:r>
            <a:br>
              <a:rPr lang="en-US" sz="2600" b="1" dirty="0">
                <a:solidFill>
                  <a:srgbClr val="0070C0"/>
                </a:solidFill>
              </a:rPr>
            </a:br>
            <a:r>
              <a:rPr lang="en-US" sz="2600" b="1" dirty="0">
                <a:solidFill>
                  <a:srgbClr val="0070C0"/>
                </a:solidFill>
              </a:rPr>
              <a:t>      through His Sacrifice, and, by </a:t>
            </a:r>
            <a:br>
              <a:rPr lang="en-US" sz="2600" b="1" dirty="0">
                <a:solidFill>
                  <a:srgbClr val="0070C0"/>
                </a:solidFill>
              </a:rPr>
            </a:br>
            <a:r>
              <a:rPr lang="en-US" sz="2600" b="1" dirty="0">
                <a:solidFill>
                  <a:srgbClr val="0070C0"/>
                </a:solidFill>
              </a:rPr>
              <a:t>      becoming the </a:t>
            </a:r>
            <a:r>
              <a:rPr lang="en-US" sz="2600" b="1" dirty="0">
                <a:solidFill>
                  <a:srgbClr val="FF33CC"/>
                </a:solidFill>
              </a:rPr>
              <a:t>First- Fruit</a:t>
            </a:r>
            <a:r>
              <a:rPr lang="en-US" sz="2600" b="1" dirty="0">
                <a:solidFill>
                  <a:srgbClr val="0070C0"/>
                </a:solidFill>
              </a:rPr>
              <a:t> through</a:t>
            </a:r>
            <a:br>
              <a:rPr lang="en-US" sz="2600" b="1" dirty="0">
                <a:solidFill>
                  <a:srgbClr val="0070C0"/>
                </a:solidFill>
              </a:rPr>
            </a:br>
            <a:r>
              <a:rPr lang="en-US" sz="2600" b="1" dirty="0">
                <a:solidFill>
                  <a:srgbClr val="0070C0"/>
                </a:solidFill>
              </a:rPr>
              <a:t>      victory over death. This factor </a:t>
            </a:r>
            <a:br>
              <a:rPr lang="en-US" sz="2600" b="1" dirty="0">
                <a:solidFill>
                  <a:srgbClr val="0070C0"/>
                </a:solidFill>
              </a:rPr>
            </a:br>
            <a:r>
              <a:rPr lang="en-US" sz="2600" b="1" dirty="0">
                <a:solidFill>
                  <a:srgbClr val="0070C0"/>
                </a:solidFill>
              </a:rPr>
              <a:t>      provides us with Eternal Life.</a:t>
            </a:r>
          </a:p>
        </p:txBody>
      </p:sp>
    </p:spTree>
    <p:extLst>
      <p:ext uri="{BB962C8B-B14F-4D97-AF65-F5344CB8AC3E}">
        <p14:creationId xmlns:p14="http://schemas.microsoft.com/office/powerpoint/2010/main" val="362081387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
                                            <p:txEl>
                                              <p:pRg st="0" end="0"/>
                                            </p:txEl>
                                          </p:spTgt>
                                        </p:tgtEl>
                                        <p:attrNameLst>
                                          <p:attrName>style.visibility</p:attrName>
                                        </p:attrNameLst>
                                      </p:cBhvr>
                                      <p:to>
                                        <p:strVal val="visible"/>
                                      </p:to>
                                    </p:set>
                                    <p:animEffect transition="in" filter="fade">
                                      <p:cBhvr>
                                        <p:cTn id="21" dur="1000"/>
                                        <p:tgtEl>
                                          <p:spTgt spid="1024">
                                            <p:txEl>
                                              <p:pRg st="0" end="0"/>
                                            </p:txEl>
                                          </p:spTgt>
                                        </p:tgtEl>
                                      </p:cBhvr>
                                    </p:animEffect>
                                    <p:anim calcmode="lin" valueType="num">
                                      <p:cBhvr>
                                        <p:cTn id="22" dur="1000" fill="hold"/>
                                        <p:tgtEl>
                                          <p:spTgt spid="102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024">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6" presetClass="entr" presetSubtype="16" fill="hold" nodeType="afterEffect">
                                  <p:stCondLst>
                                    <p:cond delay="0"/>
                                  </p:stCondLst>
                                  <p:childTnLst>
                                    <p:set>
                                      <p:cBhvr>
                                        <p:cTn id="26" dur="1" fill="hold">
                                          <p:stCondLst>
                                            <p:cond delay="0"/>
                                          </p:stCondLst>
                                        </p:cTn>
                                        <p:tgtEl>
                                          <p:spTgt spid="1024">
                                            <p:txEl>
                                              <p:pRg st="1" end="1"/>
                                            </p:txEl>
                                          </p:spTgt>
                                        </p:tgtEl>
                                        <p:attrNameLst>
                                          <p:attrName>style.visibility</p:attrName>
                                        </p:attrNameLst>
                                      </p:cBhvr>
                                      <p:to>
                                        <p:strVal val="visible"/>
                                      </p:to>
                                    </p:set>
                                    <p:animEffect transition="in" filter="circle(in)">
                                      <p:cBhvr>
                                        <p:cTn id="27" dur="2000"/>
                                        <p:tgtEl>
                                          <p:spTgt spid="102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33492763-City Berlin Design_SL_V1.pptx" id="{3F282180-5EEA-405F-B4AB-74AFDB282BED}" vid="{2C324EBF-668F-414A-954E-8F9D25B67C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nel chart megaphoneTF01060686.potx" id="{7CBBE505-58CE-4FBF-BCE1-69EA6DC1590E}" vid="{FB4E17E7-C163-43D5-8F05-801B24029E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763669-6920-4D40-91A7-A09F8FE2279B}">
  <ds:schemaRefs>
    <ds:schemaRef ds:uri="http://schemas.microsoft.com/sharepoint/v3/contenttype/forms"/>
  </ds:schemaRefs>
</ds:datastoreItem>
</file>

<file path=customXml/itemProps2.xml><?xml version="1.0" encoding="utf-8"?>
<ds:datastoreItem xmlns:ds="http://schemas.openxmlformats.org/officeDocument/2006/customXml" ds:itemID="{D9FFEF88-46AD-4DA4-B4B0-B0CB702092EE}">
  <ds:schemaRef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6B0B8669-5F33-417F-97D4-E062AF4A1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9051</Words>
  <Application>Microsoft Office PowerPoint</Application>
  <PresentationFormat>Widescreen</PresentationFormat>
  <Paragraphs>547</Paragraphs>
  <Slides>89</Slides>
  <Notes>1</Notes>
  <HiddenSlides>0</HiddenSlides>
  <MMClips>0</MMClips>
  <ScaleCrop>false</ScaleCrop>
  <HeadingPairs>
    <vt:vector size="6" baseType="variant">
      <vt:variant>
        <vt:lpstr>Fonts Used</vt:lpstr>
      </vt:variant>
      <vt:variant>
        <vt:i4>23</vt:i4>
      </vt:variant>
      <vt:variant>
        <vt:lpstr>Theme</vt:lpstr>
      </vt:variant>
      <vt:variant>
        <vt:i4>2</vt:i4>
      </vt:variant>
      <vt:variant>
        <vt:lpstr>Slide Titles</vt:lpstr>
      </vt:variant>
      <vt:variant>
        <vt:i4>89</vt:i4>
      </vt:variant>
    </vt:vector>
  </HeadingPairs>
  <TitlesOfParts>
    <vt:vector size="114" baseType="lpstr">
      <vt:lpstr>&amp;quot</vt:lpstr>
      <vt:lpstr>Arial</vt:lpstr>
      <vt:lpstr>Arial</vt:lpstr>
      <vt:lpstr>Arial Black</vt:lpstr>
      <vt:lpstr>blbHebrew</vt:lpstr>
      <vt:lpstr>Calibri</vt:lpstr>
      <vt:lpstr>Calibri Light</vt:lpstr>
      <vt:lpstr>Comic Sans MS</vt:lpstr>
      <vt:lpstr>Edwardian Script ITC</vt:lpstr>
      <vt:lpstr>Eras Bold ITC</vt:lpstr>
      <vt:lpstr>Footlight MT Light</vt:lpstr>
      <vt:lpstr>Geneva</vt:lpstr>
      <vt:lpstr>Georgia</vt:lpstr>
      <vt:lpstr>Maiandra GD</vt:lpstr>
      <vt:lpstr>Matura MT Script Capitals</vt:lpstr>
      <vt:lpstr>Rage Italic</vt:lpstr>
      <vt:lpstr>Roboto</vt:lpstr>
      <vt:lpstr>Segoe UI</vt:lpstr>
      <vt:lpstr>Symbol</vt:lpstr>
      <vt:lpstr>Times New Roman</vt:lpstr>
      <vt:lpstr>TITUS Cyberbit Basic</vt:lpstr>
      <vt:lpstr>Trebuchet MS</vt:lpstr>
      <vt:lpstr>Wingdings</vt:lpstr>
      <vt:lpstr>Berlin</vt:lpstr>
      <vt:lpstr>1_Office Theme</vt:lpstr>
      <vt:lpstr>PowerPoint Presentation</vt:lpstr>
      <vt:lpstr>The Red Heifer - A Link to Salvation?</vt:lpstr>
      <vt:lpstr>PowerPoint Presentation</vt:lpstr>
      <vt:lpstr>PowerPoint Presentation</vt:lpstr>
      <vt:lpstr>Yahusha - “the worm?” &lt; towla`H8438&gt; </vt:lpstr>
      <vt:lpstr>PowerPoint Presentation</vt:lpstr>
      <vt:lpstr>PowerPoint Presentation</vt:lpstr>
      <vt:lpstr>The Sacrifice by the “Crimson Worm”</vt:lpstr>
      <vt:lpstr>The “Crimson Worm” Linkage</vt:lpstr>
      <vt:lpstr> “Crimson Worm” Linkage</vt:lpstr>
      <vt:lpstr>The “Crimson Worm” Linkage</vt:lpstr>
      <vt:lpstr>Final “Crimson Worm” Linkage</vt:lpstr>
      <vt:lpstr>PowerPoint Presentation</vt:lpstr>
      <vt:lpstr>Yahusha and the “Crimson Worm”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Refining Fire!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crimson was of a “double dip” to obtain a deep dark colour of red resembling dried and darkened blood.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Yahusha's Age of Responsibility</dc:title>
  <dc:creator/>
  <cp:keywords>3.8 Red Hefier part 3</cp:keywords>
  <cp:lastModifiedBy/>
  <cp:revision>1</cp:revision>
  <dcterms:created xsi:type="dcterms:W3CDTF">2019-07-07T13:18:46Z</dcterms:created>
  <dcterms:modified xsi:type="dcterms:W3CDTF">2020-10-26T02:37:13Z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